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handoutMasterIdLst>
    <p:handoutMasterId r:id="rId45"/>
  </p:handoutMasterIdLst>
  <p:sldIdLst>
    <p:sldId id="256" r:id="rId2"/>
    <p:sldId id="289" r:id="rId3"/>
    <p:sldId id="288" r:id="rId4"/>
    <p:sldId id="257" r:id="rId5"/>
    <p:sldId id="258" r:id="rId6"/>
    <p:sldId id="278" r:id="rId7"/>
    <p:sldId id="259" r:id="rId8"/>
    <p:sldId id="279" r:id="rId9"/>
    <p:sldId id="297" r:id="rId10"/>
    <p:sldId id="261" r:id="rId11"/>
    <p:sldId id="262" r:id="rId12"/>
    <p:sldId id="263" r:id="rId13"/>
    <p:sldId id="260" r:id="rId14"/>
    <p:sldId id="264" r:id="rId15"/>
    <p:sldId id="265" r:id="rId16"/>
    <p:sldId id="291" r:id="rId17"/>
    <p:sldId id="268" r:id="rId18"/>
    <p:sldId id="283" r:id="rId19"/>
    <p:sldId id="296" r:id="rId20"/>
    <p:sldId id="282" r:id="rId21"/>
    <p:sldId id="269" r:id="rId22"/>
    <p:sldId id="290" r:id="rId23"/>
    <p:sldId id="292" r:id="rId24"/>
    <p:sldId id="267" r:id="rId25"/>
    <p:sldId id="271" r:id="rId26"/>
    <p:sldId id="270" r:id="rId27"/>
    <p:sldId id="280" r:id="rId28"/>
    <p:sldId id="272" r:id="rId29"/>
    <p:sldId id="273" r:id="rId30"/>
    <p:sldId id="294" r:id="rId31"/>
    <p:sldId id="274" r:id="rId32"/>
    <p:sldId id="276" r:id="rId33"/>
    <p:sldId id="298" r:id="rId34"/>
    <p:sldId id="295" r:id="rId35"/>
    <p:sldId id="275" r:id="rId36"/>
    <p:sldId id="277" r:id="rId37"/>
    <p:sldId id="286" r:id="rId38"/>
    <p:sldId id="281" r:id="rId39"/>
    <p:sldId id="284" r:id="rId40"/>
    <p:sldId id="287" r:id="rId41"/>
    <p:sldId id="285" r:id="rId42"/>
    <p:sldId id="293" r:id="rId43"/>
  </p:sldIdLst>
  <p:sldSz cx="9144000" cy="6858000" type="screen4x3"/>
  <p:notesSz cx="6858000" cy="1885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95C53-5542-4CBA-80EE-CB7CB9142AFB}" v="54" dt="2019-04-10T00:52:58.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94660"/>
  </p:normalViewPr>
  <p:slideViewPr>
    <p:cSldViewPr>
      <p:cViewPr varScale="1">
        <p:scale>
          <a:sx n="154" d="100"/>
          <a:sy n="154" d="100"/>
        </p:scale>
        <p:origin x="2028"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viewProps" Target="viewProps.xml" Id="rId47"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handoutMaster" Target="handoutMasters/handoutMaster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tableStyles" Target="tableStyles.xml" Id="rId49"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notesMaster" Target="notesMasters/notesMaster1.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theme" Target="theme/theme1.xml" Id="rId48" /><Relationship Type="http://schemas.openxmlformats.org/officeDocument/2006/relationships/slide" Target="slides/slide7.xml" Id="rId8" /><Relationship Type="http://schemas.microsoft.com/office/2015/10/relationships/revisionInfo" Target="revisionInfo.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presProps" Target="presProps.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8B6F85D4-89D8-482F-930E-0410F6202871}" type="datetimeFigureOut">
              <a:rPr lang="en-US" smtClean="0"/>
              <a:pPr/>
              <a:t>4/12/2019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533FD13F-DC5F-4430-8E42-BACDAFA77405}" type="slidenum">
              <a:rPr lang="en-US" smtClean="0"/>
              <a:pPr/>
              <a:t>‹#›</a:t>
            </a:fld>
            <a:endParaRPr lang="en-US" dirty="0"/>
          </a:p>
        </p:txBody>
      </p:sp>
    </p:spTree>
    <p:extLst>
      <p:ext uri="{BB962C8B-B14F-4D97-AF65-F5344CB8AC3E}">
        <p14:creationId xmlns:p14="http://schemas.microsoft.com/office/powerpoint/2010/main" val="792220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86447BC-D551-4368-AA01-FD5C4C1A87D4}" type="datetimeFigureOut">
              <a:rPr lang="en-US" smtClean="0"/>
              <a:pPr/>
              <a:t>4/12/2019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5F2766B0-83BA-4625-93B2-6A5C79B74653}" type="slidenum">
              <a:rPr lang="en-US" smtClean="0"/>
              <a:pPr/>
              <a:t>‹#›</a:t>
            </a:fld>
            <a:endParaRPr lang="en-US" dirty="0"/>
          </a:p>
        </p:txBody>
      </p:sp>
    </p:spTree>
    <p:extLst>
      <p:ext uri="{BB962C8B-B14F-4D97-AF65-F5344CB8AC3E}">
        <p14:creationId xmlns:p14="http://schemas.microsoft.com/office/powerpoint/2010/main" val="194923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really like</a:t>
            </a:r>
            <a:r>
              <a:rPr lang="en-US" baseline="0" dirty="0"/>
              <a:t> this quote because it lets us know what is really important and </a:t>
            </a:r>
            <a:r>
              <a:rPr lang="en-US" dirty="0"/>
              <a:t>the </a:t>
            </a:r>
            <a:r>
              <a:rPr lang="en-US" baseline="0" dirty="0"/>
              <a:t>reason I enjoy so much sharing what I have learned about the brain with audiences like you. Learning, like love has no value unless it is shared. It is important that we, as educators recognize the value of the information available about how learning occurs, evaluate it and incorporate what makes sense to you as an educator into your classroom practice. What makes no sense to me is that all of us have spent years in the classroom as either students or teachers and very few of us know anything bout how the organ of learning functions. We may have studied pedagogy and course content in college but very few teacher preparation programs have included information about the biology and physiology of learning.</a:t>
            </a:r>
            <a:r>
              <a:rPr lang="en-US" dirty="0"/>
              <a:t> </a:t>
            </a:r>
            <a:r>
              <a:rPr lang="en-US" baseline="0" dirty="0"/>
              <a:t> This situation is similar to doctors going to medical school to learning how to fix and recognize diseases but without a foundation in the anatomy and physiology of the human body. This evening, we are going to look at a bit of the underpinnings of the science behind what we think we now understand about the brain. I qualify this a bit since what we know about the brain has exploded since George Bush declared the nineties, the decade of the brain. Out of that political act, came thousands of research projects that have refuted some of the myths about what we assumed was going on in the brain as it applies to learning.</a:t>
            </a:r>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growth for the Right Brain is between 4.5-7years.  What is developing then is whole picture processing, cognitive processes, image, movement, rhythm, emotion and intuition, outer speech and integrative thought.</a:t>
            </a:r>
          </a:p>
          <a:p>
            <a:endParaRPr lang="en-US" dirty="0"/>
          </a:p>
          <a:p>
            <a:r>
              <a:rPr lang="en-US"/>
              <a:t>The growth spurt for Left Brain is between 7 and 9 years of age. What develops:  Reading processes, detail and linear processing/cognition, language refinements,  skills development in sports, liner math processing.</a:t>
            </a:r>
          </a:p>
          <a:p>
            <a:endParaRPr lang="en-US" dirty="0"/>
          </a:p>
          <a:p>
            <a:r>
              <a:rPr lang="en-US"/>
              <a:t>The Frontal Lobe undergoes a growth spurt at age 8 which helps skill development, development of inner speech, control of social behavior, fine motor eye movement for tracking during reading.</a:t>
            </a:r>
            <a:endParaRPr lang="en-US">
              <a:cs typeface="Calibri"/>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has been said so often that it</a:t>
            </a:r>
            <a:r>
              <a:rPr lang="en-US" baseline="0" dirty="0"/>
              <a:t> is rarely thought about. What does this really mean when we</a:t>
            </a:r>
            <a:r>
              <a:rPr lang="en-US" dirty="0"/>
              <a:t> </a:t>
            </a:r>
            <a:r>
              <a:rPr lang="en-US" baseline="0" dirty="0"/>
              <a:t>refer to brain </a:t>
            </a:r>
            <a:r>
              <a:rPr lang="en-US" dirty="0"/>
              <a:t>uniqueness? When</a:t>
            </a:r>
            <a:r>
              <a:rPr lang="en-US" baseline="0" dirty="0"/>
              <a:t> we were conceived from one male and female gamete or sex cell there was a one in 64 trillion chance that you would turn out to be you. The environment in your mother’s womb and her external environment further shaped you to become you. When you were born</a:t>
            </a:r>
            <a:r>
              <a:rPr lang="en-US" dirty="0"/>
              <a:t>,</a:t>
            </a:r>
            <a:r>
              <a:rPr lang="en-US" baseline="0" dirty="0"/>
              <a:t> your </a:t>
            </a:r>
            <a:r>
              <a:rPr lang="en-US" dirty="0"/>
              <a:t>life </a:t>
            </a:r>
            <a:r>
              <a:rPr lang="en-US" baseline="0" dirty="0"/>
              <a:t>experiences, what you did or did not do</a:t>
            </a:r>
            <a:r>
              <a:rPr lang="en-US" dirty="0"/>
              <a:t>,</a:t>
            </a:r>
            <a:r>
              <a:rPr lang="en-US" baseline="0" dirty="0"/>
              <a:t> and how you were treated all became the master sculptors of</a:t>
            </a:r>
            <a:r>
              <a:rPr lang="en-US" dirty="0"/>
              <a:t> </a:t>
            </a:r>
            <a:r>
              <a:rPr lang="en-US" baseline="0" dirty="0"/>
              <a:t>the brain you have today. You, as educators of children are sculpting brains</a:t>
            </a:r>
            <a:r>
              <a:rPr lang="en-US" dirty="0"/>
              <a:t>!</a:t>
            </a:r>
            <a:r>
              <a:rPr lang="en-US" baseline="0" dirty="0"/>
              <a:t> Let’s play a game to see how unique you are. (Paper Folding Game)</a:t>
            </a:r>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766B0-83BA-4625-93B2-6A5C79B74653}" type="slidenum">
              <a:rPr lang="en-US" smtClean="0"/>
              <a:pPr/>
              <a:t>13</a:t>
            </a:fld>
            <a:endParaRPr lang="en-US" dirty="0"/>
          </a:p>
        </p:txBody>
      </p:sp>
    </p:spTree>
    <p:extLst>
      <p:ext uri="{BB962C8B-B14F-4D97-AF65-F5344CB8AC3E}">
        <p14:creationId xmlns:p14="http://schemas.microsoft.com/office/powerpoint/2010/main" val="378384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While a child is practicing a new skill or learning new knowledge, this process is occurring more slowly with more effort because these new networks need a fatty sheath of myelin to speed the transmission of the information. When myelination is complete, learning has occurred and the skill or information can easily be used or recalled.  </a:t>
            </a:r>
            <a:endParaRPr lang="en-US" dirty="0"/>
          </a:p>
          <a:p>
            <a:r>
              <a:rPr lang="en-US" u="sng" dirty="0"/>
              <a:t>Implications for Educators: </a:t>
            </a:r>
            <a:r>
              <a:rPr lang="en-US"/>
              <a:t>Sometimes tests and evaluations are done too soon for individual children and their brain has not yet completed this process. It may take as little as a few seconds for survival impacted events to three weeks for less survival mediated events. This may be one reason why the more emotion and the importance of using as many senses as possible while learning new material, the easier it is for the brain to view this as important and to take action. A brain that feels safe ( not in survival mode) , music, motor activity, ritual and celebrations are ways to create novelty for speeding up this process.</a:t>
            </a:r>
            <a:endParaRPr lang="en-US">
              <a:cs typeface="Calibri"/>
            </a:endParaRPr>
          </a:p>
          <a:p>
            <a:pPr>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t>The brain can and does process many different kinds of information at one time. There are four brain lobes that process different kinds of information and integrate this</a:t>
            </a:r>
            <a:r>
              <a:rPr lang="en-US" baseline="0"/>
              <a:t> information at nana speeds for action.</a:t>
            </a:r>
            <a:r>
              <a:rPr lang="en-US"/>
              <a:t> </a:t>
            </a:r>
            <a:r>
              <a:rPr lang="en-US" baseline="0"/>
              <a:t> When a child is asked to respond to a question in class, think </a:t>
            </a:r>
            <a:r>
              <a:rPr lang="en-US"/>
              <a:t>about</a:t>
            </a:r>
            <a:r>
              <a:rPr lang="en-US" baseline="0"/>
              <a:t> what discrete functions the brain has to manage at the same time.</a:t>
            </a:r>
            <a:r>
              <a:rPr lang="en-US"/>
              <a:t> </a:t>
            </a:r>
            <a:r>
              <a:rPr lang="en-US" baseline="0"/>
              <a:t> The eyes scan the scene for any threats to survival and for non-verbal content</a:t>
            </a:r>
            <a:r>
              <a:rPr lang="en-US"/>
              <a:t> </a:t>
            </a:r>
            <a:r>
              <a:rPr lang="en-US" baseline="0"/>
              <a:t>relevant to the questions. The ears must transmit </a:t>
            </a:r>
            <a:r>
              <a:rPr lang="en-US"/>
              <a:t>distiinct</a:t>
            </a:r>
            <a:r>
              <a:rPr lang="en-US" baseline="0"/>
              <a:t> bits of sound to the auditory cortex in the temporal lobe for interpretation . </a:t>
            </a:r>
            <a:r>
              <a:rPr lang="en-US"/>
              <a:t>Before</a:t>
            </a:r>
            <a:r>
              <a:rPr lang="en-US" baseline="0"/>
              <a:t> that, the bits of sounds were evaluated in different parts of the brain depending on whether they were nouns, verbs etc. If you were a </a:t>
            </a:r>
            <a:r>
              <a:rPr lang="en-US"/>
              <a:t>non-native</a:t>
            </a:r>
            <a:r>
              <a:rPr lang="en-US" baseline="0"/>
              <a:t> speaker, these operations may be located in different </a:t>
            </a:r>
            <a:r>
              <a:rPr lang="en-US"/>
              <a:t>brain lobes and</a:t>
            </a:r>
            <a:r>
              <a:rPr lang="en-US" baseline="0"/>
              <a:t> the brain needs to find them. Meanwhile</a:t>
            </a:r>
            <a:r>
              <a:rPr lang="en-US"/>
              <a:t>,</a:t>
            </a:r>
            <a:r>
              <a:rPr lang="en-US" baseline="0"/>
              <a:t> the parietal lobe is integrating</a:t>
            </a:r>
            <a:r>
              <a:rPr lang="en-US"/>
              <a:t> </a:t>
            </a:r>
            <a:r>
              <a:rPr lang="en-US" baseline="0"/>
              <a:t> the words and sounds together to formulate a response. The frontal lobe has been attentive to making meaning out of the questions and retrieving stored information that may be relevant to their response. </a:t>
            </a:r>
            <a:r>
              <a:rPr lang="en-US"/>
              <a:t>The</a:t>
            </a:r>
            <a:r>
              <a:rPr lang="en-US" baseline="0"/>
              <a:t> deep limbic systems must make sure that the appropriate emotional content is added and must also</a:t>
            </a:r>
            <a:r>
              <a:rPr lang="en-US"/>
              <a:t> be</a:t>
            </a:r>
            <a:r>
              <a:rPr lang="en-US" baseline="0"/>
              <a:t> interpreted</a:t>
            </a:r>
            <a:r>
              <a:rPr lang="en-US"/>
              <a:t> </a:t>
            </a:r>
            <a:r>
              <a:rPr lang="en-US" baseline="0"/>
              <a:t>how the questions was asked and closely monitor threats. The hippocampus monitors the information and </a:t>
            </a:r>
            <a:r>
              <a:rPr lang="en-US"/>
              <a:t>is</a:t>
            </a:r>
            <a:r>
              <a:rPr lang="en-US" baseline="0"/>
              <a:t> in charge of storing information in short term and alter long term memory. All this and more is happening at nano second</a:t>
            </a:r>
            <a:r>
              <a:rPr lang="en-US"/>
              <a:t> </a:t>
            </a:r>
            <a:r>
              <a:rPr lang="en-US" baseline="0"/>
              <a:t>speeds without conscious thought. Children with damage </a:t>
            </a:r>
            <a:r>
              <a:rPr lang="en-US"/>
              <a:t>to their brain</a:t>
            </a:r>
            <a:r>
              <a:rPr lang="en-US" baseline="0"/>
              <a:t> systems may not be able to </a:t>
            </a:r>
            <a:r>
              <a:rPr lang="en-US"/>
              <a:t>decode and  </a:t>
            </a:r>
            <a:r>
              <a:rPr lang="en-US" baseline="0"/>
              <a:t>encode informational </a:t>
            </a:r>
            <a:r>
              <a:rPr lang="en-US"/>
              <a:t>as</a:t>
            </a:r>
            <a:r>
              <a:rPr lang="en-US" baseline="0"/>
              <a:t> rapidly as needed to make meaning and to respond</a:t>
            </a:r>
            <a:r>
              <a:rPr lang="en-US"/>
              <a:t> in the "typical" amount of time.</a:t>
            </a:r>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is important to remember that stress and trauma are relative to each individual and the brain and body will respond accordingly.  </a:t>
            </a:r>
          </a:p>
        </p:txBody>
      </p:sp>
      <p:sp>
        <p:nvSpPr>
          <p:cNvPr id="4" name="Slide Number Placeholder 3"/>
          <p:cNvSpPr>
            <a:spLocks noGrp="1"/>
          </p:cNvSpPr>
          <p:nvPr>
            <p:ph type="sldNum" sz="quarter" idx="5"/>
          </p:nvPr>
        </p:nvSpPr>
        <p:spPr/>
        <p:txBody>
          <a:bodyPr/>
          <a:lstStyle/>
          <a:p>
            <a:fld id="{5F2766B0-83BA-4625-93B2-6A5C79B74653}" type="slidenum">
              <a:rPr lang="en-US" smtClean="0"/>
              <a:pPr/>
              <a:t>18</a:t>
            </a:fld>
            <a:endParaRPr lang="en-US" dirty="0"/>
          </a:p>
        </p:txBody>
      </p:sp>
    </p:spTree>
    <p:extLst>
      <p:ext uri="{BB962C8B-B14F-4D97-AF65-F5344CB8AC3E}">
        <p14:creationId xmlns:p14="http://schemas.microsoft.com/office/powerpoint/2010/main" val="11858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All learning enters the spinal column nerves and through the brainstem and limbic center before it reaches</a:t>
            </a:r>
            <a:r>
              <a:rPr lang="en-US" baseline="0"/>
              <a:t> the frontal lobe. If the limbic systems perceives a threat, this is what gets the brains attention not the higher order learning. Brains are wired for survival first. School learning is way down on the list</a:t>
            </a:r>
            <a:r>
              <a:rPr lang="en-US"/>
              <a:t> of priorities for the brain</a:t>
            </a:r>
            <a:r>
              <a:rPr lang="en-US" baseline="0"/>
              <a:t>. There are ways to elevate the importance and this usually means using the brain’s innate wiring and quirks to get at the learning.</a:t>
            </a:r>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u="sng" dirty="0"/>
              <a:t>The brain is meaning-driven and</a:t>
            </a:r>
            <a:r>
              <a:rPr lang="en-US" u="sng" dirty="0"/>
              <a:t> </a:t>
            </a:r>
            <a:r>
              <a:rPr lang="en-US" b="1" u="sng" dirty="0"/>
              <a:t>attention is secondary (use it 20% or less).</a:t>
            </a:r>
            <a:r>
              <a:rPr lang="en-US"/>
              <a:t> We gain meaning three ways: by making patterns, using our emotions and finding relevance. The brain is poor at learning isolated facts without feelings or meaning tied to the learning. People learn best with information that is given in context, illustrates the "big picture" and is relevant. This is especially true of work that is difficult and a child does not have the necessary pre-learning to make meaning of the new learning. Consider pre-learning like the rough draft of a paper. It is easier to refine a paper from a rough draft that to start from scratch to write a paper without the prior form. When houses are built, rough plumbing or pre-learning is installed before the final plumbing and fixtures are set.</a:t>
            </a:r>
          </a:p>
          <a:p>
            <a:endParaRPr lang="en-US" dirty="0"/>
          </a:p>
        </p:txBody>
      </p:sp>
      <p:sp>
        <p:nvSpPr>
          <p:cNvPr id="4" name="Slide Number Placeholder 3"/>
          <p:cNvSpPr>
            <a:spLocks noGrp="1"/>
          </p:cNvSpPr>
          <p:nvPr>
            <p:ph type="sldNum" sz="quarter" idx="10"/>
          </p:nvPr>
        </p:nvSpPr>
        <p:spPr/>
        <p:txBody>
          <a:bodyPr/>
          <a:lstStyle/>
          <a:p>
            <a:fld id="{5F2766B0-83BA-4625-93B2-6A5C79B74653}" type="slidenum">
              <a:rPr lang="en-US" smtClean="0"/>
              <a:pPr/>
              <a:t>26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Old view of learning. We cannot separate the mind from the body. As discussed before, our</a:t>
            </a:r>
            <a:r>
              <a:rPr lang="en-US" baseline="0"/>
              <a:t> emotions filter all experience to help us choose what is and is not important.</a:t>
            </a:r>
            <a:endParaRPr lang="en-US"/>
          </a:p>
        </p:txBody>
      </p:sp>
      <p:sp>
        <p:nvSpPr>
          <p:cNvPr id="4" name="Slide Number Placeholder 3"/>
          <p:cNvSpPr>
            <a:spLocks noGrp="1"/>
          </p:cNvSpPr>
          <p:nvPr>
            <p:ph type="sldNum" sz="quarter" idx="10"/>
          </p:nvPr>
        </p:nvSpPr>
        <p:spPr/>
        <p:txBody>
          <a:bodyPr/>
          <a:lstStyle/>
          <a:p>
            <a:fld id="{5F2766B0-83BA-4625-93B2-6A5C79B74653}"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A37DCEB-895F-459A-8E07-B977200983F6}"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37DCEB-895F-459A-8E07-B977200983F6}"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37DCEB-895F-459A-8E07-B977200983F6}"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7DCEB-895F-459A-8E07-B977200983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843115E-5DED-41FB-B331-B899B0140A94}" type="datetimeFigureOut">
              <a:rPr lang="en-US" smtClean="0"/>
              <a:pPr/>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37DCEB-895F-459A-8E07-B977200983F6}"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843115E-5DED-41FB-B331-B899B0140A94}" type="datetimeFigureOut">
              <a:rPr lang="en-US" smtClean="0"/>
              <a:pPr/>
              <a:t>4/12/2019</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37DCEB-895F-459A-8E07-B977200983F6}"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blissfulkids.com/how-to-practice-mindfulness-with-children-the-essential-gu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2373"/>
            <a:ext cx="7406640" cy="1752600"/>
          </a:xfrm>
        </p:spPr>
        <p:txBody>
          <a:bodyPr tIns="0" anchor="t">
            <a:normAutofit fontScale="92500"/>
          </a:bodyPr>
          <a:lstStyle/>
          <a:p>
            <a:pPr marL="27305"/>
            <a:r>
              <a:rPr lang="en-US" sz="4400" dirty="0"/>
              <a:t>Brain Appropriate Strategies for</a:t>
            </a:r>
            <a:endParaRPr lang="en-US" dirty="0"/>
          </a:p>
          <a:p>
            <a:pPr marL="27305"/>
            <a:r>
              <a:rPr lang="en-US" sz="4400" dirty="0"/>
              <a:t>              School-Age Learners</a:t>
            </a:r>
          </a:p>
        </p:txBody>
      </p:sp>
      <p:sp>
        <p:nvSpPr>
          <p:cNvPr id="6" name="TextBox 5"/>
          <p:cNvSpPr txBox="1"/>
          <p:nvPr/>
        </p:nvSpPr>
        <p:spPr>
          <a:xfrm>
            <a:off x="1143000" y="2976828"/>
            <a:ext cx="2971800" cy="923330"/>
          </a:xfrm>
          <a:prstGeom prst="rect">
            <a:avLst/>
          </a:prstGeom>
          <a:noFill/>
        </p:spPr>
        <p:txBody>
          <a:bodyPr wrap="square" rtlCol="0">
            <a:spAutoFit/>
          </a:bodyPr>
          <a:lstStyle/>
          <a:p>
            <a:pPr algn="ctr"/>
            <a:r>
              <a:rPr lang="en-US" i="1" dirty="0"/>
              <a:t>Dr. Regina Rei Lamourelle</a:t>
            </a:r>
          </a:p>
          <a:p>
            <a:pPr algn="ctr"/>
            <a:r>
              <a:rPr lang="en-US" i="1" dirty="0"/>
              <a:t>Santiago Canyon College</a:t>
            </a:r>
          </a:p>
          <a:p>
            <a:pPr algn="ctr"/>
            <a:r>
              <a:rPr lang="en-US" i="1" dirty="0"/>
              <a:t>Orange California</a:t>
            </a:r>
          </a:p>
        </p:txBody>
      </p:sp>
      <p:sp>
        <p:nvSpPr>
          <p:cNvPr id="7" name="TextBox 6"/>
          <p:cNvSpPr txBox="1"/>
          <p:nvPr/>
        </p:nvSpPr>
        <p:spPr>
          <a:xfrm>
            <a:off x="2895600" y="4642014"/>
            <a:ext cx="4820539" cy="1092607"/>
          </a:xfrm>
          <a:prstGeom prst="rect">
            <a:avLst/>
          </a:prstGeom>
          <a:noFill/>
        </p:spPr>
        <p:txBody>
          <a:bodyPr wrap="square" rtlCol="0">
            <a:spAutoFit/>
          </a:bodyPr>
          <a:lstStyle/>
          <a:p>
            <a:r>
              <a:rPr lang="en-US" dirty="0"/>
              <a:t>If you are planning for a year, sow rice;</a:t>
            </a:r>
          </a:p>
          <a:p>
            <a:r>
              <a:rPr lang="en-US" dirty="0"/>
              <a:t>If you are planning for a decade, plant trees;</a:t>
            </a:r>
          </a:p>
          <a:p>
            <a:r>
              <a:rPr lang="en-US" dirty="0"/>
              <a:t>If you are planning for a lifetime, educate people.                                                       </a:t>
            </a:r>
          </a:p>
          <a:p>
            <a:r>
              <a:rPr lang="en-US" sz="1100" i="1" dirty="0"/>
              <a:t>                                                                                               Chinese Proverb</a:t>
            </a:r>
          </a:p>
        </p:txBody>
      </p:sp>
      <p:pic>
        <p:nvPicPr>
          <p:cNvPr id="1027" name="Picture 3" descr="C:\Users\Regina\Pictures\Microsoft Clip Organizer\j0083587.wmf"/>
          <p:cNvPicPr>
            <a:picLocks noChangeAspect="1" noChangeArrowheads="1"/>
          </p:cNvPicPr>
          <p:nvPr/>
        </p:nvPicPr>
        <p:blipFill>
          <a:blip r:embed="rId3" cstate="print"/>
          <a:srcRect/>
          <a:stretch>
            <a:fillRect/>
          </a:stretch>
        </p:blipFill>
        <p:spPr bwMode="auto">
          <a:xfrm>
            <a:off x="3932437" y="1975434"/>
            <a:ext cx="2514600" cy="2527952"/>
          </a:xfrm>
          <a:prstGeom prst="rect">
            <a:avLst/>
          </a:prstGeom>
          <a:noFill/>
        </p:spPr>
      </p:pic>
      <p:pic>
        <p:nvPicPr>
          <p:cNvPr id="1028" name="Picture 4" descr="C:\Users\Regina\Pictures\Microsoft Clip Organizer\hm00302_.wmf"/>
          <p:cNvPicPr>
            <a:picLocks noChangeAspect="1" noChangeArrowheads="1"/>
          </p:cNvPicPr>
          <p:nvPr/>
        </p:nvPicPr>
        <p:blipFill>
          <a:blip r:embed="rId4" cstate="print"/>
          <a:srcRect/>
          <a:stretch>
            <a:fillRect/>
          </a:stretch>
        </p:blipFill>
        <p:spPr bwMode="auto">
          <a:xfrm rot="21065854" flipH="1">
            <a:off x="2560574" y="1342807"/>
            <a:ext cx="1006500" cy="672515"/>
          </a:xfrm>
          <a:prstGeom prst="rect">
            <a:avLst/>
          </a:prstGeom>
          <a:noFill/>
        </p:spPr>
      </p:pic>
      <p:sp>
        <p:nvSpPr>
          <p:cNvPr id="2" name="TextBox 1">
            <a:extLst>
              <a:ext uri="{FF2B5EF4-FFF2-40B4-BE49-F238E27FC236}">
                <a16:creationId xmlns:a16="http://schemas.microsoft.com/office/drawing/2014/main" id="{1869D93B-7F7D-4B6F-8587-B1346FE662BA}"/>
              </a:ext>
            </a:extLst>
          </p:cNvPr>
          <p:cNvSpPr txBox="1"/>
          <p:nvPr/>
        </p:nvSpPr>
        <p:spPr>
          <a:xfrm>
            <a:off x="1447800" y="5791200"/>
            <a:ext cx="7086600" cy="1200329"/>
          </a:xfrm>
          <a:prstGeom prst="rect">
            <a:avLst/>
          </a:prstGeom>
          <a:noFill/>
        </p:spPr>
        <p:txBody>
          <a:bodyPr wrap="square" rtlCol="0">
            <a:spAutoFit/>
          </a:bodyPr>
          <a:lstStyle/>
          <a:p>
            <a:pPr algn="ctr"/>
            <a:r>
              <a:rPr lang="en-US" i="1" dirty="0"/>
              <a:t>California Association for the Education of  Young Children Annual Conference</a:t>
            </a:r>
          </a:p>
          <a:p>
            <a:pPr algn="ctr"/>
            <a:r>
              <a:rPr lang="en-US" i="1" dirty="0"/>
              <a:t>Santa Clara, CA</a:t>
            </a:r>
          </a:p>
          <a:p>
            <a:pPr algn="ctr"/>
            <a:r>
              <a:rPr lang="en-US" i="1" dirty="0"/>
              <a:t>April 12, 2019</a:t>
            </a:r>
          </a:p>
          <a:p>
            <a:endParaRPr lang="en-US" dirty="0"/>
          </a:p>
        </p:txBody>
      </p:sp>
      <p:sp>
        <p:nvSpPr>
          <p:cNvPr id="8" name="TextBox 7">
            <a:extLst>
              <a:ext uri="{FF2B5EF4-FFF2-40B4-BE49-F238E27FC236}">
                <a16:creationId xmlns:a16="http://schemas.microsoft.com/office/drawing/2014/main" id="{D70415E5-E66A-4E6E-96DF-63C5318C2DF5}"/>
              </a:ext>
            </a:extLst>
          </p:cNvPr>
          <p:cNvSpPr txBox="1"/>
          <p:nvPr/>
        </p:nvSpPr>
        <p:spPr>
          <a:xfrm>
            <a:off x="6096000" y="2980301"/>
            <a:ext cx="2971800" cy="923330"/>
          </a:xfrm>
          <a:prstGeom prst="rect">
            <a:avLst/>
          </a:prstGeom>
          <a:noFill/>
        </p:spPr>
        <p:txBody>
          <a:bodyPr wrap="square" rtlCol="0">
            <a:spAutoFit/>
          </a:bodyPr>
          <a:lstStyle/>
          <a:p>
            <a:pPr algn="ctr"/>
            <a:r>
              <a:rPr lang="en-US" i="1" dirty="0"/>
              <a:t>Chantal Lamourelle, MS</a:t>
            </a:r>
          </a:p>
          <a:p>
            <a:pPr algn="ctr"/>
            <a:r>
              <a:rPr lang="en-US" i="1" dirty="0"/>
              <a:t>Santa Ana College</a:t>
            </a:r>
          </a:p>
          <a:p>
            <a:pPr algn="ctr"/>
            <a:r>
              <a:rPr lang="en-US" i="1" dirty="0"/>
              <a:t>Santa Ana, California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600"/>
              <a:t>Rule #2: Social Networking is Innate</a:t>
            </a:r>
          </a:p>
        </p:txBody>
      </p:sp>
      <p:sp>
        <p:nvSpPr>
          <p:cNvPr id="3" name="Content Placeholder 2"/>
          <p:cNvSpPr>
            <a:spLocks noGrp="1"/>
          </p:cNvSpPr>
          <p:nvPr>
            <p:ph idx="1"/>
          </p:nvPr>
        </p:nvSpPr>
        <p:spPr/>
        <p:txBody>
          <a:bodyPr>
            <a:normAutofit fontScale="85000" lnSpcReduction="10000"/>
          </a:bodyPr>
          <a:lstStyle/>
          <a:p>
            <a:r>
              <a:rPr lang="en-US" b="1" dirty="0"/>
              <a:t>The human brain is a social brain.</a:t>
            </a:r>
          </a:p>
          <a:p>
            <a:r>
              <a:rPr lang="en-US" dirty="0"/>
              <a:t>The brain grows and develops from interactions and experiences with others. Isolation, apathy, neglect, or poor stimulation deprive the brain of the necessary stimuli to make healthy connections. </a:t>
            </a:r>
          </a:p>
          <a:p>
            <a:r>
              <a:rPr lang="en-US" dirty="0"/>
              <a:t>Learning centers, play, and cooperative curriculum are brain compatible ways to use this brain natural learning design to benefit educational goals. </a:t>
            </a:r>
          </a:p>
          <a:p>
            <a:r>
              <a:rPr lang="en-US" dirty="0"/>
              <a:t>Peer feedback and support is also good for wiring  information, improving mood and self-concept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345680" cy="914400"/>
          </a:xfrm>
        </p:spPr>
        <p:txBody>
          <a:bodyPr>
            <a:normAutofit fontScale="90000"/>
          </a:bodyPr>
          <a:lstStyle/>
          <a:p>
            <a:pPr algn="ctr"/>
            <a:r>
              <a:rPr lang="en-US" dirty="0">
                <a:solidFill>
                  <a:srgbClr val="FF0000"/>
                </a:solidFill>
              </a:rPr>
              <a:t>Let’s Give them </a:t>
            </a:r>
            <a:br>
              <a:rPr lang="en-US" dirty="0">
                <a:solidFill>
                  <a:srgbClr val="FF0000"/>
                </a:solidFill>
              </a:rPr>
            </a:br>
            <a:r>
              <a:rPr lang="en-US" dirty="0">
                <a:solidFill>
                  <a:srgbClr val="FF0000"/>
                </a:solidFill>
              </a:rPr>
              <a:t>Something to Talk About </a:t>
            </a:r>
            <a:r>
              <a:rPr lang="en-US" dirty="0"/>
              <a:t>. . .</a:t>
            </a:r>
          </a:p>
        </p:txBody>
      </p:sp>
      <p:sp>
        <p:nvSpPr>
          <p:cNvPr id="3" name="Content Placeholder 2"/>
          <p:cNvSpPr>
            <a:spLocks noGrp="1"/>
          </p:cNvSpPr>
          <p:nvPr>
            <p:ph idx="1"/>
          </p:nvPr>
        </p:nvSpPr>
        <p:spPr>
          <a:xfrm>
            <a:off x="1307592" y="1524000"/>
            <a:ext cx="7638288" cy="4724400"/>
          </a:xfrm>
        </p:spPr>
        <p:txBody>
          <a:bodyPr anchor="t">
            <a:normAutofit fontScale="77500" lnSpcReduction="20000"/>
          </a:bodyPr>
          <a:lstStyle/>
          <a:p>
            <a:pPr indent="-283210"/>
            <a:r>
              <a:rPr lang="en-US" dirty="0"/>
              <a:t>Age old problem of classroom chatter can be channeled into productive curriculum.</a:t>
            </a:r>
            <a:endParaRPr lang="en-US"/>
          </a:p>
          <a:p>
            <a:pPr indent="-283210">
              <a:buNone/>
            </a:pPr>
            <a:r>
              <a:rPr lang="en-US"/>
              <a:t>    -Boredom causes the brain to seek stimulation</a:t>
            </a:r>
          </a:p>
          <a:p>
            <a:pPr indent="-283210">
              <a:buNone/>
            </a:pPr>
            <a:r>
              <a:rPr lang="en-US" dirty="0"/>
              <a:t>    -While some repetition is good, overused repetition  does not capture the attention of the novelty seeking brain</a:t>
            </a:r>
          </a:p>
          <a:p>
            <a:pPr indent="-283210"/>
            <a:r>
              <a:rPr lang="en-US" b="1" u="sng" dirty="0"/>
              <a:t>The Mirror Neuron system </a:t>
            </a:r>
            <a:r>
              <a:rPr lang="en-US"/>
              <a:t>needs real-world </a:t>
            </a:r>
            <a:r>
              <a:rPr lang="en-US" dirty="0"/>
              <a:t>interactions to properly wire prosocial behavior and </a:t>
            </a:r>
            <a:r>
              <a:rPr lang="en-US"/>
              <a:t>meaning.</a:t>
            </a:r>
          </a:p>
          <a:p>
            <a:pPr indent="-283210"/>
            <a:r>
              <a:rPr lang="en-US"/>
              <a:t>Being there and personal simulations are better for brain wiring than talk and worksheets.</a:t>
            </a:r>
          </a:p>
          <a:p>
            <a:pPr indent="-283210"/>
            <a:r>
              <a:rPr lang="en-US" dirty="0"/>
              <a:t>Worksheets have limited value in building brain networks!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the Cellular Level</a:t>
            </a:r>
          </a:p>
        </p:txBody>
      </p:sp>
      <p:sp>
        <p:nvSpPr>
          <p:cNvPr id="4" name="Content Placeholder 3"/>
          <p:cNvSpPr>
            <a:spLocks noGrp="1"/>
          </p:cNvSpPr>
          <p:nvPr>
            <p:ph sz="half" idx="2"/>
          </p:nvPr>
        </p:nvSpPr>
        <p:spPr>
          <a:xfrm>
            <a:off x="4876800" y="1600200"/>
            <a:ext cx="4056888" cy="4587240"/>
          </a:xfrm>
        </p:spPr>
        <p:txBody>
          <a:bodyPr>
            <a:normAutofit fontScale="85000" lnSpcReduction="20000"/>
          </a:bodyPr>
          <a:lstStyle/>
          <a:p>
            <a:r>
              <a:rPr lang="en-US" dirty="0"/>
              <a:t>The axon sends electro-chemical messages</a:t>
            </a:r>
          </a:p>
          <a:p>
            <a:pPr>
              <a:buNone/>
            </a:pPr>
            <a:r>
              <a:rPr lang="en-US" dirty="0"/>
              <a:t>   (neurotransmitters) to the dendrites. The dendrites  receive the  messages in coves or gaps that are called synapses.  The receiving neuron takes the neurotransmitter from the synapse and translates it into an electrochemical signal to send down to another axon and start the process all over again. </a:t>
            </a:r>
          </a:p>
        </p:txBody>
      </p:sp>
      <p:pic>
        <p:nvPicPr>
          <p:cNvPr id="5" name="Picture 2"/>
          <p:cNvPicPr>
            <a:picLocks noGrp="1" noChangeAspect="1" noChangeArrowheads="1"/>
          </p:cNvPicPr>
          <p:nvPr>
            <p:ph sz="half" idx="1"/>
          </p:nvPr>
        </p:nvPicPr>
        <p:blipFill>
          <a:blip r:embed="rId2" cstate="print"/>
          <a:srcRect t="13438" r="70265" b="19365"/>
          <a:stretch>
            <a:fillRect/>
          </a:stretch>
        </p:blipFill>
        <p:spPr bwMode="auto">
          <a:xfrm>
            <a:off x="1676400" y="1524000"/>
            <a:ext cx="3302202" cy="4664075"/>
          </a:xfrm>
          <a:prstGeom prst="rect">
            <a:avLst/>
          </a:prstGeom>
          <a:noFill/>
          <a:ln w="9525" algn="in">
            <a:solidFill>
              <a:schemeClr val="tx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5400" y="762000"/>
            <a:ext cx="6934200" cy="5666116"/>
          </a:xfrm>
        </p:spPr>
        <p:txBody>
          <a:bodyPr anchor="t">
            <a:normAutofit lnSpcReduction="10000"/>
          </a:bodyPr>
          <a:lstStyle/>
          <a:p>
            <a:pPr indent="-283210"/>
            <a:endParaRPr lang="en-US" sz="1800" dirty="0"/>
          </a:p>
          <a:p>
            <a:pPr indent="-283210"/>
            <a:endParaRPr lang="en-US" sz="1800" dirty="0"/>
          </a:p>
          <a:p>
            <a:pPr indent="-283210"/>
            <a:endParaRPr lang="en-US" sz="1800" dirty="0"/>
          </a:p>
          <a:p>
            <a:pPr indent="-283210"/>
            <a:endParaRPr lang="en-US" sz="1800" dirty="0"/>
          </a:p>
          <a:p>
            <a:pPr indent="-283210"/>
            <a:r>
              <a:rPr lang="en-US" sz="1800" dirty="0"/>
              <a:t>Learning is the process of repeated firings and patterns of depolarization of these chemicals so that entire groups of brain cells respond automatically with little motivation. </a:t>
            </a:r>
          </a:p>
          <a:p>
            <a:pPr marL="82550" indent="0">
              <a:buNone/>
            </a:pPr>
            <a:endParaRPr lang="en-US" sz="1800" dirty="0"/>
          </a:p>
          <a:p>
            <a:pPr indent="-283210"/>
            <a:r>
              <a:rPr lang="en-US" sz="1800" dirty="0"/>
              <a:t>Brain functions that wire together will happen automatically with minimal triggers.</a:t>
            </a:r>
          </a:p>
          <a:p>
            <a:pPr indent="-283210"/>
            <a:endParaRPr lang="en-US" sz="1800" dirty="0"/>
          </a:p>
          <a:p>
            <a:pPr indent="-283210"/>
            <a:r>
              <a:rPr lang="en-US" sz="1800" dirty="0"/>
              <a:t>A single neuron can connect to 10-15,000 thousand other neurons in this manner making for an efficient transfer of electro-chemical </a:t>
            </a:r>
            <a:r>
              <a:rPr lang="en-US" sz="1800"/>
              <a:t>messages.</a:t>
            </a:r>
          </a:p>
          <a:p>
            <a:pPr indent="-283210"/>
            <a:r>
              <a:rPr lang="en-US" sz="1800"/>
              <a:t>Fatty sheath (myelin) cover speeds nerve transmission-  Myelination</a:t>
            </a:r>
          </a:p>
          <a:p>
            <a:pPr indent="-283210"/>
            <a:r>
              <a:rPr lang="en-US" sz="1800"/>
              <a:t>When complete, the actions can be performed with less effort. </a:t>
            </a:r>
            <a:r>
              <a:rPr lang="en-US" sz="1800" dirty="0"/>
              <a:t>Learning has occurred when the information can be recalled easily</a:t>
            </a:r>
          </a:p>
          <a:p>
            <a:pPr indent="-283210"/>
            <a:endParaRPr lang="en-US" sz="2000" dirty="0"/>
          </a:p>
        </p:txBody>
      </p:sp>
      <p:pic>
        <p:nvPicPr>
          <p:cNvPr id="3" name="Picture 3">
            <a:extLst>
              <a:ext uri="{FF2B5EF4-FFF2-40B4-BE49-F238E27FC236}">
                <a16:creationId xmlns:a16="http://schemas.microsoft.com/office/drawing/2014/main" id="{EC373BD5-526E-4A9C-8875-0524915E20C1}"/>
              </a:ext>
            </a:extLst>
          </p:cNvPr>
          <p:cNvPicPr>
            <a:picLocks noChangeAspect="1" noChangeArrowheads="1"/>
          </p:cNvPicPr>
          <p:nvPr/>
        </p:nvPicPr>
        <p:blipFill>
          <a:blip r:embed="rId3" cstate="print"/>
          <a:srcRect l="4153" t="13155" r="53009" b="45184"/>
          <a:stretch>
            <a:fillRect/>
          </a:stretch>
        </p:blipFill>
        <p:spPr bwMode="auto">
          <a:xfrm>
            <a:off x="3581400" y="457200"/>
            <a:ext cx="2861706" cy="1447800"/>
          </a:xfrm>
          <a:prstGeom prst="rect">
            <a:avLst/>
          </a:prstGeom>
          <a:noFill/>
          <a:ln w="9525" algn="in">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828800"/>
            <a:ext cx="7010400" cy="4142116"/>
          </a:xfrm>
        </p:spPr>
        <p:txBody>
          <a:bodyPr anchor="t">
            <a:noAutofit/>
          </a:bodyPr>
          <a:lstStyle/>
          <a:p>
            <a:pPr indent="-283210"/>
            <a:endParaRPr lang="en-US" sz="1400" dirty="0"/>
          </a:p>
          <a:p>
            <a:pPr indent="-283210"/>
            <a:r>
              <a:rPr lang="en-US" sz="2000"/>
              <a:t>Do not test too soon. Myelination for new up retrieval</a:t>
            </a:r>
          </a:p>
          <a:p>
            <a:pPr marL="82550" indent="0">
              <a:buNone/>
            </a:pPr>
            <a:r>
              <a:rPr lang="en-US" sz="2000"/>
              <a:t>  ( meaningful, songs, powerful analogies or examples)</a:t>
            </a:r>
            <a:endParaRPr lang="en-US"/>
          </a:p>
          <a:p>
            <a:pPr indent="-283210"/>
            <a:r>
              <a:rPr lang="en-US" sz="2000" dirty="0"/>
              <a:t>Survival mediated events and novel ones tend to get the most brain attention because it may make it easier for the brain to view this as important and take action.</a:t>
            </a:r>
          </a:p>
          <a:p>
            <a:pPr indent="-283210"/>
            <a:r>
              <a:rPr lang="en-US" sz="2000" dirty="0"/>
              <a:t>Music, motor activity, rituals and celebrations are ways to create novelty for speeding up this process.</a:t>
            </a:r>
          </a:p>
          <a:p>
            <a:pPr indent="-283210"/>
            <a:r>
              <a:rPr lang="en-US" sz="2000" dirty="0"/>
              <a:t>Brains must do what we want them to learn. </a:t>
            </a:r>
          </a:p>
          <a:p>
            <a:pPr indent="-283210"/>
            <a:r>
              <a:rPr lang="en-US" sz="2000" dirty="0"/>
              <a:t>Movement cause the brain to release nerve growth factors that facilitate the myelination process we call learning</a:t>
            </a:r>
          </a:p>
          <a:p>
            <a:pPr indent="-283210"/>
            <a:endParaRPr lang="en-US" sz="2000" dirty="0"/>
          </a:p>
          <a:p>
            <a:pPr indent="-283210"/>
            <a:r>
              <a:rPr lang="en-US" sz="2000" dirty="0"/>
              <a:t>Practical Example-Energy Tube Demonstration</a:t>
            </a:r>
          </a:p>
          <a:p>
            <a:pPr indent="-283210"/>
            <a:endParaRPr lang="en-US" sz="1400" dirty="0"/>
          </a:p>
        </p:txBody>
      </p:sp>
      <p:sp>
        <p:nvSpPr>
          <p:cNvPr id="2" name="TextBox 1">
            <a:extLst>
              <a:ext uri="{FF2B5EF4-FFF2-40B4-BE49-F238E27FC236}">
                <a16:creationId xmlns:a16="http://schemas.microsoft.com/office/drawing/2014/main" id="{95FF0B5B-93A1-43DC-9376-E358977F87D2}"/>
              </a:ext>
            </a:extLst>
          </p:cNvPr>
          <p:cNvSpPr txBox="1"/>
          <p:nvPr/>
        </p:nvSpPr>
        <p:spPr>
          <a:xfrm>
            <a:off x="1600200" y="533400"/>
            <a:ext cx="6781800" cy="1107996"/>
          </a:xfrm>
          <a:prstGeom prst="rect">
            <a:avLst/>
          </a:prstGeom>
          <a:noFill/>
        </p:spPr>
        <p:txBody>
          <a:bodyPr wrap="square" rtlCol="0" anchor="t">
            <a:spAutoFit/>
          </a:bodyPr>
          <a:lstStyle/>
          <a:p>
            <a:r>
              <a:rPr lang="en-US" sz="2400" b="1">
                <a:solidFill>
                  <a:srgbClr val="FF0000"/>
                </a:solidFill>
              </a:rPr>
              <a:t>#2- Brain Appropriate Strategies to Facilitate </a:t>
            </a:r>
            <a:r>
              <a:rPr lang="en-US" sz="2400" b="1" dirty="0">
                <a:solidFill>
                  <a:srgbClr val="FF0000"/>
                </a:solidFill>
              </a:rPr>
              <a:t>Myelination:</a:t>
            </a:r>
            <a:r>
              <a:rPr lang="en-US" sz="2400" b="1" dirty="0"/>
              <a:t> </a:t>
            </a:r>
            <a:r>
              <a:rPr lang="en-US" sz="2400" b="1" dirty="0">
                <a:solidFill>
                  <a:srgbClr val="FF0000"/>
                </a:solidFill>
              </a:rPr>
              <a:t>Implications for Educators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#3- </a:t>
            </a:r>
            <a:r>
              <a:rPr lang="en-US" dirty="0">
                <a:solidFill>
                  <a:schemeClr val="tx2"/>
                </a:solidFill>
              </a:rPr>
              <a:t>The Brain is a </a:t>
            </a:r>
            <a:br>
              <a:rPr lang="en-US" dirty="0">
                <a:solidFill>
                  <a:schemeClr val="tx2"/>
                </a:solidFill>
              </a:rPr>
            </a:br>
            <a:r>
              <a:rPr lang="en-US" dirty="0">
                <a:solidFill>
                  <a:schemeClr val="tx2"/>
                </a:solidFill>
              </a:rPr>
              <a:t>             Multi-Faceted Processor</a:t>
            </a:r>
          </a:p>
        </p:txBody>
      </p:sp>
      <p:sp>
        <p:nvSpPr>
          <p:cNvPr id="3" name="Content Placeholder 2"/>
          <p:cNvSpPr>
            <a:spLocks noGrp="1"/>
          </p:cNvSpPr>
          <p:nvPr>
            <p:ph sz="half" idx="1"/>
          </p:nvPr>
        </p:nvSpPr>
        <p:spPr>
          <a:xfrm>
            <a:off x="1219200" y="1447800"/>
            <a:ext cx="3669792" cy="1676400"/>
          </a:xfrm>
        </p:spPr>
        <p:txBody>
          <a:bodyPr>
            <a:normAutofit fontScale="92500" lnSpcReduction="20000"/>
          </a:bodyPr>
          <a:lstStyle/>
          <a:p>
            <a:r>
              <a:rPr lang="en-US" dirty="0"/>
              <a:t>The brain processes many different kinds of sensory energy at the same time.</a:t>
            </a:r>
          </a:p>
          <a:p>
            <a:endParaRPr lang="en-US" dirty="0"/>
          </a:p>
        </p:txBody>
      </p:sp>
      <p:sp>
        <p:nvSpPr>
          <p:cNvPr id="4" name="Content Placeholder 3"/>
          <p:cNvSpPr>
            <a:spLocks noGrp="1"/>
          </p:cNvSpPr>
          <p:nvPr>
            <p:ph sz="half" idx="2"/>
          </p:nvPr>
        </p:nvSpPr>
        <p:spPr>
          <a:xfrm>
            <a:off x="4800600" y="1600200"/>
            <a:ext cx="3886200" cy="4800600"/>
          </a:xfrm>
        </p:spPr>
        <p:txBody>
          <a:bodyPr>
            <a:normAutofit fontScale="92500" lnSpcReduction="20000"/>
          </a:bodyPr>
          <a:lstStyle/>
          <a:p>
            <a:pPr>
              <a:lnSpc>
                <a:spcPct val="90000"/>
              </a:lnSpc>
            </a:pPr>
            <a:r>
              <a:rPr lang="en-US" b="1" dirty="0"/>
              <a:t>Sight, Taste, Hearing, Smell, Touch,  Vomernasal, Ultraviolet, Proximal, Electrical, Pain, Balance, Vestibular, Barometric, Geo-gravimetric, Temperature, Eidetic Imagery, Magnetic, Infrared and Ionic make up the 19 kinds of sensory information processed  simultaneously</a:t>
            </a:r>
          </a:p>
        </p:txBody>
      </p:sp>
      <p:pic>
        <p:nvPicPr>
          <p:cNvPr id="5" name="Picture 10" descr="A69687DF"/>
          <p:cNvPicPr>
            <a:picLocks noChangeAspect="1" noChangeArrowheads="1"/>
          </p:cNvPicPr>
          <p:nvPr/>
        </p:nvPicPr>
        <p:blipFill>
          <a:blip r:embed="rId3" cstate="print"/>
          <a:srcRect/>
          <a:stretch>
            <a:fillRect/>
          </a:stretch>
        </p:blipFill>
        <p:spPr bwMode="auto">
          <a:xfrm>
            <a:off x="3276600" y="2819400"/>
            <a:ext cx="1726418" cy="2782244"/>
          </a:xfrm>
          <a:prstGeom prst="rect">
            <a:avLst/>
          </a:prstGeom>
          <a:noFill/>
          <a:ln w="28575">
            <a:solidFill>
              <a:srgbClr val="000000"/>
            </a:solidFill>
            <a:miter lim="800000"/>
            <a:headEnd/>
            <a:tailEnd/>
          </a:ln>
        </p:spPr>
      </p:pic>
      <p:sp>
        <p:nvSpPr>
          <p:cNvPr id="6" name="TextBox 5"/>
          <p:cNvSpPr txBox="1"/>
          <p:nvPr/>
        </p:nvSpPr>
        <p:spPr>
          <a:xfrm>
            <a:off x="1463600" y="4000500"/>
            <a:ext cx="1447800" cy="1754326"/>
          </a:xfrm>
          <a:prstGeom prst="rect">
            <a:avLst/>
          </a:prstGeom>
          <a:noFill/>
          <a:ln>
            <a:solidFill>
              <a:schemeClr val="tx1"/>
            </a:solidFill>
          </a:ln>
        </p:spPr>
        <p:txBody>
          <a:bodyPr wrap="square" rtlCol="0">
            <a:spAutoFit/>
          </a:bodyPr>
          <a:lstStyle/>
          <a:p>
            <a:r>
              <a:rPr lang="en-US" b="1" dirty="0"/>
              <a:t>Humans have </a:t>
            </a:r>
            <a:r>
              <a:rPr lang="en-US" b="1" dirty="0">
                <a:solidFill>
                  <a:srgbClr val="FF0000"/>
                </a:solidFill>
              </a:rPr>
              <a:t>5 SENSE ORGANS</a:t>
            </a:r>
          </a:p>
          <a:p>
            <a:r>
              <a:rPr lang="en-US" b="1" dirty="0"/>
              <a:t>but at least</a:t>
            </a:r>
          </a:p>
          <a:p>
            <a:r>
              <a:rPr lang="en-US" b="1" dirty="0">
                <a:solidFill>
                  <a:srgbClr val="FF0000"/>
                </a:solidFill>
              </a:rPr>
              <a:t>19 SENSES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F4A0-293F-48AA-BB05-9B1922C5EB39}"/>
              </a:ext>
            </a:extLst>
          </p:cNvPr>
          <p:cNvSpPr>
            <a:spLocks noGrp="1"/>
          </p:cNvSpPr>
          <p:nvPr>
            <p:ph type="title"/>
          </p:nvPr>
        </p:nvSpPr>
        <p:spPr/>
        <p:txBody>
          <a:bodyPr>
            <a:normAutofit/>
          </a:bodyPr>
          <a:lstStyle/>
          <a:p>
            <a:r>
              <a:rPr lang="en-US" sz="2400" b="1">
                <a:solidFill>
                  <a:srgbClr val="FF0000"/>
                </a:solidFill>
              </a:rPr>
              <a:t>#3-Brain Appropriate Strategies for Multi-Faceted Processing</a:t>
            </a:r>
            <a:endParaRPr lang="en-US" sz="2400" b="1" dirty="0">
              <a:solidFill>
                <a:srgbClr val="FF0000"/>
              </a:solidFill>
            </a:endParaRPr>
          </a:p>
        </p:txBody>
      </p:sp>
      <p:sp>
        <p:nvSpPr>
          <p:cNvPr id="3" name="TextBox 2">
            <a:extLst>
              <a:ext uri="{FF2B5EF4-FFF2-40B4-BE49-F238E27FC236}">
                <a16:creationId xmlns:a16="http://schemas.microsoft.com/office/drawing/2014/main" id="{D2CC2510-E29A-4B25-A302-37F3546902BF}"/>
              </a:ext>
            </a:extLst>
          </p:cNvPr>
          <p:cNvSpPr txBox="1"/>
          <p:nvPr/>
        </p:nvSpPr>
        <p:spPr>
          <a:xfrm>
            <a:off x="1828800" y="1305341"/>
            <a:ext cx="5715000" cy="5355312"/>
          </a:xfrm>
          <a:prstGeom prst="rect">
            <a:avLst/>
          </a:prstGeom>
          <a:noFill/>
        </p:spPr>
        <p:txBody>
          <a:bodyPr wrap="square" rtlCol="0" anchor="t">
            <a:spAutoFit/>
          </a:bodyPr>
          <a:lstStyle/>
          <a:p>
            <a:pPr marL="285750" indent="-285750">
              <a:buFont typeface="Wingdings" panose="05000000000000000000" pitchFamily="2" charset="2"/>
              <a:buChar char="ü"/>
            </a:pPr>
            <a:r>
              <a:rPr lang="en-US"/>
              <a:t>Use hands-on learning as much as possible</a:t>
            </a:r>
          </a:p>
          <a:p>
            <a:pPr marL="285750" indent="-285750">
              <a:buFont typeface="Wingdings" panose="05000000000000000000" pitchFamily="2" charset="2"/>
              <a:buChar char="ü"/>
            </a:pPr>
            <a:r>
              <a:rPr lang="en-US" dirty="0"/>
              <a:t>Use a variety of learning examples using multiple intelligence strength information</a:t>
            </a:r>
          </a:p>
          <a:p>
            <a:pPr marL="285750" indent="-285750">
              <a:buFont typeface="Wingdings" panose="05000000000000000000" pitchFamily="2" charset="2"/>
              <a:buChar char="ü"/>
            </a:pPr>
            <a:r>
              <a:rPr lang="en-US"/>
              <a:t>Plan" being there moments" as much as is feasible</a:t>
            </a:r>
          </a:p>
          <a:p>
            <a:pPr marL="285750" indent="-285750">
              <a:buFont typeface="Wingdings" panose="05000000000000000000" pitchFamily="2" charset="2"/>
              <a:buChar char="ü"/>
            </a:pPr>
            <a:r>
              <a:rPr lang="en-US" dirty="0"/>
              <a:t>Bring back field trips and internships for older learners</a:t>
            </a:r>
          </a:p>
          <a:p>
            <a:pPr marL="285750" indent="-285750">
              <a:buFont typeface="Wingdings" panose="05000000000000000000" pitchFamily="2" charset="2"/>
              <a:buChar char="ü"/>
            </a:pPr>
            <a:r>
              <a:rPr lang="en-US" dirty="0"/>
              <a:t>Invite guests and other outside experts whenever feasible</a:t>
            </a:r>
          </a:p>
          <a:p>
            <a:pPr marL="285750" indent="-285750">
              <a:buFont typeface="Wingdings" panose="05000000000000000000" pitchFamily="2" charset="2"/>
              <a:buChar char="ü"/>
            </a:pPr>
            <a:r>
              <a:rPr lang="en-US" dirty="0"/>
              <a:t>Find ways to connect learning to the community. I participated in a project where the students interviewed community elders and created a biography for them. (English and History focus)</a:t>
            </a:r>
          </a:p>
          <a:p>
            <a:pPr marL="285750" indent="-285750">
              <a:buFont typeface="Wingdings" panose="05000000000000000000" pitchFamily="2" charset="2"/>
              <a:buChar char="ü"/>
            </a:pPr>
            <a:r>
              <a:rPr lang="en-US" dirty="0"/>
              <a:t>Write letters to advertisers or manufacturers </a:t>
            </a:r>
            <a:r>
              <a:rPr lang="en-US"/>
              <a:t>complimenting their product or pointing out what else could improve their brand. (A 9 year-old girl got Golden State Warrior, Stephan Curry to make shoes that </a:t>
            </a:r>
            <a:r>
              <a:rPr lang="en-US" dirty="0"/>
              <a:t>appeal </a:t>
            </a:r>
            <a:r>
              <a:rPr lang="en-US"/>
              <a:t>to women and girls)</a:t>
            </a:r>
          </a:p>
          <a:p>
            <a:pPr marL="285750" indent="-285750">
              <a:buFont typeface="Wingdings" panose="05000000000000000000" pitchFamily="2" charset="2"/>
              <a:buChar char="ü"/>
            </a:pPr>
            <a:r>
              <a:rPr lang="en-US" dirty="0"/>
              <a:t>Allow students to present major projects using their multiple intelligence strengths or personal preference</a:t>
            </a:r>
          </a:p>
          <a:p>
            <a:pPr marL="285750" indent="-285750">
              <a:buFont typeface="Wingdings" panose="05000000000000000000" pitchFamily="2" charset="2"/>
              <a:buChar char="ü"/>
            </a:pPr>
            <a:r>
              <a:rPr lang="en-US" dirty="0"/>
              <a:t>Make homework short and meaningful</a:t>
            </a:r>
          </a:p>
        </p:txBody>
      </p:sp>
    </p:spTree>
    <p:extLst>
      <p:ext uri="{BB962C8B-B14F-4D97-AF65-F5344CB8AC3E}">
        <p14:creationId xmlns:p14="http://schemas.microsoft.com/office/powerpoint/2010/main" val="113954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0584"/>
            <a:ext cx="7181088" cy="1098717"/>
          </a:xfrm>
        </p:spPr>
        <p:txBody>
          <a:bodyPr>
            <a:normAutofit/>
          </a:bodyPr>
          <a:lstStyle/>
          <a:p>
            <a:r>
              <a:rPr lang="en-US" sz="2400" b="1">
                <a:solidFill>
                  <a:schemeClr val="tx2"/>
                </a:solidFill>
              </a:rPr>
              <a:t>Rule # </a:t>
            </a:r>
            <a:r>
              <a:rPr lang="en-US" sz="2400" b="1" dirty="0">
                <a:solidFill>
                  <a:schemeClr val="tx2"/>
                </a:solidFill>
              </a:rPr>
              <a:t>4 - Learning is Enhanced by Challenge and Reduced by Threats</a:t>
            </a:r>
          </a:p>
        </p:txBody>
      </p:sp>
      <p:sp>
        <p:nvSpPr>
          <p:cNvPr id="4" name="Content Placeholder 3"/>
          <p:cNvSpPr>
            <a:spLocks noGrp="1"/>
          </p:cNvSpPr>
          <p:nvPr>
            <p:ph sz="half" idx="2"/>
          </p:nvPr>
        </p:nvSpPr>
        <p:spPr>
          <a:ln>
            <a:solidFill>
              <a:schemeClr val="tx1"/>
            </a:solidFill>
          </a:ln>
        </p:spPr>
        <p:txBody>
          <a:bodyPr anchor="t">
            <a:normAutofit fontScale="92500" lnSpcReduction="10000"/>
          </a:bodyPr>
          <a:lstStyle/>
          <a:p>
            <a:pPr indent="-283210"/>
            <a:r>
              <a:rPr lang="en-US" dirty="0"/>
              <a:t>Test anxiety is the cousin of fear</a:t>
            </a:r>
            <a:endParaRPr lang="en-US"/>
          </a:p>
          <a:p>
            <a:pPr indent="-283210"/>
            <a:r>
              <a:rPr lang="en-US" dirty="0"/>
              <a:t>Pop quizzes, some </a:t>
            </a:r>
            <a:r>
              <a:rPr lang="en-US"/>
              <a:t>timed tests, and being called on in class may evoke fear </a:t>
            </a:r>
            <a:r>
              <a:rPr lang="en-US" dirty="0"/>
              <a:t>responses in some students decreasing their </a:t>
            </a:r>
            <a:r>
              <a:rPr lang="en-US"/>
              <a:t>chances of academic sucess and healthy social-emotional development .</a:t>
            </a:r>
          </a:p>
        </p:txBody>
      </p:sp>
      <p:sp>
        <p:nvSpPr>
          <p:cNvPr id="5" name="Content Placeholder 4"/>
          <p:cNvSpPr>
            <a:spLocks noGrp="1"/>
          </p:cNvSpPr>
          <p:nvPr>
            <p:ph sz="half" idx="1"/>
          </p:nvPr>
        </p:nvSpPr>
        <p:spPr>
          <a:ln>
            <a:solidFill>
              <a:schemeClr val="tx1"/>
            </a:solidFill>
          </a:ln>
        </p:spPr>
        <p:txBody>
          <a:bodyPr anchor="t">
            <a:normAutofit fontScale="92500" lnSpcReduction="10000"/>
          </a:bodyPr>
          <a:lstStyle/>
          <a:p>
            <a:pPr indent="-283210"/>
            <a:r>
              <a:rPr lang="en-US" dirty="0"/>
              <a:t>Stress, threats and trauma hijack brain’s higher order learning </a:t>
            </a:r>
            <a:r>
              <a:rPr lang="en-US"/>
              <a:t>system(frontal lobe or thinking part brain) </a:t>
            </a:r>
            <a:r>
              <a:rPr lang="en-US" dirty="0"/>
              <a:t>in favor of the survival systems</a:t>
            </a:r>
            <a:endParaRPr lang="en-US"/>
          </a:p>
          <a:p>
            <a:pPr indent="-283210"/>
            <a:r>
              <a:rPr lang="en-US" dirty="0"/>
              <a:t>(Limbic system-fight or flight)</a:t>
            </a:r>
          </a:p>
          <a:p>
            <a:pPr indent="-283210"/>
            <a:r>
              <a:rPr lang="en-US"/>
              <a:t>Survival overrides learning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Stress. . .</a:t>
            </a:r>
          </a:p>
        </p:txBody>
      </p:sp>
      <p:sp>
        <p:nvSpPr>
          <p:cNvPr id="3" name="Rectangle 2"/>
          <p:cNvSpPr/>
          <p:nvPr/>
        </p:nvSpPr>
        <p:spPr>
          <a:xfrm>
            <a:off x="1828800" y="1600200"/>
            <a:ext cx="6477000" cy="2862322"/>
          </a:xfrm>
          <a:prstGeom prst="rect">
            <a:avLst/>
          </a:prstGeom>
        </p:spPr>
        <p:txBody>
          <a:bodyPr wrap="square" anchor="t">
            <a:spAutoFit/>
          </a:bodyPr>
          <a:lstStyle/>
          <a:p>
            <a:r>
              <a:rPr lang="en-US" sz="2000" dirty="0"/>
              <a:t>The label of stress can be misleading, however, Biological stress is any event that forces the normal physiological and </a:t>
            </a:r>
            <a:r>
              <a:rPr lang="en-US" sz="2000"/>
              <a:t>neuro-physiological systems to function outside of their </a:t>
            </a:r>
            <a:r>
              <a:rPr lang="en-US" sz="2000" dirty="0"/>
              <a:t>normal parameters. (Perry, 2000)</a:t>
            </a:r>
            <a:endParaRPr lang="en-US"/>
          </a:p>
          <a:p>
            <a:endParaRPr lang="en-US" sz="2000" dirty="0"/>
          </a:p>
          <a:p>
            <a:r>
              <a:rPr lang="en-US" sz="2000" dirty="0"/>
              <a:t>Trauma is the neuro-physiological,  neuro-psychological and </a:t>
            </a:r>
            <a:r>
              <a:rPr lang="en-US" sz="2000"/>
              <a:t>chemical events that are the adaptive responses brought </a:t>
            </a:r>
            <a:r>
              <a:rPr lang="en-US" sz="2000" dirty="0"/>
              <a:t>on by stressors. This could be words, actions, environmental mishaps, internal struggles, etc.</a:t>
            </a:r>
          </a:p>
        </p:txBody>
      </p:sp>
      <p:cxnSp>
        <p:nvCxnSpPr>
          <p:cNvPr id="4" name="Straight Arrow Connector 3">
            <a:extLst>
              <a:ext uri="{FF2B5EF4-FFF2-40B4-BE49-F238E27FC236}">
                <a16:creationId xmlns:a16="http://schemas.microsoft.com/office/drawing/2014/main" id="{0ABA5D8A-A118-4749-A571-0392D908A36E}"/>
              </a:ext>
            </a:extLst>
          </p:cNvPr>
          <p:cNvCxnSpPr>
            <a:cxnSpLocks/>
          </p:cNvCxnSpPr>
          <p:nvPr/>
        </p:nvCxnSpPr>
        <p:spPr>
          <a:xfrm flipV="1">
            <a:off x="2246937" y="2640299"/>
            <a:ext cx="828277" cy="260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866B15-1E0F-453F-8670-648E7ED326EE}"/>
              </a:ext>
            </a:extLst>
          </p:cNvPr>
          <p:cNvPicPr>
            <a:picLocks noChangeAspect="1" noChangeArrowheads="1"/>
          </p:cNvPicPr>
          <p:nvPr/>
        </p:nvPicPr>
        <p:blipFill>
          <a:blip r:embed="rId2" cstate="print"/>
          <a:srcRect l="1648" t="10030" r="6181" b="55244"/>
          <a:stretch>
            <a:fillRect/>
          </a:stretch>
        </p:blipFill>
        <p:spPr bwMode="auto">
          <a:xfrm>
            <a:off x="1284514" y="929951"/>
            <a:ext cx="3581400" cy="2354938"/>
          </a:xfrm>
          <a:prstGeom prst="rect">
            <a:avLst/>
          </a:prstGeom>
          <a:noFill/>
          <a:ln w="57150" algn="in">
            <a:solidFill>
              <a:schemeClr val="tx1"/>
            </a:solidFill>
            <a:miter lim="800000"/>
            <a:headEnd/>
            <a:tailEnd/>
          </a:ln>
        </p:spPr>
      </p:pic>
      <p:pic>
        <p:nvPicPr>
          <p:cNvPr id="3" name="Picture 8">
            <a:extLst>
              <a:ext uri="{FF2B5EF4-FFF2-40B4-BE49-F238E27FC236}">
                <a16:creationId xmlns:a16="http://schemas.microsoft.com/office/drawing/2014/main" id="{8703A409-F312-4908-A1E8-8886B3FB6364}"/>
              </a:ext>
            </a:extLst>
          </p:cNvPr>
          <p:cNvPicPr>
            <a:picLocks noChangeAspect="1" noChangeArrowheads="1"/>
          </p:cNvPicPr>
          <p:nvPr/>
        </p:nvPicPr>
        <p:blipFill>
          <a:blip r:embed="rId2" cstate="print"/>
          <a:srcRect l="7872" t="51129" r="4752" b="14264"/>
          <a:stretch>
            <a:fillRect/>
          </a:stretch>
        </p:blipFill>
        <p:spPr bwMode="auto">
          <a:xfrm>
            <a:off x="3666227" y="3614761"/>
            <a:ext cx="4334773" cy="2337435"/>
          </a:xfrm>
          <a:prstGeom prst="rect">
            <a:avLst/>
          </a:prstGeom>
          <a:noFill/>
          <a:ln w="57150" algn="in">
            <a:solidFill>
              <a:schemeClr val="tx1"/>
            </a:solidFill>
            <a:miter lim="800000"/>
            <a:headEnd/>
            <a:tailEnd/>
          </a:ln>
        </p:spPr>
      </p:pic>
      <p:sp>
        <p:nvSpPr>
          <p:cNvPr id="4" name="Title 1">
            <a:extLst>
              <a:ext uri="{FF2B5EF4-FFF2-40B4-BE49-F238E27FC236}">
                <a16:creationId xmlns:a16="http://schemas.microsoft.com/office/drawing/2014/main" id="{79955253-0BAA-4842-AC08-ECA5848D1F01}"/>
              </a:ext>
            </a:extLst>
          </p:cNvPr>
          <p:cNvSpPr txBox="1">
            <a:spLocks/>
          </p:cNvSpPr>
          <p:nvPr/>
        </p:nvSpPr>
        <p:spPr>
          <a:xfrm>
            <a:off x="1295400" y="216678"/>
            <a:ext cx="7406642" cy="660400"/>
          </a:xfrm>
          <a:prstGeom prst="rect">
            <a:avLst/>
          </a:prstGeom>
        </p:spPr>
        <p:txBody>
          <a:bodyPr anchor="t"/>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rgbClr val="FF0000"/>
                </a:solidFill>
              </a:rPr>
              <a:t>Brain Blood Flow During Stress</a:t>
            </a:r>
          </a:p>
        </p:txBody>
      </p:sp>
      <p:sp>
        <p:nvSpPr>
          <p:cNvPr id="6" name="Rectangle 5">
            <a:extLst>
              <a:ext uri="{FF2B5EF4-FFF2-40B4-BE49-F238E27FC236}">
                <a16:creationId xmlns:a16="http://schemas.microsoft.com/office/drawing/2014/main" id="{171CD6FD-C1F3-4EC0-8657-8541F5396579}"/>
              </a:ext>
            </a:extLst>
          </p:cNvPr>
          <p:cNvSpPr/>
          <p:nvPr/>
        </p:nvSpPr>
        <p:spPr>
          <a:xfrm>
            <a:off x="1258261" y="920224"/>
            <a:ext cx="1367751" cy="400110"/>
          </a:xfrm>
          <a:prstGeom prst="rect">
            <a:avLst/>
          </a:prstGeom>
        </p:spPr>
        <p:txBody>
          <a:bodyPr wrap="square">
            <a:spAutoFit/>
          </a:bodyPr>
          <a:lstStyle/>
          <a:p>
            <a:pPr algn="ctr"/>
            <a:r>
              <a:rPr lang="en-US" sz="1000" b="1" dirty="0">
                <a:latin typeface="Arial"/>
                <a:ea typeface="Times New Roman"/>
              </a:rPr>
              <a:t>Thinking Area-Prefrontal Cortex</a:t>
            </a:r>
            <a:endParaRPr lang="en-US" sz="1000" dirty="0">
              <a:latin typeface="Times New Roman"/>
              <a:ea typeface="Times New Roman"/>
            </a:endParaRPr>
          </a:p>
        </p:txBody>
      </p:sp>
      <p:sp>
        <p:nvSpPr>
          <p:cNvPr id="7" name="Rectangle 6">
            <a:extLst>
              <a:ext uri="{FF2B5EF4-FFF2-40B4-BE49-F238E27FC236}">
                <a16:creationId xmlns:a16="http://schemas.microsoft.com/office/drawing/2014/main" id="{83D8A5F8-44D4-4CF8-962B-034B5795BDD9}"/>
              </a:ext>
            </a:extLst>
          </p:cNvPr>
          <p:cNvSpPr/>
          <p:nvPr/>
        </p:nvSpPr>
        <p:spPr>
          <a:xfrm>
            <a:off x="1295400" y="2693172"/>
            <a:ext cx="1143000" cy="553998"/>
          </a:xfrm>
          <a:prstGeom prst="rect">
            <a:avLst/>
          </a:prstGeom>
        </p:spPr>
        <p:txBody>
          <a:bodyPr wrap="square">
            <a:spAutoFit/>
          </a:bodyPr>
          <a:lstStyle/>
          <a:p>
            <a:r>
              <a:rPr lang="en-US" sz="1000" b="1" dirty="0">
                <a:latin typeface="Arial"/>
                <a:ea typeface="Times New Roman"/>
              </a:rPr>
              <a:t>Calm Emotional Center-</a:t>
            </a:r>
            <a:endParaRPr lang="en-US" sz="1000" dirty="0">
              <a:latin typeface="Times New Roman"/>
              <a:ea typeface="Times New Roman"/>
            </a:endParaRPr>
          </a:p>
          <a:p>
            <a:r>
              <a:rPr lang="en-US" sz="1000" b="1" dirty="0">
                <a:latin typeface="Arial"/>
                <a:ea typeface="Times New Roman"/>
              </a:rPr>
              <a:t>Limbic System</a:t>
            </a:r>
            <a:endParaRPr lang="en-US" sz="1000" dirty="0">
              <a:latin typeface="Times New Roman"/>
              <a:ea typeface="Times New Roman"/>
            </a:endParaRPr>
          </a:p>
        </p:txBody>
      </p:sp>
      <p:sp>
        <p:nvSpPr>
          <p:cNvPr id="8" name="Rectangle 7">
            <a:extLst>
              <a:ext uri="{FF2B5EF4-FFF2-40B4-BE49-F238E27FC236}">
                <a16:creationId xmlns:a16="http://schemas.microsoft.com/office/drawing/2014/main" id="{63A35B50-2DCB-4EB6-A04A-1B84A93A2E46}"/>
              </a:ext>
            </a:extLst>
          </p:cNvPr>
          <p:cNvSpPr/>
          <p:nvPr/>
        </p:nvSpPr>
        <p:spPr>
          <a:xfrm>
            <a:off x="2895600" y="3337762"/>
            <a:ext cx="914400" cy="553998"/>
          </a:xfrm>
          <a:prstGeom prst="rect">
            <a:avLst/>
          </a:prstGeom>
        </p:spPr>
        <p:txBody>
          <a:bodyPr wrap="square">
            <a:spAutoFit/>
          </a:bodyPr>
          <a:lstStyle/>
          <a:p>
            <a:r>
              <a:rPr lang="en-US" sz="1000" b="1" dirty="0">
                <a:latin typeface="Arial"/>
                <a:ea typeface="Times New Roman"/>
              </a:rPr>
              <a:t>Incoming </a:t>
            </a:r>
            <a:endParaRPr lang="en-US" sz="1000" dirty="0">
              <a:latin typeface="Times New Roman"/>
              <a:ea typeface="Times New Roman"/>
            </a:endParaRPr>
          </a:p>
          <a:p>
            <a:r>
              <a:rPr lang="en-US" sz="1000" b="1" dirty="0">
                <a:latin typeface="Arial"/>
                <a:ea typeface="Times New Roman"/>
              </a:rPr>
              <a:t>Brain Signals</a:t>
            </a:r>
            <a:endParaRPr lang="en-US" sz="1000" dirty="0">
              <a:latin typeface="Times New Roman"/>
              <a:ea typeface="Times New Roman"/>
            </a:endParaRPr>
          </a:p>
        </p:txBody>
      </p:sp>
      <p:sp>
        <p:nvSpPr>
          <p:cNvPr id="9" name="Rectangle 8">
            <a:extLst>
              <a:ext uri="{FF2B5EF4-FFF2-40B4-BE49-F238E27FC236}">
                <a16:creationId xmlns:a16="http://schemas.microsoft.com/office/drawing/2014/main" id="{2D30BE83-4576-43DD-9876-628C1D38A05C}"/>
              </a:ext>
            </a:extLst>
          </p:cNvPr>
          <p:cNvSpPr/>
          <p:nvPr/>
        </p:nvSpPr>
        <p:spPr>
          <a:xfrm>
            <a:off x="6400800" y="6082013"/>
            <a:ext cx="1079241" cy="400110"/>
          </a:xfrm>
          <a:prstGeom prst="rect">
            <a:avLst/>
          </a:prstGeom>
        </p:spPr>
        <p:txBody>
          <a:bodyPr wrap="square">
            <a:spAutoFit/>
          </a:bodyPr>
          <a:lstStyle/>
          <a:p>
            <a:r>
              <a:rPr lang="en-US" sz="1000" b="1" dirty="0">
                <a:latin typeface="Arial"/>
                <a:ea typeface="Times New Roman"/>
              </a:rPr>
              <a:t>Incoming </a:t>
            </a:r>
            <a:endParaRPr lang="en-US" sz="1000" dirty="0">
              <a:latin typeface="Times New Roman"/>
              <a:ea typeface="Times New Roman"/>
            </a:endParaRPr>
          </a:p>
          <a:p>
            <a:r>
              <a:rPr lang="en-US" sz="1000" b="1" dirty="0">
                <a:latin typeface="Arial"/>
                <a:ea typeface="Times New Roman"/>
              </a:rPr>
              <a:t>Brain Signals </a:t>
            </a:r>
            <a:endParaRPr lang="en-US" sz="1000" dirty="0">
              <a:latin typeface="Times New Roman"/>
              <a:ea typeface="Times New Roman"/>
            </a:endParaRPr>
          </a:p>
        </p:txBody>
      </p:sp>
      <p:sp>
        <p:nvSpPr>
          <p:cNvPr id="10" name="Rectangle 9">
            <a:extLst>
              <a:ext uri="{FF2B5EF4-FFF2-40B4-BE49-F238E27FC236}">
                <a16:creationId xmlns:a16="http://schemas.microsoft.com/office/drawing/2014/main" id="{F6266A67-8822-4EA3-80E6-E47296B0CCB3}"/>
              </a:ext>
            </a:extLst>
          </p:cNvPr>
          <p:cNvSpPr/>
          <p:nvPr/>
        </p:nvSpPr>
        <p:spPr>
          <a:xfrm>
            <a:off x="3733800" y="3864281"/>
            <a:ext cx="1447800" cy="461665"/>
          </a:xfrm>
          <a:prstGeom prst="rect">
            <a:avLst/>
          </a:prstGeom>
        </p:spPr>
        <p:txBody>
          <a:bodyPr wrap="square">
            <a:spAutoFit/>
          </a:bodyPr>
          <a:lstStyle/>
          <a:p>
            <a:pPr algn="ctr"/>
            <a:r>
              <a:rPr lang="en-US" sz="1200" b="1" dirty="0">
                <a:latin typeface="Arial"/>
                <a:ea typeface="Times New Roman"/>
              </a:rPr>
              <a:t>Thinking Area-Prefrontal Cortex</a:t>
            </a:r>
            <a:endParaRPr lang="en-US" sz="1200" dirty="0">
              <a:latin typeface="Times New Roman"/>
              <a:ea typeface="Times New Roman"/>
            </a:endParaRPr>
          </a:p>
        </p:txBody>
      </p:sp>
      <p:cxnSp>
        <p:nvCxnSpPr>
          <p:cNvPr id="12" name="Straight Arrow Connector 11">
            <a:extLst>
              <a:ext uri="{FF2B5EF4-FFF2-40B4-BE49-F238E27FC236}">
                <a16:creationId xmlns:a16="http://schemas.microsoft.com/office/drawing/2014/main" id="{5F1EA150-E011-487F-8971-664E4A06F86A}"/>
              </a:ext>
            </a:extLst>
          </p:cNvPr>
          <p:cNvCxnSpPr/>
          <p:nvPr/>
        </p:nvCxnSpPr>
        <p:spPr>
          <a:xfrm>
            <a:off x="1750675" y="1330061"/>
            <a:ext cx="382925" cy="34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8B9977D-77D0-4EF4-B733-FE45ED927139}"/>
              </a:ext>
            </a:extLst>
          </p:cNvPr>
          <p:cNvCxnSpPr/>
          <p:nvPr/>
        </p:nvCxnSpPr>
        <p:spPr>
          <a:xfrm>
            <a:off x="4674451" y="4303258"/>
            <a:ext cx="382925" cy="34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500167-AC90-4346-B1EC-DA7EF463BEA2}"/>
              </a:ext>
            </a:extLst>
          </p:cNvPr>
          <p:cNvCxnSpPr>
            <a:cxnSpLocks/>
          </p:cNvCxnSpPr>
          <p:nvPr/>
        </p:nvCxnSpPr>
        <p:spPr>
          <a:xfrm flipV="1">
            <a:off x="2246937" y="2640299"/>
            <a:ext cx="828277" cy="260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7FB0CA-0883-4964-BAAD-5D1D56C88AD6}"/>
              </a:ext>
            </a:extLst>
          </p:cNvPr>
          <p:cNvCxnSpPr>
            <a:cxnSpLocks/>
          </p:cNvCxnSpPr>
          <p:nvPr/>
        </p:nvCxnSpPr>
        <p:spPr>
          <a:xfrm flipV="1">
            <a:off x="3886200" y="5410200"/>
            <a:ext cx="1940798" cy="671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0C9684A-B466-4F28-991C-E209E75D0AE6}"/>
              </a:ext>
            </a:extLst>
          </p:cNvPr>
          <p:cNvCxnSpPr>
            <a:cxnSpLocks/>
          </p:cNvCxnSpPr>
          <p:nvPr/>
        </p:nvCxnSpPr>
        <p:spPr>
          <a:xfrm flipH="1" flipV="1">
            <a:off x="6393024" y="5839796"/>
            <a:ext cx="152400" cy="34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5ACC443-6C53-464F-A5A1-897582C3BE3B}"/>
              </a:ext>
            </a:extLst>
          </p:cNvPr>
          <p:cNvCxnSpPr>
            <a:cxnSpLocks/>
          </p:cNvCxnSpPr>
          <p:nvPr/>
        </p:nvCxnSpPr>
        <p:spPr>
          <a:xfrm flipV="1">
            <a:off x="2399337" y="2792699"/>
            <a:ext cx="828277" cy="260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8DF0C8-D90E-4331-A9F3-529AACBB3B2B}"/>
              </a:ext>
            </a:extLst>
          </p:cNvPr>
          <p:cNvSpPr txBox="1"/>
          <p:nvPr/>
        </p:nvSpPr>
        <p:spPr>
          <a:xfrm>
            <a:off x="2971800" y="5952196"/>
            <a:ext cx="1371600" cy="738664"/>
          </a:xfrm>
          <a:prstGeom prst="rect">
            <a:avLst/>
          </a:prstGeom>
          <a:noFill/>
        </p:spPr>
        <p:txBody>
          <a:bodyPr wrap="square" rtlCol="0">
            <a:spAutoFit/>
          </a:bodyPr>
          <a:lstStyle/>
          <a:p>
            <a:r>
              <a:rPr lang="en-US" sz="1400" dirty="0"/>
              <a:t>Stressed Emotional Center</a:t>
            </a:r>
          </a:p>
        </p:txBody>
      </p:sp>
    </p:spTree>
    <p:extLst>
      <p:ext uri="{BB962C8B-B14F-4D97-AF65-F5344CB8AC3E}">
        <p14:creationId xmlns:p14="http://schemas.microsoft.com/office/powerpoint/2010/main" val="320755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97024"/>
            <a:ext cx="7498080" cy="1143000"/>
          </a:xfrm>
        </p:spPr>
        <p:txBody>
          <a:bodyPr/>
          <a:lstStyle/>
          <a:p>
            <a:r>
              <a:rPr lang="en-US" dirty="0"/>
              <a:t>About the Brain. . .</a:t>
            </a:r>
          </a:p>
        </p:txBody>
      </p:sp>
      <p:sp>
        <p:nvSpPr>
          <p:cNvPr id="3" name="Content Placeholder 2"/>
          <p:cNvSpPr>
            <a:spLocks noGrp="1"/>
          </p:cNvSpPr>
          <p:nvPr>
            <p:ph idx="1"/>
          </p:nvPr>
        </p:nvSpPr>
        <p:spPr>
          <a:xfrm>
            <a:off x="1676400" y="1405812"/>
            <a:ext cx="6565392" cy="4191000"/>
          </a:xfrm>
        </p:spPr>
        <p:txBody>
          <a:bodyPr>
            <a:normAutofit/>
          </a:bodyPr>
          <a:lstStyle/>
          <a:p>
            <a:pPr marL="82296" indent="0">
              <a:buNone/>
            </a:pPr>
            <a:r>
              <a:rPr lang="en-US" sz="2200" dirty="0"/>
              <a:t>Adults are not ineffective in their interactions with children because they do not know what happens at the synapses or brain chemistry, rather they have yet to embrace the brain as the organ for interacting and to fit instruction, parenting, caregiving, and teaching to the nature of the brain as it is now understood . </a:t>
            </a:r>
          </a:p>
          <a:p>
            <a:pPr marL="82296" indent="0">
              <a:buNone/>
            </a:pPr>
            <a:r>
              <a:rPr lang="en-US" sz="2200" b="1" dirty="0"/>
              <a:t>It has long been understood as a consequence of evolution, the brain has modes of function that are natural and effortless. Understanding brain operating principles can help caregivers utilize the power of this tremendous organ.</a:t>
            </a:r>
            <a:endParaRPr lang="en-US" sz="2200" dirty="0"/>
          </a:p>
          <a:p>
            <a:endParaRPr lang="en-US" dirty="0"/>
          </a:p>
        </p:txBody>
      </p:sp>
      <p:pic>
        <p:nvPicPr>
          <p:cNvPr id="5" name="Picture 4" descr="A close up of a logo&#10;&#10;Description automatically generated">
            <a:extLst>
              <a:ext uri="{FF2B5EF4-FFF2-40B4-BE49-F238E27FC236}">
                <a16:creationId xmlns:a16="http://schemas.microsoft.com/office/drawing/2014/main" id="{B1BDC5D3-4070-4DFA-95F1-DF9391E8D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67759"/>
            <a:ext cx="1752919" cy="1172265"/>
          </a:xfrm>
          <a:prstGeom prst="rect">
            <a:avLst/>
          </a:prstGeom>
        </p:spPr>
      </p:pic>
    </p:spTree>
    <p:extLst>
      <p:ext uri="{BB962C8B-B14F-4D97-AF65-F5344CB8AC3E}">
        <p14:creationId xmlns:p14="http://schemas.microsoft.com/office/powerpoint/2010/main" val="397015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909313" y="1139145"/>
            <a:ext cx="2743200" cy="3459004"/>
          </a:xfrm>
          <a:prstGeom prst="rect">
            <a:avLst/>
          </a:prstGeom>
          <a:noFill/>
          <a:ln w="9525" algn="ctr">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5648864" y="1190445"/>
            <a:ext cx="2209800" cy="2851355"/>
          </a:xfrm>
          <a:prstGeom prst="rect">
            <a:avLst/>
          </a:prstGeom>
          <a:noFill/>
          <a:ln w="9525" algn="ctr">
            <a:noFill/>
            <a:miter lim="800000"/>
            <a:headEnd/>
            <a:tailEnd/>
          </a:ln>
        </p:spPr>
      </p:pic>
      <p:sp>
        <p:nvSpPr>
          <p:cNvPr id="6" name="Rectangle 5"/>
          <p:cNvSpPr/>
          <p:nvPr/>
        </p:nvSpPr>
        <p:spPr>
          <a:xfrm>
            <a:off x="1219200" y="4267200"/>
            <a:ext cx="6636589" cy="3416320"/>
          </a:xfrm>
          <a:prstGeom prst="rect">
            <a:avLst/>
          </a:prstGeom>
        </p:spPr>
        <p:txBody>
          <a:bodyPr wrap="square" anchor="t">
            <a:spAutoFit/>
          </a:bodyPr>
          <a:lstStyle/>
          <a:p>
            <a:pPr>
              <a:defRPr/>
            </a:pPr>
            <a:endParaRPr lang="en-US" dirty="0"/>
          </a:p>
          <a:p>
            <a:pPr>
              <a:defRPr/>
            </a:pPr>
            <a:r>
              <a:rPr lang="en-US"/>
              <a:t>These images illustrate the negative impact of neglect on the </a:t>
            </a:r>
            <a:r>
              <a:rPr lang="en-US" dirty="0"/>
              <a:t>developing brain. In the CT scan on the left is an image from a healthy three year old with an average head size. The image on the right is from a three year old child suffering from severe sensory-deprivation neglect. This child’s brain is significantly smaller than </a:t>
            </a:r>
            <a:r>
              <a:rPr lang="en-US"/>
              <a:t>average and has abnormal development of cortex.” </a:t>
            </a:r>
            <a:r>
              <a:rPr lang="en-US" b="1" dirty="0"/>
              <a:t>“These images are from studies conducted by a team of researchers from the Child Trauma Academy led by Bruce D. Perry, M.D., Ph.D.”</a:t>
            </a:r>
            <a:endParaRPr lang="en-US"/>
          </a:p>
          <a:p>
            <a:pPr>
              <a:defRPr/>
            </a:pPr>
            <a:endParaRPr lang="en-US" dirty="0"/>
          </a:p>
          <a:p>
            <a:pPr>
              <a:defRPr/>
            </a:pPr>
            <a:endParaRPr lang="en-US" dirty="0"/>
          </a:p>
          <a:p>
            <a:pPr>
              <a:defRPr/>
            </a:pPr>
            <a:endParaRPr lang="en-US" dirty="0"/>
          </a:p>
        </p:txBody>
      </p:sp>
      <p:sp>
        <p:nvSpPr>
          <p:cNvPr id="8" name="TextBox 7"/>
          <p:cNvSpPr txBox="1"/>
          <p:nvPr/>
        </p:nvSpPr>
        <p:spPr>
          <a:xfrm>
            <a:off x="2369388" y="261668"/>
            <a:ext cx="5729378" cy="461665"/>
          </a:xfrm>
          <a:prstGeom prst="rect">
            <a:avLst/>
          </a:prstGeom>
          <a:noFill/>
        </p:spPr>
        <p:txBody>
          <a:bodyPr wrap="square" rtlCol="0" anchor="t">
            <a:spAutoFit/>
          </a:bodyPr>
          <a:lstStyle/>
          <a:p>
            <a:r>
              <a:rPr lang="en-US" sz="2400" b="1"/>
              <a:t>LIFE-LONG EFFECTS OF TRAUMA</a:t>
            </a:r>
          </a:p>
        </p:txBody>
      </p:sp>
      <p:sp>
        <p:nvSpPr>
          <p:cNvPr id="9" name="TextBox 8"/>
          <p:cNvSpPr txBox="1"/>
          <p:nvPr/>
        </p:nvSpPr>
        <p:spPr>
          <a:xfrm>
            <a:off x="5526657" y="741871"/>
            <a:ext cx="2973237" cy="369332"/>
          </a:xfrm>
          <a:prstGeom prst="rect">
            <a:avLst/>
          </a:prstGeom>
          <a:noFill/>
        </p:spPr>
        <p:txBody>
          <a:bodyPr wrap="square" rtlCol="0" anchor="t">
            <a:spAutoFit/>
          </a:bodyPr>
          <a:lstStyle/>
          <a:p>
            <a:r>
              <a:rPr lang="en-US" b="1" dirty="0"/>
              <a:t>ABNORMAL BRAIN</a:t>
            </a:r>
          </a:p>
        </p:txBody>
      </p:sp>
      <p:sp>
        <p:nvSpPr>
          <p:cNvPr id="10" name="TextBox 9"/>
          <p:cNvSpPr txBox="1"/>
          <p:nvPr/>
        </p:nvSpPr>
        <p:spPr>
          <a:xfrm>
            <a:off x="1361536" y="570781"/>
            <a:ext cx="457200" cy="3693319"/>
          </a:xfrm>
          <a:prstGeom prst="rect">
            <a:avLst/>
          </a:prstGeom>
          <a:noFill/>
        </p:spPr>
        <p:txBody>
          <a:bodyPr wrap="square" rtlCol="0" anchor="t">
            <a:spAutoFit/>
          </a:bodyPr>
          <a:lstStyle/>
          <a:p>
            <a:r>
              <a:rPr lang="en-US" b="1" dirty="0"/>
              <a:t>N</a:t>
            </a:r>
          </a:p>
          <a:p>
            <a:r>
              <a:rPr lang="en-US" b="1" dirty="0"/>
              <a:t>O</a:t>
            </a:r>
          </a:p>
          <a:p>
            <a:r>
              <a:rPr lang="en-US" b="1" dirty="0"/>
              <a:t>R</a:t>
            </a:r>
          </a:p>
          <a:p>
            <a:r>
              <a:rPr lang="en-US" b="1" dirty="0"/>
              <a:t>M</a:t>
            </a:r>
          </a:p>
          <a:p>
            <a:r>
              <a:rPr lang="en-US" b="1" dirty="0"/>
              <a:t>A</a:t>
            </a:r>
          </a:p>
          <a:p>
            <a:r>
              <a:rPr lang="en-US" b="1" dirty="0"/>
              <a:t>L</a:t>
            </a:r>
          </a:p>
          <a:p>
            <a:endParaRPr lang="en-US" b="1" dirty="0"/>
          </a:p>
          <a:p>
            <a:r>
              <a:rPr lang="en-US" b="1" dirty="0"/>
              <a:t>B</a:t>
            </a:r>
          </a:p>
          <a:p>
            <a:r>
              <a:rPr lang="en-US" b="1" dirty="0"/>
              <a:t>R</a:t>
            </a:r>
          </a:p>
          <a:p>
            <a:r>
              <a:rPr lang="en-US" b="1" dirty="0"/>
              <a:t>A</a:t>
            </a:r>
          </a:p>
          <a:p>
            <a:r>
              <a:rPr lang="en-US" b="1" dirty="0"/>
              <a:t>I</a:t>
            </a:r>
          </a:p>
          <a:p>
            <a:r>
              <a:rPr lang="en-US" b="1" dirty="0"/>
              <a:t>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     EMOTIONS RUN THE BRAIN</a:t>
            </a:r>
          </a:p>
        </p:txBody>
      </p:sp>
      <p:sp>
        <p:nvSpPr>
          <p:cNvPr id="3" name="Content Placeholder 2"/>
          <p:cNvSpPr>
            <a:spLocks noGrp="1"/>
          </p:cNvSpPr>
          <p:nvPr>
            <p:ph sz="half" idx="1"/>
          </p:nvPr>
        </p:nvSpPr>
        <p:spPr>
          <a:xfrm>
            <a:off x="1219200" y="1295400"/>
            <a:ext cx="3657600" cy="4663440"/>
          </a:xfrm>
          <a:ln>
            <a:solidFill>
              <a:schemeClr val="tx1"/>
            </a:solidFill>
          </a:ln>
        </p:spPr>
        <p:txBody>
          <a:bodyPr>
            <a:normAutofit fontScale="70000" lnSpcReduction="20000"/>
          </a:bodyPr>
          <a:lstStyle/>
          <a:p>
            <a:endParaRPr lang="en-US" dirty="0"/>
          </a:p>
          <a:p>
            <a:r>
              <a:rPr lang="en-US" dirty="0"/>
              <a:t>Frustration/Worry/</a:t>
            </a:r>
          </a:p>
          <a:p>
            <a:pPr>
              <a:buNone/>
            </a:pPr>
            <a:r>
              <a:rPr lang="en-US" dirty="0"/>
              <a:t>     Concern</a:t>
            </a:r>
          </a:p>
          <a:p>
            <a:r>
              <a:rPr lang="en-US" dirty="0"/>
              <a:t>Anxiety/Tension</a:t>
            </a:r>
          </a:p>
          <a:p>
            <a:r>
              <a:rPr lang="en-US" dirty="0"/>
              <a:t>Satisfaction</a:t>
            </a:r>
          </a:p>
          <a:p>
            <a:r>
              <a:rPr lang="en-US" dirty="0"/>
              <a:t>Low-Moderate Stress</a:t>
            </a:r>
          </a:p>
          <a:p>
            <a:r>
              <a:rPr lang="en-US" dirty="0"/>
              <a:t>Excitement/Joy/Bliss</a:t>
            </a:r>
          </a:p>
          <a:p>
            <a:r>
              <a:rPr lang="en-US" dirty="0"/>
              <a:t>Optimism/Hope/Love</a:t>
            </a:r>
          </a:p>
          <a:p>
            <a:r>
              <a:rPr lang="en-US" dirty="0"/>
              <a:t>Disappointment</a:t>
            </a:r>
          </a:p>
          <a:p>
            <a:r>
              <a:rPr lang="en-US" dirty="0"/>
              <a:t>Discouragement</a:t>
            </a:r>
          </a:p>
          <a:p>
            <a:r>
              <a:rPr lang="en-US" dirty="0"/>
              <a:t>Rejection/Sadness/</a:t>
            </a:r>
          </a:p>
          <a:p>
            <a:pPr>
              <a:buNone/>
            </a:pPr>
            <a:r>
              <a:rPr lang="en-US" dirty="0"/>
              <a:t>    Grief</a:t>
            </a:r>
          </a:p>
          <a:p>
            <a:endParaRPr lang="en-US" dirty="0"/>
          </a:p>
        </p:txBody>
      </p:sp>
      <p:sp>
        <p:nvSpPr>
          <p:cNvPr id="4" name="Content Placeholder 3"/>
          <p:cNvSpPr>
            <a:spLocks noGrp="1"/>
          </p:cNvSpPr>
          <p:nvPr>
            <p:ph sz="half" idx="2"/>
          </p:nvPr>
        </p:nvSpPr>
        <p:spPr>
          <a:xfrm>
            <a:off x="4953000" y="1295400"/>
            <a:ext cx="3581400" cy="4648200"/>
          </a:xfrm>
          <a:ln>
            <a:solidFill>
              <a:schemeClr val="tx1"/>
            </a:solidFill>
          </a:ln>
        </p:spPr>
        <p:txBody>
          <a:bodyPr>
            <a:normAutofit fontScale="70000" lnSpcReduction="20000"/>
          </a:bodyPr>
          <a:lstStyle/>
          <a:p>
            <a:r>
              <a:rPr lang="en-US" dirty="0"/>
              <a:t>Contrary to popular belief, the “ negative” states are normal emotional states</a:t>
            </a:r>
          </a:p>
          <a:p>
            <a:pPr>
              <a:buNone/>
            </a:pPr>
            <a:r>
              <a:rPr lang="en-US" dirty="0"/>
              <a:t> </a:t>
            </a:r>
          </a:p>
          <a:p>
            <a:r>
              <a:rPr lang="en-US" dirty="0"/>
              <a:t>There is little growth in the comfort zone.  Some challenge and stress are an in evitable part of the human experience and necessary for wiring a full range of emotional responses…</a:t>
            </a:r>
          </a:p>
          <a:p>
            <a:endParaRPr lang="en-US" dirty="0"/>
          </a:p>
          <a:p>
            <a:r>
              <a:rPr lang="en-US" dirty="0"/>
              <a:t>These emotions are also important for lean ring since all incoming information must pass through the emotional brain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D1DA-C70E-488E-B8C8-167F66ACB759}"/>
              </a:ext>
            </a:extLst>
          </p:cNvPr>
          <p:cNvSpPr>
            <a:spLocks noGrp="1"/>
          </p:cNvSpPr>
          <p:nvPr>
            <p:ph type="title"/>
          </p:nvPr>
        </p:nvSpPr>
        <p:spPr/>
        <p:txBody>
          <a:bodyPr>
            <a:normAutofit fontScale="90000"/>
          </a:bodyPr>
          <a:lstStyle/>
          <a:p>
            <a:r>
              <a:rPr lang="en-US" dirty="0"/>
              <a:t>Trauma Brain Versus Learning Brain</a:t>
            </a:r>
          </a:p>
        </p:txBody>
      </p:sp>
      <p:sp>
        <p:nvSpPr>
          <p:cNvPr id="3" name="Content Placeholder 2">
            <a:extLst>
              <a:ext uri="{FF2B5EF4-FFF2-40B4-BE49-F238E27FC236}">
                <a16:creationId xmlns:a16="http://schemas.microsoft.com/office/drawing/2014/main" id="{9FAE9DE0-29F5-410D-A625-017DA30A0928}"/>
              </a:ext>
            </a:extLst>
          </p:cNvPr>
          <p:cNvSpPr>
            <a:spLocks noGrp="1"/>
          </p:cNvSpPr>
          <p:nvPr>
            <p:ph sz="half" idx="1"/>
          </p:nvPr>
        </p:nvSpPr>
        <p:spPr>
          <a:xfrm>
            <a:off x="1435608" y="1524000"/>
            <a:ext cx="3657600" cy="3810000"/>
          </a:xfrm>
        </p:spPr>
        <p:txBody>
          <a:bodyPr>
            <a:normAutofit fontScale="77500" lnSpcReduction="20000"/>
          </a:bodyPr>
          <a:lstStyle/>
          <a:p>
            <a:pPr marL="82296" indent="0">
              <a:buNone/>
            </a:pPr>
            <a:r>
              <a:rPr lang="en-US" dirty="0"/>
              <a:t>          </a:t>
            </a:r>
            <a:r>
              <a:rPr lang="en-US" dirty="0">
                <a:solidFill>
                  <a:srgbClr val="FF0000"/>
                </a:solidFill>
              </a:rPr>
              <a:t>Trauma Brain</a:t>
            </a:r>
          </a:p>
          <a:p>
            <a:r>
              <a:rPr lang="en-US" sz="1800" dirty="0"/>
              <a:t>Focused on survival</a:t>
            </a:r>
          </a:p>
          <a:p>
            <a:r>
              <a:rPr lang="en-US" sz="1800" dirty="0"/>
              <a:t>Cannot see the big picture</a:t>
            </a:r>
          </a:p>
          <a:p>
            <a:r>
              <a:rPr lang="en-US" sz="1800" dirty="0"/>
              <a:t>Is hypervigilant</a:t>
            </a:r>
          </a:p>
          <a:p>
            <a:r>
              <a:rPr lang="en-US" sz="1800" dirty="0"/>
              <a:t>Normal events may be perceived as threats</a:t>
            </a:r>
          </a:p>
          <a:p>
            <a:r>
              <a:rPr lang="en-US" sz="1800" dirty="0"/>
              <a:t>Worry and blame predominate thinking</a:t>
            </a:r>
          </a:p>
          <a:p>
            <a:r>
              <a:rPr lang="en-US" sz="1800" dirty="0"/>
              <a:t>Learning new information is not a priority</a:t>
            </a:r>
          </a:p>
          <a:p>
            <a:r>
              <a:rPr lang="en-US" sz="1800" dirty="0"/>
              <a:t>Memory storage and retrieval are hampered</a:t>
            </a:r>
          </a:p>
          <a:p>
            <a:r>
              <a:rPr lang="en-US" sz="1800" dirty="0"/>
              <a:t>Executive functions decrease (self-regulation, creativity, problem-solving, and impulse control)</a:t>
            </a:r>
          </a:p>
          <a:p>
            <a:r>
              <a:rPr lang="en-US" sz="1800" dirty="0"/>
              <a:t>Body releases major amounts of stress hormones (Cortisol) that prepares the body for a fight or flight</a:t>
            </a:r>
          </a:p>
        </p:txBody>
      </p:sp>
      <p:sp>
        <p:nvSpPr>
          <p:cNvPr id="4" name="Content Placeholder 3">
            <a:extLst>
              <a:ext uri="{FF2B5EF4-FFF2-40B4-BE49-F238E27FC236}">
                <a16:creationId xmlns:a16="http://schemas.microsoft.com/office/drawing/2014/main" id="{0CE09486-9A76-4F82-987F-0B50976E59EB}"/>
              </a:ext>
            </a:extLst>
          </p:cNvPr>
          <p:cNvSpPr>
            <a:spLocks noGrp="1"/>
          </p:cNvSpPr>
          <p:nvPr>
            <p:ph sz="half" idx="2"/>
          </p:nvPr>
        </p:nvSpPr>
        <p:spPr>
          <a:xfrm>
            <a:off x="5276088" y="1524000"/>
            <a:ext cx="3657600" cy="4038600"/>
          </a:xfrm>
        </p:spPr>
        <p:txBody>
          <a:bodyPr>
            <a:normAutofit fontScale="77500" lnSpcReduction="20000"/>
          </a:bodyPr>
          <a:lstStyle/>
          <a:p>
            <a:pPr marL="82296" indent="0">
              <a:buNone/>
            </a:pPr>
            <a:r>
              <a:rPr lang="en-US" dirty="0">
                <a:solidFill>
                  <a:srgbClr val="FF0000"/>
                </a:solidFill>
              </a:rPr>
              <a:t>   Learning Brain</a:t>
            </a:r>
          </a:p>
          <a:p>
            <a:pPr>
              <a:buFont typeface="Arial" panose="020B0604020202020204" pitchFamily="34" charset="0"/>
              <a:buChar char="•"/>
            </a:pPr>
            <a:r>
              <a:rPr lang="en-US" sz="1800" dirty="0"/>
              <a:t>Focuses on learning from novelty</a:t>
            </a:r>
          </a:p>
          <a:p>
            <a:r>
              <a:rPr lang="en-US" sz="1800" dirty="0"/>
              <a:t>Is calm and able to deal with ambiguity</a:t>
            </a:r>
          </a:p>
          <a:p>
            <a:r>
              <a:rPr lang="en-US" sz="1800" dirty="0"/>
              <a:t>Is hopeful and views actions as possible solutions to problems</a:t>
            </a:r>
          </a:p>
          <a:p>
            <a:r>
              <a:rPr lang="en-US" sz="1800" dirty="0"/>
              <a:t>Can deal with ambiguity </a:t>
            </a:r>
          </a:p>
          <a:p>
            <a:r>
              <a:rPr lang="en-US" sz="1800" dirty="0"/>
              <a:t>Learning becomes possible</a:t>
            </a:r>
          </a:p>
          <a:p>
            <a:r>
              <a:rPr lang="en-US" sz="1800" dirty="0"/>
              <a:t>Body releases some cortisol but other hormones and neurotransmitters involved in learning are released too</a:t>
            </a:r>
          </a:p>
          <a:p>
            <a:r>
              <a:rPr lang="en-US" sz="1800" dirty="0"/>
              <a:t>Executive functions are intact and are available to be used to solve problems, be creative, and control impulses</a:t>
            </a:r>
          </a:p>
          <a:p>
            <a:r>
              <a:rPr lang="en-US" sz="1800" dirty="0"/>
              <a:t>Normal pruning and refinement of learning networks proceeds normally</a:t>
            </a:r>
          </a:p>
        </p:txBody>
      </p:sp>
      <p:sp>
        <p:nvSpPr>
          <p:cNvPr id="5" name="Rectangle 4">
            <a:extLst>
              <a:ext uri="{FF2B5EF4-FFF2-40B4-BE49-F238E27FC236}">
                <a16:creationId xmlns:a16="http://schemas.microsoft.com/office/drawing/2014/main" id="{4C188EBC-0B5F-4694-A453-6FBFF126F3A0}"/>
              </a:ext>
            </a:extLst>
          </p:cNvPr>
          <p:cNvSpPr/>
          <p:nvPr/>
        </p:nvSpPr>
        <p:spPr>
          <a:xfrm>
            <a:off x="2209800" y="5334001"/>
            <a:ext cx="6172200" cy="1200329"/>
          </a:xfrm>
          <a:prstGeom prst="rect">
            <a:avLst/>
          </a:prstGeom>
        </p:spPr>
        <p:txBody>
          <a:bodyPr wrap="square">
            <a:spAutoFit/>
          </a:bodyPr>
          <a:lstStyle/>
          <a:p>
            <a:r>
              <a:rPr lang="en-US" dirty="0"/>
              <a:t>Pruning can be normal or abnormal.  Developmental pruning that occurs through brain maturation to improve the efficiency of the brain such as what occurs during puberty is normal. Pruning that occurs because of too much stress limits the brain.</a:t>
            </a:r>
          </a:p>
        </p:txBody>
      </p:sp>
    </p:spTree>
    <p:extLst>
      <p:ext uri="{BB962C8B-B14F-4D97-AF65-F5344CB8AC3E}">
        <p14:creationId xmlns:p14="http://schemas.microsoft.com/office/powerpoint/2010/main" val="79324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7459-37DA-4884-9780-6274387F22D6}"/>
              </a:ext>
            </a:extLst>
          </p:cNvPr>
          <p:cNvSpPr>
            <a:spLocks noGrp="1"/>
          </p:cNvSpPr>
          <p:nvPr>
            <p:ph type="title"/>
          </p:nvPr>
        </p:nvSpPr>
        <p:spPr/>
        <p:txBody>
          <a:bodyPr>
            <a:noAutofit/>
          </a:bodyPr>
          <a:lstStyle/>
          <a:p>
            <a:pPr algn="ctr"/>
            <a:r>
              <a:rPr lang="en-US" sz="3600">
                <a:solidFill>
                  <a:srgbClr val="FF0000"/>
                </a:solidFill>
              </a:rPr>
              <a:t>#4- Brain Appropriate Strategies for </a:t>
            </a:r>
            <a:r>
              <a:rPr lang="en-US" sz="3600" dirty="0">
                <a:solidFill>
                  <a:srgbClr val="FF0000"/>
                </a:solidFill>
              </a:rPr>
              <a:t>Reducing Classroom Trauma</a:t>
            </a:r>
          </a:p>
        </p:txBody>
      </p:sp>
      <p:sp>
        <p:nvSpPr>
          <p:cNvPr id="3" name="Content Placeholder 2">
            <a:extLst>
              <a:ext uri="{FF2B5EF4-FFF2-40B4-BE49-F238E27FC236}">
                <a16:creationId xmlns:a16="http://schemas.microsoft.com/office/drawing/2014/main" id="{D7789348-4B49-4C04-9537-FAB031DB7DC9}"/>
              </a:ext>
            </a:extLst>
          </p:cNvPr>
          <p:cNvSpPr>
            <a:spLocks noGrp="1"/>
          </p:cNvSpPr>
          <p:nvPr>
            <p:ph idx="1"/>
          </p:nvPr>
        </p:nvSpPr>
        <p:spPr>
          <a:xfrm>
            <a:off x="1104182" y="2112032"/>
            <a:ext cx="8232474" cy="4727278"/>
          </a:xfrm>
        </p:spPr>
        <p:txBody>
          <a:bodyPr anchor="t">
            <a:normAutofit fontScale="92500" lnSpcReduction="10000"/>
          </a:bodyPr>
          <a:lstStyle/>
          <a:p>
            <a:pPr indent="-283210"/>
            <a:r>
              <a:rPr lang="en-US" sz="2000"/>
              <a:t>Enlist </a:t>
            </a:r>
            <a:r>
              <a:rPr lang="en-US" sz="2000" dirty="0"/>
              <a:t>classroom attendees in making reasonable rules and consequences</a:t>
            </a:r>
            <a:endParaRPr lang="en-US"/>
          </a:p>
          <a:p>
            <a:pPr indent="-283210"/>
            <a:r>
              <a:rPr lang="en-US" sz="2000" dirty="0"/>
              <a:t>Remember that “Mistakes” are fuel for learning and not an opportunity for punishment</a:t>
            </a:r>
          </a:p>
          <a:p>
            <a:pPr indent="-283210"/>
            <a:r>
              <a:rPr lang="en-US" sz="2000"/>
              <a:t>Regularly assess the stressors in your classroom  and remov</a:t>
            </a:r>
            <a:r>
              <a:rPr lang="en-US" sz="2000" dirty="0"/>
              <a:t>e them</a:t>
            </a:r>
          </a:p>
          <a:p>
            <a:pPr indent="-283210"/>
            <a:r>
              <a:rPr lang="en-US" sz="2000" dirty="0"/>
              <a:t>Add</a:t>
            </a:r>
            <a:r>
              <a:rPr lang="en-US" sz="2000"/>
              <a:t> music and calming aromas whenever feasible. Use lavender, lemon, mint</a:t>
            </a:r>
          </a:p>
          <a:p>
            <a:pPr marL="82550" indent="0">
              <a:buNone/>
            </a:pPr>
            <a:r>
              <a:rPr lang="en-US" sz="2000"/>
              <a:t>     or chamomile braindough </a:t>
            </a:r>
            <a:endParaRPr lang="en-US"/>
          </a:p>
          <a:p>
            <a:pPr indent="-283210"/>
            <a:r>
              <a:rPr lang="en-US" sz="2000" dirty="0"/>
              <a:t>Create teams that can bond as a support group</a:t>
            </a:r>
          </a:p>
          <a:p>
            <a:pPr indent="-283210"/>
            <a:r>
              <a:rPr lang="en-US" sz="2000" dirty="0"/>
              <a:t>Understand</a:t>
            </a:r>
            <a:r>
              <a:rPr lang="en-US" sz="2000"/>
              <a:t> and practice positive discipline classroom management strategies rather than controlling practices</a:t>
            </a:r>
          </a:p>
          <a:p>
            <a:pPr indent="-283210"/>
            <a:r>
              <a:rPr lang="en-US" sz="2000" dirty="0"/>
              <a:t>Relax rigid deadlines that may be more child stressors than motivators</a:t>
            </a:r>
          </a:p>
          <a:p>
            <a:pPr indent="-283210"/>
            <a:r>
              <a:rPr lang="en-US" sz="2000" dirty="0"/>
              <a:t>Practice</a:t>
            </a:r>
            <a:r>
              <a:rPr lang="en-US" sz="2000"/>
              <a:t> mindfulness with calming jars. Student can make their mindful jars at </a:t>
            </a:r>
            <a:r>
              <a:rPr lang="en-US" sz="2000" dirty="0"/>
              <a:t>the beginning of school so that they have them when needed.</a:t>
            </a:r>
          </a:p>
          <a:p>
            <a:pPr indent="-283210"/>
            <a:r>
              <a:rPr lang="en-US" sz="2000" dirty="0"/>
              <a:t>Symbolically release automatic negative thoughts and </a:t>
            </a:r>
            <a:r>
              <a:rPr lang="en-US" sz="2000"/>
              <a:t>fears (writing</a:t>
            </a:r>
            <a:r>
              <a:rPr lang="en-US" sz="2000" dirty="0"/>
              <a:t> on paper and throwing away, sending adrift with paper airplanes) </a:t>
            </a:r>
          </a:p>
        </p:txBody>
      </p:sp>
    </p:spTree>
    <p:extLst>
      <p:ext uri="{BB962C8B-B14F-4D97-AF65-F5344CB8AC3E}">
        <p14:creationId xmlns:p14="http://schemas.microsoft.com/office/powerpoint/2010/main" val="95621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5608" y="1524000"/>
            <a:ext cx="3657600" cy="5051628"/>
          </a:xfrm>
          <a:ln>
            <a:solidFill>
              <a:srgbClr val="00B050"/>
            </a:solidFill>
          </a:ln>
        </p:spPr>
        <p:txBody>
          <a:bodyPr anchor="t">
            <a:normAutofit lnSpcReduction="10000"/>
          </a:bodyPr>
          <a:lstStyle/>
          <a:p>
            <a:pPr marL="82550" indent="0">
              <a:buNone/>
            </a:pPr>
            <a:r>
              <a:rPr lang="en-US" dirty="0"/>
              <a:t>       </a:t>
            </a:r>
            <a:r>
              <a:rPr lang="en-US" b="1"/>
              <a:t>Left Brain</a:t>
            </a:r>
          </a:p>
          <a:p>
            <a:pPr indent="-283210"/>
            <a:r>
              <a:rPr lang="en-US" dirty="0"/>
              <a:t>Learns in sequence</a:t>
            </a:r>
          </a:p>
          <a:p>
            <a:pPr indent="-283210"/>
            <a:r>
              <a:rPr lang="en-US"/>
              <a:t>Works with distinct facts and </a:t>
            </a:r>
            <a:r>
              <a:rPr lang="en-US" dirty="0"/>
              <a:t>parts, the puzzle pieces</a:t>
            </a:r>
          </a:p>
          <a:p>
            <a:pPr indent="-283210"/>
            <a:r>
              <a:rPr lang="en-US" dirty="0"/>
              <a:t>Better at language</a:t>
            </a:r>
          </a:p>
          <a:p>
            <a:pPr indent="-283210"/>
            <a:r>
              <a:rPr lang="en-US" dirty="0"/>
              <a:t>Better at detail</a:t>
            </a:r>
          </a:p>
          <a:p>
            <a:pPr indent="-283210"/>
            <a:r>
              <a:rPr lang="en-US" dirty="0"/>
              <a:t>Acts as interpreter</a:t>
            </a:r>
          </a:p>
          <a:p>
            <a:pPr indent="-283210"/>
            <a:r>
              <a:rPr lang="en-US" dirty="0"/>
              <a:t>Not always logical</a:t>
            </a:r>
          </a:p>
        </p:txBody>
      </p:sp>
      <p:sp>
        <p:nvSpPr>
          <p:cNvPr id="4" name="Content Placeholder 3"/>
          <p:cNvSpPr>
            <a:spLocks noGrp="1"/>
          </p:cNvSpPr>
          <p:nvPr>
            <p:ph sz="half" idx="2"/>
          </p:nvPr>
        </p:nvSpPr>
        <p:spPr>
          <a:xfrm>
            <a:off x="5276088" y="1524000"/>
            <a:ext cx="3657600" cy="5051628"/>
          </a:xfrm>
          <a:ln>
            <a:solidFill>
              <a:srgbClr val="92D050"/>
            </a:solidFill>
          </a:ln>
        </p:spPr>
        <p:txBody>
          <a:bodyPr anchor="t">
            <a:normAutofit lnSpcReduction="10000"/>
          </a:bodyPr>
          <a:lstStyle/>
          <a:p>
            <a:pPr marL="82550" indent="0">
              <a:buNone/>
            </a:pPr>
            <a:r>
              <a:rPr lang="en-US" dirty="0"/>
              <a:t>       </a:t>
            </a:r>
            <a:r>
              <a:rPr lang="en-US" b="1"/>
              <a:t>Right Brain</a:t>
            </a:r>
          </a:p>
          <a:p>
            <a:pPr indent="-283210"/>
            <a:r>
              <a:rPr lang="en-US" dirty="0"/>
              <a:t>Learns randomly</a:t>
            </a:r>
          </a:p>
          <a:p>
            <a:pPr indent="-283210"/>
            <a:r>
              <a:rPr lang="en-US"/>
              <a:t>Works with whole information the big picture, the </a:t>
            </a:r>
            <a:r>
              <a:rPr lang="en-US" dirty="0"/>
              <a:t>picture of the puzzle on the box</a:t>
            </a:r>
          </a:p>
          <a:p>
            <a:pPr indent="-283210"/>
            <a:r>
              <a:rPr lang="en-US" dirty="0"/>
              <a:t>Better with pictures</a:t>
            </a:r>
          </a:p>
          <a:p>
            <a:pPr indent="-283210"/>
            <a:r>
              <a:rPr lang="en-US" dirty="0"/>
              <a:t>Gives meaning to space, time, and color</a:t>
            </a:r>
          </a:p>
          <a:p>
            <a:pPr indent="-283210"/>
            <a:r>
              <a:rPr lang="en-US" dirty="0"/>
              <a:t>Not always creative</a:t>
            </a:r>
          </a:p>
        </p:txBody>
      </p:sp>
      <p:sp>
        <p:nvSpPr>
          <p:cNvPr id="5" name="Title 1"/>
          <p:cNvSpPr>
            <a:spLocks noGrp="1"/>
          </p:cNvSpPr>
          <p:nvPr>
            <p:ph type="title"/>
          </p:nvPr>
        </p:nvSpPr>
        <p:spPr>
          <a:xfrm>
            <a:off x="1435608" y="432470"/>
            <a:ext cx="7124269" cy="984850"/>
          </a:xfrm>
        </p:spPr>
        <p:txBody>
          <a:bodyPr anchor="ctr">
            <a:noAutofit/>
          </a:bodyPr>
          <a:lstStyle/>
          <a:p>
            <a:r>
              <a:rPr lang="en-US" sz="3200" dirty="0"/>
              <a:t>Rule#5- </a:t>
            </a:r>
            <a:r>
              <a:rPr lang="en-US" sz="3200" dirty="0">
                <a:solidFill>
                  <a:schemeClr val="tx2"/>
                </a:solidFill>
              </a:rPr>
              <a:t>The Brain Processes Parts and Whole Information at the Same </a:t>
            </a:r>
            <a:r>
              <a:rPr lang="en-US" sz="3200">
                <a:solidFill>
                  <a:schemeClr val="tx2"/>
                </a:solidFill>
              </a:rPr>
              <a:t>Time</a:t>
            </a:r>
            <a:endParaRPr lang="en-US" sz="3200"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143000"/>
            <a:ext cx="4876800" cy="4983163"/>
          </a:xfrm>
        </p:spPr>
        <p:txBody>
          <a:bodyPr>
            <a:normAutofit/>
          </a:bodyPr>
          <a:lstStyle/>
          <a:p>
            <a:pPr>
              <a:buNone/>
            </a:pPr>
            <a:r>
              <a:rPr lang="en-US" sz="4000" dirty="0"/>
              <a:t>“'Twas brillig, and the slithy toves</a:t>
            </a:r>
            <a:br>
              <a:rPr lang="en-US" sz="4000" dirty="0"/>
            </a:br>
            <a:r>
              <a:rPr lang="en-US" sz="4000" dirty="0"/>
              <a:t>Did gyre and gimble in the wabe;</a:t>
            </a:r>
            <a:br>
              <a:rPr lang="en-US" sz="4000" dirty="0"/>
            </a:br>
            <a:r>
              <a:rPr lang="en-US" sz="4000" dirty="0"/>
              <a:t>All mimsy were the borogoves,</a:t>
            </a:r>
            <a:br>
              <a:rPr lang="en-US" sz="4000" dirty="0"/>
            </a:br>
            <a:r>
              <a:rPr lang="en-US" sz="4000" dirty="0"/>
              <a:t>And the mome wraths outgrabe.</a:t>
            </a:r>
          </a:p>
        </p:txBody>
      </p:sp>
      <p:pic>
        <p:nvPicPr>
          <p:cNvPr id="1027" name="Picture 3" descr="C:\Documents and Settings\lamourelle_regina\Local Settings\Temporary Internet Files\Content.IE5\0BPDJ7VQ\MCj04238280000[1].wmf"/>
          <p:cNvPicPr>
            <a:picLocks noChangeAspect="1" noChangeArrowheads="1"/>
          </p:cNvPicPr>
          <p:nvPr/>
        </p:nvPicPr>
        <p:blipFill>
          <a:blip r:embed="rId2" cstate="print"/>
          <a:srcRect/>
          <a:stretch>
            <a:fillRect/>
          </a:stretch>
        </p:blipFill>
        <p:spPr bwMode="auto">
          <a:xfrm>
            <a:off x="6172200" y="1371600"/>
            <a:ext cx="2066136" cy="3276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Rule #6-The Brain is Meaning-Driven</a:t>
            </a:r>
          </a:p>
        </p:txBody>
      </p:sp>
      <p:sp>
        <p:nvSpPr>
          <p:cNvPr id="3" name="Content Placeholder 2"/>
          <p:cNvSpPr>
            <a:spLocks noGrp="1"/>
          </p:cNvSpPr>
          <p:nvPr>
            <p:ph sz="half" idx="1"/>
          </p:nvPr>
        </p:nvSpPr>
        <p:spPr>
          <a:xfrm>
            <a:off x="1523999" y="1414730"/>
            <a:ext cx="4680551" cy="5422320"/>
          </a:xfrm>
        </p:spPr>
        <p:txBody>
          <a:bodyPr anchor="t">
            <a:normAutofit fontScale="70000" lnSpcReduction="20000"/>
          </a:bodyPr>
          <a:lstStyle/>
          <a:p>
            <a:pPr indent="-283210"/>
            <a:r>
              <a:rPr lang="en-US"/>
              <a:t>The brain innately seeks meaning to </a:t>
            </a:r>
            <a:r>
              <a:rPr lang="en-US" dirty="0"/>
              <a:t>understand.</a:t>
            </a:r>
            <a:endParaRPr lang="en-US"/>
          </a:p>
          <a:p>
            <a:pPr indent="-283210"/>
            <a:r>
              <a:rPr lang="en-US" dirty="0"/>
              <a:t>The search for meaning occurs through patterning.</a:t>
            </a:r>
          </a:p>
          <a:p>
            <a:pPr indent="-283210"/>
            <a:endParaRPr lang="en-US" dirty="0"/>
          </a:p>
          <a:p>
            <a:pPr indent="-283210"/>
            <a:r>
              <a:rPr lang="en-US"/>
              <a:t>The brain uses past information to interpret </a:t>
            </a:r>
            <a:r>
              <a:rPr lang="en-US" dirty="0"/>
              <a:t>new </a:t>
            </a:r>
            <a:r>
              <a:rPr lang="en-US"/>
              <a:t>information.</a:t>
            </a:r>
          </a:p>
          <a:p>
            <a:pPr indent="-283210"/>
            <a:endParaRPr lang="en-US" dirty="0"/>
          </a:p>
          <a:p>
            <a:pPr indent="-283210"/>
            <a:r>
              <a:rPr lang="en-US" dirty="0"/>
              <a:t>This makes a good case for using prior learning or priming the learning  apparatus.</a:t>
            </a:r>
          </a:p>
          <a:p>
            <a:pPr indent="-283210"/>
            <a:endParaRPr lang="en-US" dirty="0"/>
          </a:p>
          <a:p>
            <a:pPr indent="-283210"/>
            <a:r>
              <a:rPr lang="en-US" dirty="0"/>
              <a:t>The  brain is run by patterns not facts. Televised media ingrains patterns that may be antisocial or untrue. The brain can’t help by make “patterns” or </a:t>
            </a:r>
            <a:r>
              <a:rPr lang="en-US"/>
              <a:t>meaning of the volumes of data. Reports are that children watch 5-8 hours of television a day. </a:t>
            </a:r>
          </a:p>
          <a:p>
            <a:pPr indent="-283210"/>
            <a:endParaRPr lang="en-US" dirty="0"/>
          </a:p>
        </p:txBody>
      </p:sp>
      <p:pic>
        <p:nvPicPr>
          <p:cNvPr id="3074" name="Picture 2" descr="C:\Users\Regina\AppData\Local\Microsoft\Windows\Temporary Internet Files\Content.IE5\0998IPRI\MCj00832890000[1].wmf"/>
          <p:cNvPicPr>
            <a:picLocks noChangeAspect="1" noChangeArrowheads="1"/>
          </p:cNvPicPr>
          <p:nvPr/>
        </p:nvPicPr>
        <p:blipFill>
          <a:blip r:embed="rId3" cstate="print"/>
          <a:srcRect/>
          <a:stretch>
            <a:fillRect/>
          </a:stretch>
        </p:blipFill>
        <p:spPr bwMode="auto">
          <a:xfrm>
            <a:off x="6324600" y="2971800"/>
            <a:ext cx="2297508" cy="169025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Doing the Math. . .</a:t>
            </a:r>
          </a:p>
        </p:txBody>
      </p:sp>
      <p:sp>
        <p:nvSpPr>
          <p:cNvPr id="3" name="Content Placeholder 2"/>
          <p:cNvSpPr>
            <a:spLocks noGrp="1"/>
          </p:cNvSpPr>
          <p:nvPr>
            <p:ph idx="1"/>
          </p:nvPr>
        </p:nvSpPr>
        <p:spPr>
          <a:xfrm>
            <a:off x="1066800" y="1295400"/>
            <a:ext cx="7866888" cy="4953000"/>
          </a:xfrm>
        </p:spPr>
        <p:txBody>
          <a:bodyPr>
            <a:normAutofit/>
          </a:bodyPr>
          <a:lstStyle/>
          <a:p>
            <a:pPr>
              <a:buNone/>
            </a:pPr>
            <a:r>
              <a:rPr lang="en-US" dirty="0"/>
              <a:t>   </a:t>
            </a:r>
            <a:r>
              <a:rPr lang="en-US" sz="1800" dirty="0"/>
              <a:t>Children may view 5 anti-social acts (hitting, kicking, teasing, bullying, murders, battery, sexual violence, intimidation, name calling, racial stereotyping, etc.) while watching some television programs every 30 minutes.</a:t>
            </a:r>
          </a:p>
          <a:p>
            <a:pPr>
              <a:buNone/>
            </a:pPr>
            <a:r>
              <a:rPr lang="en-US" sz="1800" dirty="0"/>
              <a:t>       5 acts /30minutes X 5hr/day= 50</a:t>
            </a:r>
            <a:r>
              <a:rPr lang="en-US" sz="1800" dirty="0">
                <a:solidFill>
                  <a:srgbClr val="FF0000"/>
                </a:solidFill>
              </a:rPr>
              <a:t> </a:t>
            </a:r>
            <a:r>
              <a:rPr lang="en-US" sz="1800" dirty="0"/>
              <a:t>acts per day</a:t>
            </a:r>
          </a:p>
          <a:p>
            <a:pPr>
              <a:buNone/>
            </a:pPr>
            <a:r>
              <a:rPr lang="en-US" sz="1800" dirty="0"/>
              <a:t>          50 acts/day X 7day/wk.= 350</a:t>
            </a:r>
            <a:r>
              <a:rPr lang="en-US" sz="1800" dirty="0">
                <a:solidFill>
                  <a:srgbClr val="FF0000"/>
                </a:solidFill>
              </a:rPr>
              <a:t> </a:t>
            </a:r>
            <a:r>
              <a:rPr lang="en-US" sz="1800" dirty="0"/>
              <a:t>acts/week.</a:t>
            </a:r>
          </a:p>
          <a:p>
            <a:pPr>
              <a:buNone/>
            </a:pPr>
            <a:r>
              <a:rPr lang="en-US" sz="1800" dirty="0"/>
              <a:t>       350 acts/wk. X 52 wks./yr. =18,200 acts/yr.</a:t>
            </a:r>
          </a:p>
          <a:p>
            <a:pPr>
              <a:buNone/>
            </a:pPr>
            <a:r>
              <a:rPr lang="en-US" sz="1800" dirty="0"/>
              <a:t>     18,200acts/yr. X 15 yrs.= 273,000 </a:t>
            </a:r>
            <a:r>
              <a:rPr lang="en-US" sz="1800" dirty="0">
                <a:solidFill>
                  <a:srgbClr val="FF0000"/>
                </a:solidFill>
              </a:rPr>
              <a:t>antisocial </a:t>
            </a:r>
            <a:r>
              <a:rPr lang="en-US" sz="1800" dirty="0"/>
              <a:t>acts that children see  over 15 years. It seems reasonable that this amount of “experience” would affect how a child’s brain is organized.  We see some anecdotal evidence of this all the time with the change in level and kind of teen violence along with the acceptance and complacency of horrible events by the public.</a:t>
            </a:r>
          </a:p>
          <a:p>
            <a:pPr>
              <a:buNone/>
            </a:pPr>
            <a:r>
              <a:rPr lang="en-US" sz="2400" b="1" i="1" dirty="0">
                <a:solidFill>
                  <a:srgbClr val="FF0000"/>
                </a:solidFill>
              </a:rPr>
              <a:t>Again, the  brain is run by patterns not facts. </a:t>
            </a:r>
            <a:r>
              <a:rPr lang="en-US" sz="2400" b="1" i="1" dirty="0">
                <a:solidFill>
                  <a:srgbClr val="568424"/>
                </a:solidFill>
              </a:rPr>
              <a:t>Televised media may ingrain antisocial or false patterns.</a:t>
            </a:r>
            <a:r>
              <a:rPr lang="en-US" sz="2400" i="1" dirty="0"/>
              <a:t> The brain can’t help by make meaning of the volumes of “data</a:t>
            </a:r>
            <a:r>
              <a:rPr lang="en-US" sz="2400" dirty="0"/>
              <a:t>.” </a:t>
            </a:r>
          </a:p>
          <a:p>
            <a:pPr>
              <a:buNone/>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latin typeface="Arial Black" pitchFamily="34" charset="0"/>
              </a:rPr>
              <a:t>PFMFMRFP</a:t>
            </a:r>
          </a:p>
        </p:txBody>
      </p:sp>
      <p:sp>
        <p:nvSpPr>
          <p:cNvPr id="3" name="Content Placeholder 2"/>
          <p:cNvSpPr>
            <a:spLocks noGrp="1"/>
          </p:cNvSpPr>
          <p:nvPr>
            <p:ph idx="1"/>
          </p:nvPr>
        </p:nvSpPr>
        <p:spPr>
          <a:xfrm>
            <a:off x="1524000" y="914400"/>
            <a:ext cx="7086600" cy="2133600"/>
          </a:xfrm>
          <a:solidFill>
            <a:schemeClr val="accent4"/>
          </a:solidFill>
        </p:spPr>
        <p:txBody>
          <a:bodyPr/>
          <a:lstStyle/>
          <a:p>
            <a:r>
              <a:rPr lang="en-US" dirty="0"/>
              <a:t>  Can you guess what this word is?</a:t>
            </a:r>
          </a:p>
        </p:txBody>
      </p:sp>
      <p:pic>
        <p:nvPicPr>
          <p:cNvPr id="2053" name="Picture 5" descr="C:\Documents and Settings\lamourelle_regina\Local Settings\Temporary Internet Files\Content.IE5\0BPDJ7VQ\MCj04343890000[1].wmf"/>
          <p:cNvPicPr>
            <a:picLocks noChangeAspect="1" noChangeArrowheads="1"/>
          </p:cNvPicPr>
          <p:nvPr/>
        </p:nvPicPr>
        <p:blipFill>
          <a:blip r:embed="rId2" cstate="print"/>
          <a:srcRect/>
          <a:stretch>
            <a:fillRect/>
          </a:stretch>
        </p:blipFill>
        <p:spPr bwMode="auto">
          <a:xfrm>
            <a:off x="3505200" y="1981200"/>
            <a:ext cx="2351087" cy="370605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239000" cy="5334000"/>
          </a:xfrm>
        </p:spPr>
        <p:txBody>
          <a:bodyPr>
            <a:normAutofit/>
          </a:bodyPr>
          <a:lstStyle/>
          <a:p>
            <a:r>
              <a:rPr lang="en-US" dirty="0"/>
              <a:t>The brain searches through all of its information to find what makes sense.</a:t>
            </a:r>
          </a:p>
          <a:p>
            <a:r>
              <a:rPr lang="en-US" dirty="0"/>
              <a:t>The brain does not usually hunt for nonsense as this is not usually important for survival.  We must consciously create nonsense.</a:t>
            </a:r>
          </a:p>
          <a:p>
            <a:r>
              <a:rPr lang="en-US" dirty="0"/>
              <a:t>One explanation why delusions are so powerful. People believe they are related to their survival or the survival of a loved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43000"/>
            <a:ext cx="6553200" cy="5262979"/>
          </a:xfrm>
          <a:prstGeom prst="rect">
            <a:avLst/>
          </a:prstGeom>
        </p:spPr>
        <p:txBody>
          <a:bodyPr wrap="square" anchor="t">
            <a:spAutoFit/>
          </a:bodyPr>
          <a:lstStyle/>
          <a:p>
            <a:r>
              <a:rPr lang="en-US" sz="2400" b="1" dirty="0"/>
              <a:t>Coerced to operate and interact against natural maturation and developmental timetables,  the brain functions with a abundant error.  (Leslie Hart, 1983)</a:t>
            </a:r>
          </a:p>
          <a:p>
            <a:endParaRPr lang="en-US" sz="2400" b="1" dirty="0"/>
          </a:p>
          <a:p>
            <a:r>
              <a:rPr lang="en-US" sz="2400" b="1" dirty="0"/>
              <a:t>Crime, poverty, learning disabilities, misbehaviors, child abuse, and all social interactions affect and reflect in brain function. </a:t>
            </a:r>
          </a:p>
          <a:p>
            <a:endParaRPr lang="en-US" sz="2400" b="1" dirty="0"/>
          </a:p>
          <a:p>
            <a:r>
              <a:rPr lang="en-US" sz="2400" b="1" dirty="0"/>
              <a:t>How can the puzzle of interaction be unraveled without more knowledge of what shapes the brain and how the brain shapes us?</a:t>
            </a:r>
          </a:p>
        </p:txBody>
      </p:sp>
    </p:spTree>
    <p:extLst>
      <p:ext uri="{BB962C8B-B14F-4D97-AF65-F5344CB8AC3E}">
        <p14:creationId xmlns:p14="http://schemas.microsoft.com/office/powerpoint/2010/main" val="1879154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B964-451E-4FA1-955E-C239955A868B}"/>
              </a:ext>
            </a:extLst>
          </p:cNvPr>
          <p:cNvSpPr>
            <a:spLocks noGrp="1"/>
          </p:cNvSpPr>
          <p:nvPr>
            <p:ph type="title"/>
          </p:nvPr>
        </p:nvSpPr>
        <p:spPr/>
        <p:txBody>
          <a:bodyPr>
            <a:normAutofit/>
          </a:bodyPr>
          <a:lstStyle/>
          <a:p>
            <a:pPr algn="ctr"/>
            <a:r>
              <a:rPr lang="en-US" sz="3200">
                <a:solidFill>
                  <a:srgbClr val="FF0000"/>
                </a:solidFill>
              </a:rPr>
              <a:t>#6-Brain Appropriate Learning Strategies to </a:t>
            </a:r>
            <a:r>
              <a:rPr lang="en-US" sz="3200" dirty="0">
                <a:solidFill>
                  <a:srgbClr val="FF0000"/>
                </a:solidFill>
              </a:rPr>
              <a:t>Support the Brain’s Need for Meaning</a:t>
            </a:r>
          </a:p>
        </p:txBody>
      </p:sp>
      <p:sp>
        <p:nvSpPr>
          <p:cNvPr id="3" name="Content Placeholder 2">
            <a:extLst>
              <a:ext uri="{FF2B5EF4-FFF2-40B4-BE49-F238E27FC236}">
                <a16:creationId xmlns:a16="http://schemas.microsoft.com/office/drawing/2014/main" id="{81E67CD1-D5A3-4BC0-82AF-6A0F800DEF5B}"/>
              </a:ext>
            </a:extLst>
          </p:cNvPr>
          <p:cNvSpPr>
            <a:spLocks noGrp="1"/>
          </p:cNvSpPr>
          <p:nvPr>
            <p:ph idx="1"/>
          </p:nvPr>
        </p:nvSpPr>
        <p:spPr/>
        <p:txBody>
          <a:bodyPr anchor="t">
            <a:normAutofit/>
          </a:bodyPr>
          <a:lstStyle/>
          <a:p>
            <a:pPr indent="-283210"/>
            <a:r>
              <a:rPr lang="en-US" sz="2800"/>
              <a:t>Choose learning activities that are meaningful, interesting </a:t>
            </a:r>
            <a:r>
              <a:rPr lang="en-US" sz="2800" dirty="0"/>
              <a:t>or important to school-agers.</a:t>
            </a:r>
            <a:endParaRPr lang="en-US"/>
          </a:p>
          <a:p>
            <a:pPr indent="-283210"/>
            <a:r>
              <a:rPr lang="en-US" sz="2800"/>
              <a:t>Allow multiple ways that assignments can be </a:t>
            </a:r>
            <a:r>
              <a:rPr lang="en-US" sz="2800" dirty="0"/>
              <a:t>completed</a:t>
            </a:r>
          </a:p>
          <a:p>
            <a:pPr indent="-283210"/>
            <a:r>
              <a:rPr lang="en-US" sz="2800" dirty="0"/>
              <a:t>Relate assignments to community or personal, real world events</a:t>
            </a:r>
          </a:p>
          <a:p>
            <a:pPr indent="-283210"/>
            <a:endParaRPr lang="en-US" dirty="0"/>
          </a:p>
        </p:txBody>
      </p:sp>
    </p:spTree>
    <p:extLst>
      <p:ext uri="{BB962C8B-B14F-4D97-AF65-F5344CB8AC3E}">
        <p14:creationId xmlns:p14="http://schemas.microsoft.com/office/powerpoint/2010/main" val="249864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Rule#7- All Learning is Mind-Body</a:t>
            </a:r>
          </a:p>
        </p:txBody>
      </p:sp>
      <p:pic>
        <p:nvPicPr>
          <p:cNvPr id="3074" name="Picture 2" descr="9677AB35"/>
          <p:cNvPicPr>
            <a:picLocks noChangeAspect="1" noChangeArrowheads="1"/>
          </p:cNvPicPr>
          <p:nvPr/>
        </p:nvPicPr>
        <p:blipFill>
          <a:blip r:embed="rId3" cstate="print"/>
          <a:srcRect l="2682" t="1500" r="1563" b="3578"/>
          <a:stretch>
            <a:fillRect/>
          </a:stretch>
        </p:blipFill>
        <p:spPr bwMode="auto">
          <a:xfrm rot="21031124">
            <a:off x="1311281" y="1367515"/>
            <a:ext cx="3847012" cy="2362200"/>
          </a:xfrm>
          <a:prstGeom prst="rect">
            <a:avLst/>
          </a:prstGeom>
          <a:solidFill>
            <a:schemeClr val="accent1">
              <a:lumMod val="40000"/>
              <a:lumOff val="60000"/>
            </a:schemeClr>
          </a:solidFill>
          <a:ln w="38100" algn="in">
            <a:solidFill>
              <a:srgbClr val="000000"/>
            </a:solidFill>
            <a:miter lim="800000"/>
            <a:headEnd/>
            <a:tailEnd/>
          </a:ln>
          <a:effectLst/>
        </p:spPr>
      </p:pic>
      <p:sp>
        <p:nvSpPr>
          <p:cNvPr id="5" name="TextBox 4"/>
          <p:cNvSpPr txBox="1"/>
          <p:nvPr/>
        </p:nvSpPr>
        <p:spPr>
          <a:xfrm rot="21103764">
            <a:off x="1606465" y="3877909"/>
            <a:ext cx="3200400" cy="369332"/>
          </a:xfrm>
          <a:prstGeom prst="rect">
            <a:avLst/>
          </a:prstGeom>
          <a:noFill/>
        </p:spPr>
        <p:txBody>
          <a:bodyPr wrap="square" rtlCol="0">
            <a:spAutoFit/>
          </a:bodyPr>
          <a:lstStyle/>
          <a:p>
            <a:r>
              <a:rPr lang="en-US" dirty="0"/>
              <a:t>OLD  VIEW OF LEARNING</a:t>
            </a:r>
          </a:p>
        </p:txBody>
      </p:sp>
      <p:pic>
        <p:nvPicPr>
          <p:cNvPr id="3075" name="Picture 3" descr="8D38780B"/>
          <p:cNvPicPr>
            <a:picLocks noChangeAspect="1" noChangeArrowheads="1"/>
          </p:cNvPicPr>
          <p:nvPr/>
        </p:nvPicPr>
        <p:blipFill>
          <a:blip r:embed="rId4" cstate="print"/>
          <a:srcRect/>
          <a:stretch>
            <a:fillRect/>
          </a:stretch>
        </p:blipFill>
        <p:spPr bwMode="auto">
          <a:xfrm rot="728519">
            <a:off x="5105400" y="3429000"/>
            <a:ext cx="3391820" cy="3006876"/>
          </a:xfrm>
          <a:prstGeom prst="rect">
            <a:avLst/>
          </a:prstGeom>
          <a:solidFill>
            <a:schemeClr val="accent1">
              <a:lumMod val="40000"/>
              <a:lumOff val="60000"/>
            </a:schemeClr>
          </a:solidFill>
          <a:ln w="57150" algn="in">
            <a:solidFill>
              <a:srgbClr val="000000"/>
            </a:solidFill>
            <a:miter lim="800000"/>
            <a:headEnd/>
            <a:tailEnd/>
          </a:ln>
          <a:effectLst/>
        </p:spPr>
      </p:pic>
      <p:sp>
        <p:nvSpPr>
          <p:cNvPr id="10" name="TextBox 9"/>
          <p:cNvSpPr txBox="1"/>
          <p:nvPr/>
        </p:nvSpPr>
        <p:spPr>
          <a:xfrm rot="729786">
            <a:off x="5719696" y="2907754"/>
            <a:ext cx="3048000" cy="369332"/>
          </a:xfrm>
          <a:prstGeom prst="rect">
            <a:avLst/>
          </a:prstGeom>
          <a:noFill/>
        </p:spPr>
        <p:txBody>
          <a:bodyPr wrap="square" rtlCol="0">
            <a:spAutoFit/>
          </a:bodyPr>
          <a:lstStyle/>
          <a:p>
            <a:r>
              <a:rPr lang="en-US" dirty="0"/>
              <a:t>NEW VIEW OF LEARNING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 Wires the Brain</a:t>
            </a:r>
          </a:p>
        </p:txBody>
      </p:sp>
      <p:sp>
        <p:nvSpPr>
          <p:cNvPr id="3" name="Content Placeholder 2"/>
          <p:cNvSpPr>
            <a:spLocks noGrp="1"/>
          </p:cNvSpPr>
          <p:nvPr>
            <p:ph sz="half" idx="1"/>
          </p:nvPr>
        </p:nvSpPr>
        <p:spPr/>
        <p:txBody>
          <a:bodyPr>
            <a:normAutofit fontScale="92500" lnSpcReduction="10000"/>
          </a:bodyPr>
          <a:lstStyle/>
          <a:p>
            <a:r>
              <a:rPr lang="en-US" dirty="0"/>
              <a:t>The brain is the only organ that shapes the internal structure based on movement in the outside world.</a:t>
            </a:r>
          </a:p>
          <a:p>
            <a:r>
              <a:rPr lang="en-US" dirty="0"/>
              <a:t>Movement is critical to learning</a:t>
            </a:r>
          </a:p>
          <a:p>
            <a:r>
              <a:rPr lang="en-US" dirty="0"/>
              <a:t>Procedural Memory systems more powerful with better storage and retrieval than semantic systems</a:t>
            </a:r>
          </a:p>
        </p:txBody>
      </p:sp>
      <p:sp>
        <p:nvSpPr>
          <p:cNvPr id="4" name="Content Placeholder 3"/>
          <p:cNvSpPr>
            <a:spLocks noGrp="1"/>
          </p:cNvSpPr>
          <p:nvPr>
            <p:ph sz="half" idx="2"/>
          </p:nvPr>
        </p:nvSpPr>
        <p:spPr/>
        <p:txBody>
          <a:bodyPr>
            <a:normAutofit fontScale="92500" lnSpcReduction="10000"/>
          </a:bodyPr>
          <a:lstStyle/>
          <a:p>
            <a:r>
              <a:rPr lang="en-US" dirty="0"/>
              <a:t>Sitting still and being quiet may not be brain appropriate for learning</a:t>
            </a:r>
          </a:p>
          <a:p>
            <a:r>
              <a:rPr lang="en-US" dirty="0"/>
              <a:t>All learning is evidenced by movement. How do you show what you know? Do you just sit there ? Writing answers on test is motor function!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0FA75E-9234-4350-B5F3-3E42A922E48F}"/>
              </a:ext>
            </a:extLst>
          </p:cNvPr>
          <p:cNvPicPr/>
          <p:nvPr/>
        </p:nvPicPr>
        <p:blipFill>
          <a:blip r:embed="rId2"/>
          <a:stretch>
            <a:fillRect/>
          </a:stretch>
        </p:blipFill>
        <p:spPr>
          <a:xfrm>
            <a:off x="2209800" y="723900"/>
            <a:ext cx="5810250" cy="5410200"/>
          </a:xfrm>
          <a:prstGeom prst="rect">
            <a:avLst/>
          </a:prstGeom>
        </p:spPr>
      </p:pic>
    </p:spTree>
    <p:extLst>
      <p:ext uri="{BB962C8B-B14F-4D97-AF65-F5344CB8AC3E}">
        <p14:creationId xmlns:p14="http://schemas.microsoft.com/office/powerpoint/2010/main" val="525782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88F8-4533-4B45-B322-E853D178E77B}"/>
              </a:ext>
            </a:extLst>
          </p:cNvPr>
          <p:cNvSpPr>
            <a:spLocks noGrp="1"/>
          </p:cNvSpPr>
          <p:nvPr>
            <p:ph type="title"/>
          </p:nvPr>
        </p:nvSpPr>
        <p:spPr/>
        <p:txBody>
          <a:bodyPr>
            <a:normAutofit fontScale="90000"/>
          </a:bodyPr>
          <a:lstStyle/>
          <a:p>
            <a:r>
              <a:rPr lang="en-US" dirty="0">
                <a:solidFill>
                  <a:srgbClr val="FF0000"/>
                </a:solidFill>
              </a:rPr>
              <a:t>#7-Brain Appropriate Strategies for Using the Mind-Body Connection</a:t>
            </a:r>
          </a:p>
        </p:txBody>
      </p:sp>
      <p:sp>
        <p:nvSpPr>
          <p:cNvPr id="3" name="Content Placeholder 2">
            <a:extLst>
              <a:ext uri="{FF2B5EF4-FFF2-40B4-BE49-F238E27FC236}">
                <a16:creationId xmlns:a16="http://schemas.microsoft.com/office/drawing/2014/main" id="{636DECF7-594A-4528-B365-0915A3E162CB}"/>
              </a:ext>
            </a:extLst>
          </p:cNvPr>
          <p:cNvSpPr>
            <a:spLocks noGrp="1"/>
          </p:cNvSpPr>
          <p:nvPr>
            <p:ph idx="1"/>
          </p:nvPr>
        </p:nvSpPr>
        <p:spPr/>
        <p:txBody>
          <a:bodyPr anchor="t">
            <a:normAutofit lnSpcReduction="10000"/>
          </a:bodyPr>
          <a:lstStyle/>
          <a:p>
            <a:pPr indent="-283210"/>
            <a:r>
              <a:rPr lang="en-US" sz="2800" dirty="0"/>
              <a:t>Find ways to make learning playful or observe what children can learn through play  (Scrapstore Playpods)</a:t>
            </a:r>
            <a:endParaRPr lang="en-US"/>
          </a:p>
          <a:p>
            <a:pPr indent="-283210"/>
            <a:r>
              <a:rPr lang="en-US" sz="2800" dirty="0"/>
              <a:t>Plan body movement breaks</a:t>
            </a:r>
          </a:p>
          <a:p>
            <a:pPr indent="-283210"/>
            <a:r>
              <a:rPr lang="en-US" sz="2800"/>
              <a:t>Use variable seating arrangements (balls, </a:t>
            </a:r>
            <a:r>
              <a:rPr lang="en-US" sz="2800" dirty="0"/>
              <a:t>couches, floor, etc.)</a:t>
            </a:r>
          </a:p>
          <a:p>
            <a:pPr indent="-283210"/>
            <a:r>
              <a:rPr lang="en-US" sz="2800" dirty="0"/>
              <a:t>Do not restrict recess as a discipline measure</a:t>
            </a:r>
          </a:p>
          <a:p>
            <a:pPr indent="-283210"/>
            <a:r>
              <a:rPr lang="en-US" sz="2800" dirty="0"/>
              <a:t>Use dramatic play techniques for learning</a:t>
            </a:r>
          </a:p>
          <a:p>
            <a:pPr indent="-283210"/>
            <a:r>
              <a:rPr lang="en-US" sz="2800" dirty="0"/>
              <a:t>Use mind-mapping techniques</a:t>
            </a:r>
          </a:p>
          <a:p>
            <a:pPr indent="-283210"/>
            <a:r>
              <a:rPr lang="en-US" sz="2800" dirty="0"/>
              <a:t>Use music and dance as learning tools</a:t>
            </a:r>
          </a:p>
        </p:txBody>
      </p:sp>
    </p:spTree>
    <p:extLst>
      <p:ext uri="{BB962C8B-B14F-4D97-AF65-F5344CB8AC3E}">
        <p14:creationId xmlns:p14="http://schemas.microsoft.com/office/powerpoint/2010/main" val="3163839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03592" cy="944562"/>
          </a:xfrm>
        </p:spPr>
        <p:txBody>
          <a:bodyPr>
            <a:normAutofit fontScale="90000"/>
          </a:bodyPr>
          <a:lstStyle/>
          <a:p>
            <a:r>
              <a:rPr lang="en-US" dirty="0"/>
              <a:t>Rule #8- Cycles and Rhythms </a:t>
            </a:r>
            <a:r>
              <a:rPr lang="en-US"/>
              <a:t>are Important to Learning</a:t>
            </a:r>
          </a:p>
        </p:txBody>
      </p:sp>
      <p:sp>
        <p:nvSpPr>
          <p:cNvPr id="3" name="Content Placeholder 2"/>
          <p:cNvSpPr>
            <a:spLocks noGrp="1"/>
          </p:cNvSpPr>
          <p:nvPr>
            <p:ph idx="1"/>
          </p:nvPr>
        </p:nvSpPr>
        <p:spPr>
          <a:xfrm>
            <a:off x="1435608" y="1447800"/>
            <a:ext cx="7098792" cy="2209800"/>
          </a:xfrm>
        </p:spPr>
        <p:txBody>
          <a:bodyPr anchor="t">
            <a:normAutofit fontScale="55000" lnSpcReduction="20000"/>
          </a:bodyPr>
          <a:lstStyle/>
          <a:p>
            <a:pPr indent="-283210"/>
            <a:r>
              <a:rPr lang="en-US"/>
              <a:t>The brain has natural ups and down cycles where learning is affected</a:t>
            </a:r>
          </a:p>
          <a:p>
            <a:pPr indent="-283210"/>
            <a:r>
              <a:rPr lang="en-US" dirty="0"/>
              <a:t>Brain growth spurts precede skill development</a:t>
            </a:r>
          </a:p>
          <a:p>
            <a:pPr indent="-283210"/>
            <a:r>
              <a:rPr lang="en-US" dirty="0"/>
              <a:t>3-5 years difference in brain maturation and no one is behind or gifted</a:t>
            </a:r>
          </a:p>
          <a:p>
            <a:pPr indent="-283210"/>
            <a:r>
              <a:rPr lang="en-US"/>
              <a:t>Gender Matters- Boys lag behind girls in reading, language and social functions</a:t>
            </a:r>
          </a:p>
          <a:p>
            <a:pPr indent="-283210"/>
            <a:r>
              <a:rPr lang="en-US"/>
              <a:t>Many elementary classrooms that are overly movement restricted may shortchange boys learning</a:t>
            </a:r>
          </a:p>
          <a:p>
            <a:pPr indent="-283210"/>
            <a:endParaRPr lang="en-US" dirty="0"/>
          </a:p>
        </p:txBody>
      </p:sp>
      <p:graphicFrame>
        <p:nvGraphicFramePr>
          <p:cNvPr id="9" name="Table 8"/>
          <p:cNvGraphicFramePr>
            <a:graphicFrameLocks noGrp="1"/>
          </p:cNvGraphicFramePr>
          <p:nvPr/>
        </p:nvGraphicFramePr>
        <p:xfrm>
          <a:off x="1828800" y="3657600"/>
          <a:ext cx="6553201" cy="2743200"/>
        </p:xfrm>
        <a:graphic>
          <a:graphicData uri="http://schemas.openxmlformats.org/drawingml/2006/table">
            <a:tbl>
              <a:tblPr firstRow="1" bandRow="1">
                <a:tableStyleId>{5C22544A-7EE6-4342-B048-85BDC9FD1C3A}</a:tableStyleId>
              </a:tblPr>
              <a:tblGrid>
                <a:gridCol w="1351598">
                  <a:extLst>
                    <a:ext uri="{9D8B030D-6E8A-4147-A177-3AD203B41FA5}">
                      <a16:colId xmlns:a16="http://schemas.microsoft.com/office/drawing/2014/main" val="20000"/>
                    </a:ext>
                  </a:extLst>
                </a:gridCol>
                <a:gridCol w="5201603">
                  <a:extLst>
                    <a:ext uri="{9D8B030D-6E8A-4147-A177-3AD203B41FA5}">
                      <a16:colId xmlns:a16="http://schemas.microsoft.com/office/drawing/2014/main" val="20001"/>
                    </a:ext>
                  </a:extLst>
                </a:gridCol>
              </a:tblGrid>
              <a:tr h="370840">
                <a:tc>
                  <a:txBody>
                    <a:bodyPr/>
                    <a:lstStyle/>
                    <a:p>
                      <a:r>
                        <a:rPr lang="en-US" dirty="0"/>
                        <a:t>4.5-7</a:t>
                      </a:r>
                    </a:p>
                  </a:txBody>
                  <a:tcPr/>
                </a:tc>
                <a:tc>
                  <a:txBody>
                    <a:bodyPr/>
                    <a:lstStyle/>
                    <a:p>
                      <a:r>
                        <a:rPr lang="en-US" dirty="0"/>
                        <a:t>Whole picture processing, image, movement, rhythm, emotion,</a:t>
                      </a:r>
                      <a:r>
                        <a:rPr lang="en-US" baseline="0" dirty="0"/>
                        <a:t> intuition, outer speech, integrative thought</a:t>
                      </a:r>
                      <a:endParaRPr lang="en-US" dirty="0"/>
                    </a:p>
                  </a:txBody>
                  <a:tcPr/>
                </a:tc>
                <a:extLst>
                  <a:ext uri="{0D108BD9-81ED-4DB2-BD59-A6C34878D82A}">
                    <a16:rowId xmlns:a16="http://schemas.microsoft.com/office/drawing/2014/main" val="10000"/>
                  </a:ext>
                </a:extLst>
              </a:tr>
              <a:tr h="370840">
                <a:tc>
                  <a:txBody>
                    <a:bodyPr/>
                    <a:lstStyle/>
                    <a:p>
                      <a:r>
                        <a:rPr lang="en-US" dirty="0"/>
                        <a:t>7-9</a:t>
                      </a:r>
                    </a:p>
                  </a:txBody>
                  <a:tcPr/>
                </a:tc>
                <a:tc>
                  <a:txBody>
                    <a:bodyPr/>
                    <a:lstStyle/>
                    <a:p>
                      <a:r>
                        <a:rPr lang="en-US" dirty="0"/>
                        <a:t>Details, linear processing,</a:t>
                      </a:r>
                    </a:p>
                    <a:p>
                      <a:r>
                        <a:rPr lang="en-US" dirty="0"/>
                        <a:t>refined language elements, reading and writing skills, sports techniques, linear math</a:t>
                      </a:r>
                    </a:p>
                    <a:p>
                      <a:endParaRPr lang="en-US" dirty="0"/>
                    </a:p>
                  </a:txBody>
                  <a:tcPr/>
                </a:tc>
                <a:extLst>
                  <a:ext uri="{0D108BD9-81ED-4DB2-BD59-A6C34878D82A}">
                    <a16:rowId xmlns:a16="http://schemas.microsoft.com/office/drawing/2014/main" val="10001"/>
                  </a:ext>
                </a:extLst>
              </a:tr>
              <a:tr h="370840">
                <a:tc>
                  <a:txBody>
                    <a:bodyPr/>
                    <a:lstStyle/>
                    <a:p>
                      <a:r>
                        <a:rPr lang="en-US" dirty="0"/>
                        <a:t>8</a:t>
                      </a:r>
                    </a:p>
                  </a:txBody>
                  <a:tcPr/>
                </a:tc>
                <a:tc>
                  <a:txBody>
                    <a:bodyPr/>
                    <a:lstStyle/>
                    <a:p>
                      <a:r>
                        <a:rPr lang="en-US" dirty="0"/>
                        <a:t>Fine motor development, social behavior and control, fine motor eye tracking and focus ( Hannaford, 1991)</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15860" y="2090465"/>
            <a:ext cx="6566140" cy="983415"/>
          </a:xfrm>
        </p:spPr>
        <p:txBody>
          <a:bodyPr anchor="t">
            <a:normAutofit fontScale="70000" lnSpcReduction="20000"/>
          </a:bodyPr>
          <a:lstStyle/>
          <a:p>
            <a:pPr indent="-283210"/>
            <a:r>
              <a:rPr lang="en-US" dirty="0"/>
              <a:t>Timing is everything</a:t>
            </a:r>
            <a:endParaRPr lang="en-US"/>
          </a:p>
          <a:p>
            <a:pPr indent="-283210"/>
            <a:r>
              <a:rPr lang="en-US"/>
              <a:t>The brain is poorly designed for rigid /“on task” </a:t>
            </a:r>
            <a:r>
              <a:rPr lang="en-US" dirty="0"/>
              <a:t>learning</a:t>
            </a:r>
          </a:p>
          <a:p>
            <a:pPr indent="-283210"/>
            <a:r>
              <a:rPr lang="en-US" dirty="0"/>
              <a:t>The brain needs a “timeout” to fix neural pathways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85628954"/>
              </p:ext>
            </p:extLst>
          </p:nvPr>
        </p:nvGraphicFramePr>
        <p:xfrm>
          <a:off x="1600200" y="3276602"/>
          <a:ext cx="7258050" cy="2833682"/>
        </p:xfrm>
        <a:graphic>
          <a:graphicData uri="http://schemas.openxmlformats.org/drawingml/2006/table">
            <a:tbl>
              <a:tblPr firstRow="1" bandRow="1">
                <a:tableStyleId>{5C22544A-7EE6-4342-B048-85BDC9FD1C3A}</a:tableStyleId>
              </a:tblPr>
              <a:tblGrid>
                <a:gridCol w="24193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tblGrid>
              <a:tr h="768457">
                <a:tc>
                  <a:txBody>
                    <a:bodyPr/>
                    <a:lstStyle/>
                    <a:p>
                      <a:r>
                        <a:rPr lang="en-US" dirty="0"/>
                        <a:t>Age</a:t>
                      </a:r>
                    </a:p>
                    <a:p>
                      <a:r>
                        <a:rPr lang="en-US" dirty="0"/>
                        <a:t>(Years)</a:t>
                      </a:r>
                    </a:p>
                  </a:txBody>
                  <a:tcPr/>
                </a:tc>
                <a:tc>
                  <a:txBody>
                    <a:bodyPr/>
                    <a:lstStyle/>
                    <a:p>
                      <a:r>
                        <a:rPr lang="en-US" dirty="0"/>
                        <a:t>Focused Learning</a:t>
                      </a:r>
                    </a:p>
                    <a:p>
                      <a:r>
                        <a:rPr lang="en-US" dirty="0"/>
                        <a:t>(Minutes)</a:t>
                      </a:r>
                    </a:p>
                  </a:txBody>
                  <a:tcPr/>
                </a:tc>
                <a:tc>
                  <a:txBody>
                    <a:bodyPr/>
                    <a:lstStyle/>
                    <a:p>
                      <a:r>
                        <a:rPr lang="en-US" dirty="0"/>
                        <a:t>Rest</a:t>
                      </a:r>
                    </a:p>
                    <a:p>
                      <a:r>
                        <a:rPr lang="en-US" dirty="0"/>
                        <a:t>Time</a:t>
                      </a:r>
                    </a:p>
                  </a:txBody>
                  <a:tcPr/>
                </a:tc>
                <a:extLst>
                  <a:ext uri="{0D108BD9-81ED-4DB2-BD59-A6C34878D82A}">
                    <a16:rowId xmlns:a16="http://schemas.microsoft.com/office/drawing/2014/main" val="10000"/>
                  </a:ext>
                </a:extLst>
              </a:tr>
              <a:tr h="432256">
                <a:tc>
                  <a:txBody>
                    <a:bodyPr/>
                    <a:lstStyle/>
                    <a:p>
                      <a:r>
                        <a:rPr lang="en-US" dirty="0"/>
                        <a:t>4-5</a:t>
                      </a:r>
                    </a:p>
                  </a:txBody>
                  <a:tcPr/>
                </a:tc>
                <a:tc>
                  <a:txBody>
                    <a:bodyPr/>
                    <a:lstStyle/>
                    <a:p>
                      <a:r>
                        <a:rPr lang="en-US" dirty="0"/>
                        <a:t>5-7</a:t>
                      </a:r>
                    </a:p>
                  </a:txBody>
                  <a:tcPr/>
                </a:tc>
                <a:tc>
                  <a:txBody>
                    <a:bodyPr/>
                    <a:lstStyle/>
                    <a:p>
                      <a:r>
                        <a:rPr lang="en-US" dirty="0"/>
                        <a:t>1</a:t>
                      </a:r>
                    </a:p>
                  </a:txBody>
                  <a:tcPr/>
                </a:tc>
                <a:extLst>
                  <a:ext uri="{0D108BD9-81ED-4DB2-BD59-A6C34878D82A}">
                    <a16:rowId xmlns:a16="http://schemas.microsoft.com/office/drawing/2014/main" val="10001"/>
                  </a:ext>
                </a:extLst>
              </a:tr>
              <a:tr h="432256">
                <a:tc>
                  <a:txBody>
                    <a:bodyPr/>
                    <a:lstStyle/>
                    <a:p>
                      <a:r>
                        <a:rPr lang="en-US" dirty="0"/>
                        <a:t>10-11</a:t>
                      </a:r>
                    </a:p>
                  </a:txBody>
                  <a:tcPr/>
                </a:tc>
                <a:tc>
                  <a:txBody>
                    <a:bodyPr/>
                    <a:lstStyle/>
                    <a:p>
                      <a:r>
                        <a:rPr lang="en-US" dirty="0"/>
                        <a:t>13-15</a:t>
                      </a:r>
                    </a:p>
                  </a:txBody>
                  <a:tcPr/>
                </a:tc>
                <a:tc>
                  <a:txBody>
                    <a:bodyPr/>
                    <a:lstStyle/>
                    <a:p>
                      <a:r>
                        <a:rPr lang="en-US" dirty="0"/>
                        <a:t>2</a:t>
                      </a:r>
                    </a:p>
                  </a:txBody>
                  <a:tcPr/>
                </a:tc>
                <a:extLst>
                  <a:ext uri="{0D108BD9-81ED-4DB2-BD59-A6C34878D82A}">
                    <a16:rowId xmlns:a16="http://schemas.microsoft.com/office/drawing/2014/main" val="10002"/>
                  </a:ext>
                </a:extLst>
              </a:tr>
              <a:tr h="432256">
                <a:tc>
                  <a:txBody>
                    <a:bodyPr/>
                    <a:lstStyle/>
                    <a:p>
                      <a:r>
                        <a:rPr lang="en-US" dirty="0"/>
                        <a:t>14-18</a:t>
                      </a:r>
                    </a:p>
                  </a:txBody>
                  <a:tcPr/>
                </a:tc>
                <a:tc>
                  <a:txBody>
                    <a:bodyPr/>
                    <a:lstStyle/>
                    <a:p>
                      <a:r>
                        <a:rPr lang="en-US" dirty="0"/>
                        <a:t>21-22</a:t>
                      </a:r>
                    </a:p>
                  </a:txBody>
                  <a:tcPr/>
                </a:tc>
                <a:tc>
                  <a:txBody>
                    <a:bodyPr/>
                    <a:lstStyle/>
                    <a:p>
                      <a:r>
                        <a:rPr lang="en-US" dirty="0"/>
                        <a:t>2</a:t>
                      </a:r>
                    </a:p>
                  </a:txBody>
                  <a:tcPr/>
                </a:tc>
                <a:extLst>
                  <a:ext uri="{0D108BD9-81ED-4DB2-BD59-A6C34878D82A}">
                    <a16:rowId xmlns:a16="http://schemas.microsoft.com/office/drawing/2014/main" val="10003"/>
                  </a:ext>
                </a:extLst>
              </a:tr>
              <a:tr h="768457">
                <a:tc>
                  <a:txBody>
                    <a:bodyPr/>
                    <a:lstStyle/>
                    <a:p>
                      <a:r>
                        <a:rPr lang="en-US" dirty="0"/>
                        <a:t>Adults</a:t>
                      </a:r>
                    </a:p>
                  </a:txBody>
                  <a:tcPr/>
                </a:tc>
                <a:tc>
                  <a:txBody>
                    <a:bodyPr/>
                    <a:lstStyle/>
                    <a:p>
                      <a:r>
                        <a:rPr lang="en-US" dirty="0"/>
                        <a:t>21,30,45</a:t>
                      </a:r>
                    </a:p>
                    <a:p>
                      <a:r>
                        <a:rPr lang="en-US" dirty="0"/>
                        <a:t>blocks</a:t>
                      </a:r>
                    </a:p>
                  </a:txBody>
                  <a:tcPr/>
                </a:tc>
                <a:tc>
                  <a:txBody>
                    <a:bodyPr/>
                    <a:lstStyle/>
                    <a:p>
                      <a:r>
                        <a:rPr lang="en-US" dirty="0"/>
                        <a:t>2,3,5 minute rest blocks</a:t>
                      </a:r>
                    </a:p>
                  </a:txBody>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2C8E0F95-6D3D-4CFD-BD3F-5E2EFCE9B991}"/>
              </a:ext>
            </a:extLst>
          </p:cNvPr>
          <p:cNvSpPr txBox="1"/>
          <p:nvPr/>
        </p:nvSpPr>
        <p:spPr>
          <a:xfrm>
            <a:off x="914404" y="195533"/>
            <a:ext cx="81634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572314"/>
                </a:solidFill>
              </a:rPr>
              <a:t>Rule #8- Cycles and </a:t>
            </a:r>
            <a:r>
              <a:rPr lang="en-US" sz="3600" b="1">
                <a:solidFill>
                  <a:srgbClr val="572314"/>
                </a:solidFill>
              </a:rPr>
              <a:t>Rhythms are Important to Learning</a:t>
            </a:r>
            <a:endParaRPr lang="en-US" sz="36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 9-There are at Least Two     </a:t>
            </a:r>
            <a:br>
              <a:rPr lang="en-US" dirty="0"/>
            </a:br>
            <a:r>
              <a:rPr lang="en-US" dirty="0"/>
              <a:t>         Different Memory Systems</a:t>
            </a:r>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4876800" y="1600200"/>
            <a:ext cx="4056888" cy="4572000"/>
          </a:xfrm>
        </p:spPr>
        <p:txBody>
          <a:bodyPr>
            <a:noAutofit/>
          </a:bodyPr>
          <a:lstStyle/>
          <a:p>
            <a:r>
              <a:rPr lang="en-US" sz="1600" b="1" u="sng" dirty="0">
                <a:solidFill>
                  <a:srgbClr val="FF0000"/>
                </a:solidFill>
              </a:rPr>
              <a:t>Semantic-(Brain) </a:t>
            </a:r>
            <a:r>
              <a:rPr lang="en-US" sz="1600" dirty="0"/>
              <a:t>General Knowledge, labels, names, facts, data-Located  in the Hippocampus. Limited storage capacity. Requires high level of motivation and triggers for retrieval.</a:t>
            </a:r>
          </a:p>
          <a:p>
            <a:r>
              <a:rPr lang="en-US" sz="1600" b="1" u="sng" dirty="0"/>
              <a:t>Useful Strategies to Support: </a:t>
            </a:r>
            <a:r>
              <a:rPr lang="en-US" sz="1600" dirty="0"/>
              <a:t>graphic organizers, questioning, outlining, debating, paraphrasing, mnemonic devices, etc.</a:t>
            </a:r>
          </a:p>
          <a:p>
            <a:r>
              <a:rPr lang="en-US" sz="1600" b="1" u="sng" dirty="0">
                <a:solidFill>
                  <a:srgbClr val="FF0000"/>
                </a:solidFill>
              </a:rPr>
              <a:t>Episodic( Brain)- </a:t>
            </a:r>
            <a:r>
              <a:rPr lang="en-US" sz="1600" dirty="0"/>
              <a:t>Life experiences, unexpected events, location, spatial memory, celebration, accidents, death, divorce, disagreements, opposing points of view. Located in the Hippocampus.</a:t>
            </a:r>
          </a:p>
          <a:p>
            <a:r>
              <a:rPr lang="en-US" sz="1600" b="1" u="sng" dirty="0"/>
              <a:t>Useful Strategies to Support </a:t>
            </a:r>
            <a:r>
              <a:rPr lang="en-US" sz="1600" b="1" dirty="0"/>
              <a:t>: </a:t>
            </a:r>
            <a:r>
              <a:rPr lang="en-US" sz="1600" dirty="0"/>
              <a:t>Novelty, bulletins, role-playing, colorful handouts, sudden noises or surprise music</a:t>
            </a:r>
          </a:p>
          <a:p>
            <a:endParaRPr lang="en-US" sz="1800" dirty="0"/>
          </a:p>
        </p:txBody>
      </p:sp>
      <p:pic>
        <p:nvPicPr>
          <p:cNvPr id="5" name="Content Placeholder 4" descr="970635F0"/>
          <p:cNvPicPr>
            <a:picLocks/>
          </p:cNvPicPr>
          <p:nvPr/>
        </p:nvPicPr>
        <p:blipFill>
          <a:blip r:embed="rId2" cstate="print"/>
          <a:srcRect/>
          <a:stretch>
            <a:fillRect/>
          </a:stretch>
        </p:blipFill>
        <p:spPr bwMode="auto">
          <a:xfrm>
            <a:off x="1066800" y="1600200"/>
            <a:ext cx="3810000" cy="3746582"/>
          </a:xfrm>
          <a:prstGeom prst="rect">
            <a:avLst/>
          </a:prstGeom>
          <a:noFill/>
          <a:ln w="9525" algn="in">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985" y="274320"/>
            <a:ext cx="7483703" cy="1157377"/>
          </a:xfrm>
        </p:spPr>
        <p:txBody>
          <a:bodyPr>
            <a:normAutofit fontScale="90000"/>
          </a:bodyPr>
          <a:lstStyle/>
          <a:p>
            <a:r>
              <a:rPr lang="en-US" dirty="0"/>
              <a:t>Rule # 9-There are Two Different Memory Systems </a:t>
            </a:r>
            <a:r>
              <a:rPr lang="en-US"/>
              <a:t>and Strategies for </a:t>
            </a:r>
            <a:r>
              <a:rPr lang="en-US" dirty="0"/>
              <a:t>Support</a:t>
            </a:r>
          </a:p>
        </p:txBody>
      </p:sp>
      <p:sp>
        <p:nvSpPr>
          <p:cNvPr id="4" name="Content Placeholder 3"/>
          <p:cNvSpPr>
            <a:spLocks noGrp="1"/>
          </p:cNvSpPr>
          <p:nvPr>
            <p:ph sz="half" idx="2"/>
          </p:nvPr>
        </p:nvSpPr>
        <p:spPr>
          <a:xfrm>
            <a:off x="4038600" y="1371600"/>
            <a:ext cx="4895088" cy="4953000"/>
          </a:xfrm>
        </p:spPr>
        <p:txBody>
          <a:bodyPr>
            <a:normAutofit fontScale="55000" lnSpcReduction="20000"/>
          </a:bodyPr>
          <a:lstStyle/>
          <a:p>
            <a:endParaRPr lang="en-US" sz="3400" b="1" dirty="0">
              <a:solidFill>
                <a:srgbClr val="FF0000"/>
              </a:solidFill>
            </a:endParaRPr>
          </a:p>
          <a:p>
            <a:r>
              <a:rPr lang="en-US" sz="3400" b="1" u="sng" dirty="0">
                <a:solidFill>
                  <a:srgbClr val="FF0000"/>
                </a:solidFill>
              </a:rPr>
              <a:t>Procedural </a:t>
            </a:r>
            <a:r>
              <a:rPr lang="en-US" sz="3400" b="1" dirty="0">
                <a:solidFill>
                  <a:srgbClr val="FF0000"/>
                </a:solidFill>
              </a:rPr>
              <a:t>(Body centered)–</a:t>
            </a:r>
            <a:r>
              <a:rPr lang="en-US" sz="3400" dirty="0"/>
              <a:t>Involves skill development, practice, rehearsal movement. Located in the cerebellum. Unlimited storage capacity with ease of retrieval. </a:t>
            </a:r>
          </a:p>
          <a:p>
            <a:r>
              <a:rPr lang="en-US" sz="3600" b="1" u="sng" dirty="0"/>
              <a:t>Useful Strategies to Support </a:t>
            </a:r>
            <a:r>
              <a:rPr lang="en-US" sz="3400" dirty="0"/>
              <a:t>: Movement, performances, routines, rituals.</a:t>
            </a:r>
          </a:p>
          <a:p>
            <a:r>
              <a:rPr lang="en-US" sz="3400" b="1" u="sng" dirty="0">
                <a:solidFill>
                  <a:srgbClr val="FF0000"/>
                </a:solidFill>
              </a:rPr>
              <a:t>Emotional</a:t>
            </a:r>
            <a:r>
              <a:rPr lang="en-US" sz="3400" b="1" dirty="0">
                <a:solidFill>
                  <a:srgbClr val="FF0000"/>
                </a:solidFill>
              </a:rPr>
              <a:t> ( Body/Amygdala)</a:t>
            </a:r>
          </a:p>
          <a:p>
            <a:r>
              <a:rPr lang="en-US" sz="3400" dirty="0"/>
              <a:t>Activated by emotional highs and lows that are unusually high or low. The lowest of the low and the highest of the high (Usually perceived by the brain as a survival threat. Located in the Amygdala. Unlimited, easy retrieval after years.</a:t>
            </a:r>
          </a:p>
          <a:p>
            <a:r>
              <a:rPr lang="en-US" sz="3600" b="1" u="sng" dirty="0"/>
              <a:t>Useful Strategies to Support </a:t>
            </a:r>
            <a:r>
              <a:rPr lang="en-US" sz="3400" dirty="0"/>
              <a:t>-Positive and negative emotional experiences, celebrations, debates, simulations, arguments, surprises</a:t>
            </a:r>
          </a:p>
        </p:txBody>
      </p:sp>
      <p:pic>
        <p:nvPicPr>
          <p:cNvPr id="1027" name="Picture 3" descr="C:\Documents and Settings\lamourelle_regina\Local Settings\Temporary Internet Files\Content.IE5\0BPDJ7VQ\MCj04343890000[1].wmf"/>
          <p:cNvPicPr>
            <a:picLocks noGrp="1" noChangeAspect="1" noChangeArrowheads="1"/>
          </p:cNvPicPr>
          <p:nvPr>
            <p:ph sz="half" idx="1"/>
          </p:nvPr>
        </p:nvPicPr>
        <p:blipFill>
          <a:blip r:embed="rId2" cstate="print"/>
          <a:srcRect/>
          <a:stretch>
            <a:fillRect/>
          </a:stretch>
        </p:blipFill>
        <p:spPr bwMode="auto">
          <a:xfrm>
            <a:off x="1447800" y="1828800"/>
            <a:ext cx="2286000" cy="360345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Rule#10-Learning Involves Conscious and Unconscious Processes</a:t>
            </a:r>
          </a:p>
        </p:txBody>
      </p:sp>
      <p:sp>
        <p:nvSpPr>
          <p:cNvPr id="3" name="Content Placeholder 2"/>
          <p:cNvSpPr>
            <a:spLocks noGrp="1"/>
          </p:cNvSpPr>
          <p:nvPr>
            <p:ph idx="1"/>
          </p:nvPr>
        </p:nvSpPr>
        <p:spPr>
          <a:xfrm>
            <a:off x="1066800" y="1600200"/>
            <a:ext cx="5269992" cy="4572000"/>
          </a:xfrm>
        </p:spPr>
        <p:txBody>
          <a:bodyPr anchor="t">
            <a:normAutofit lnSpcReduction="10000"/>
          </a:bodyPr>
          <a:lstStyle/>
          <a:p>
            <a:pPr indent="-283210"/>
            <a:r>
              <a:rPr lang="en-US"/>
              <a:t>The brain never sleeps</a:t>
            </a:r>
          </a:p>
          <a:p>
            <a:pPr indent="-283210"/>
            <a:r>
              <a:rPr lang="en-US" dirty="0"/>
              <a:t>During sleep the brain repairs circuits and stores memories</a:t>
            </a:r>
          </a:p>
          <a:p>
            <a:pPr indent="-283210"/>
            <a:r>
              <a:rPr lang="en-US" dirty="0"/>
              <a:t>In children and adolescents, </a:t>
            </a:r>
            <a:r>
              <a:rPr lang="en-US"/>
              <a:t>the brain releases growth hormones during deep sleep</a:t>
            </a:r>
          </a:p>
          <a:p>
            <a:pPr indent="-283210"/>
            <a:r>
              <a:rPr lang="en-US" dirty="0"/>
              <a:t>Rest periods during the day </a:t>
            </a:r>
            <a:r>
              <a:rPr lang="en-US"/>
              <a:t>help the brain store learning</a:t>
            </a:r>
          </a:p>
          <a:p>
            <a:pPr indent="-283210"/>
            <a:endParaRPr lang="en-US" dirty="0"/>
          </a:p>
          <a:p>
            <a:pPr indent="-283210">
              <a:buNone/>
            </a:pPr>
            <a:endParaRPr lang="en-US" dirty="0"/>
          </a:p>
        </p:txBody>
      </p:sp>
      <p:pic>
        <p:nvPicPr>
          <p:cNvPr id="2050" name="Picture 2" descr="C:\Users\Regina\AppData\Local\Microsoft\Windows\Temporary Internet Files\Content.IE5\0OZL7XL5\MCj03565170000[1].wmf"/>
          <p:cNvPicPr>
            <a:picLocks noChangeAspect="1" noChangeArrowheads="1"/>
          </p:cNvPicPr>
          <p:nvPr/>
        </p:nvPicPr>
        <p:blipFill>
          <a:blip r:embed="rId2" cstate="print"/>
          <a:srcRect/>
          <a:stretch>
            <a:fillRect/>
          </a:stretch>
        </p:blipFill>
        <p:spPr bwMode="auto">
          <a:xfrm>
            <a:off x="6400800" y="2057400"/>
            <a:ext cx="2397360"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457200"/>
            <a:ext cx="7498080" cy="1143000"/>
          </a:xfrm>
        </p:spPr>
        <p:txBody>
          <a:bodyPr/>
          <a:lstStyle/>
          <a:p>
            <a:r>
              <a:rPr lang="en-US" dirty="0"/>
              <a:t>Rule #1-   Uniqueness</a:t>
            </a:r>
          </a:p>
        </p:txBody>
      </p:sp>
      <p:sp>
        <p:nvSpPr>
          <p:cNvPr id="3" name="Content Placeholder 2"/>
          <p:cNvSpPr>
            <a:spLocks noGrp="1"/>
          </p:cNvSpPr>
          <p:nvPr>
            <p:ph idx="1"/>
          </p:nvPr>
        </p:nvSpPr>
        <p:spPr>
          <a:xfrm>
            <a:off x="3505200" y="1905000"/>
            <a:ext cx="5428488" cy="4343400"/>
          </a:xfrm>
        </p:spPr>
        <p:txBody>
          <a:bodyPr>
            <a:normAutofit fontScale="92500" lnSpcReduction="20000"/>
          </a:bodyPr>
          <a:lstStyle/>
          <a:p>
            <a:r>
              <a:rPr lang="en-US" sz="2600" dirty="0"/>
              <a:t>The brain is the only organ to shape itself based on what happens in the outside world. There are no two brains      that are alike.</a:t>
            </a:r>
          </a:p>
          <a:p>
            <a:r>
              <a:rPr lang="en-US" sz="2600" dirty="0"/>
              <a:t>Your brain is a biological marvel. It has more connections that all of the stars in the universe and it is not identical to another brain!</a:t>
            </a:r>
          </a:p>
          <a:p>
            <a:r>
              <a:rPr lang="en-US" sz="2600" dirty="0"/>
              <a:t>For the educator, this means that using standardized or rigid, educational strategies that do not allow for the differences in brain organization may shortchange many students</a:t>
            </a:r>
            <a:r>
              <a:rPr lang="en-US" dirty="0"/>
              <a:t>. </a:t>
            </a:r>
          </a:p>
        </p:txBody>
      </p:sp>
      <p:pic>
        <p:nvPicPr>
          <p:cNvPr id="2050" name="Picture 2" descr="C:\Users\Regina\Pictures\Microsoft Clip Organizer\j0187587.wmf"/>
          <p:cNvPicPr>
            <a:picLocks noChangeAspect="1" noChangeArrowheads="1"/>
          </p:cNvPicPr>
          <p:nvPr/>
        </p:nvPicPr>
        <p:blipFill>
          <a:blip r:embed="rId3" cstate="print"/>
          <a:srcRect/>
          <a:stretch>
            <a:fillRect/>
          </a:stretch>
        </p:blipFill>
        <p:spPr bwMode="auto">
          <a:xfrm>
            <a:off x="7010400" y="609600"/>
            <a:ext cx="1042798" cy="1227137"/>
          </a:xfrm>
          <a:prstGeom prst="rect">
            <a:avLst/>
          </a:prstGeom>
          <a:noFill/>
        </p:spPr>
      </p:pic>
      <p:pic>
        <p:nvPicPr>
          <p:cNvPr id="5" name="Picture 6"/>
          <p:cNvPicPr>
            <a:picLocks noChangeAspect="1" noChangeArrowheads="1"/>
          </p:cNvPicPr>
          <p:nvPr/>
        </p:nvPicPr>
        <p:blipFill>
          <a:blip r:embed="rId4" cstate="print"/>
          <a:srcRect/>
          <a:stretch>
            <a:fillRect/>
          </a:stretch>
        </p:blipFill>
        <p:spPr>
          <a:xfrm>
            <a:off x="1295400" y="2286000"/>
            <a:ext cx="2339423" cy="2743200"/>
          </a:xfrm>
          <a:prstGeom prst="rect">
            <a:avLst/>
          </a:prstGeo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566" y="1623291"/>
            <a:ext cx="3276600" cy="4247317"/>
          </a:xfrm>
          <a:prstGeom prst="rect">
            <a:avLst/>
          </a:prstGeom>
        </p:spPr>
        <p:txBody>
          <a:bodyPr wrap="square" anchor="t">
            <a:spAutoFit/>
          </a:bodyPr>
          <a:lstStyle/>
          <a:p>
            <a:pPr>
              <a:buFont typeface="Wingdings" pitchFamily="2" charset="2"/>
              <a:buChar char="ü"/>
            </a:pPr>
            <a:r>
              <a:rPr lang="en-US" dirty="0"/>
              <a:t>Children’s brains are Unique</a:t>
            </a:r>
          </a:p>
          <a:p>
            <a:pPr marL="175895" indent="-175895">
              <a:buFont typeface="Wingdings" pitchFamily="2" charset="2"/>
              <a:buChar char="ü"/>
            </a:pPr>
            <a:r>
              <a:rPr lang="en-US" dirty="0">
                <a:solidFill>
                  <a:srgbClr val="FF0000"/>
                </a:solidFill>
              </a:rPr>
              <a:t>Children are born to be a part of a social group. Supportive relationships is the best antidote to trauma</a:t>
            </a:r>
          </a:p>
          <a:p>
            <a:pPr marL="229870" indent="-229870">
              <a:buFont typeface="Wingdings" pitchFamily="2" charset="2"/>
              <a:buChar char="ü"/>
            </a:pPr>
            <a:r>
              <a:rPr lang="en-US" dirty="0"/>
              <a:t>Children’s brains are meaning driven</a:t>
            </a:r>
          </a:p>
          <a:p>
            <a:pPr marL="229870" indent="-229870">
              <a:buFont typeface="Wingdings" pitchFamily="2" charset="2"/>
              <a:buChar char="ü"/>
            </a:pPr>
            <a:r>
              <a:rPr lang="en-US" dirty="0">
                <a:solidFill>
                  <a:srgbClr val="FF0000"/>
                </a:solidFill>
              </a:rPr>
              <a:t>Cycles and rhythms of physical development affect all aspects of a child’s interactions with caregivers</a:t>
            </a:r>
          </a:p>
          <a:p>
            <a:pPr marL="175895" indent="-175895">
              <a:buFont typeface="Wingdings" pitchFamily="2" charset="2"/>
              <a:buChar char="ü"/>
            </a:pPr>
            <a:r>
              <a:rPr lang="en-US" dirty="0"/>
              <a:t>There are at least two memory systems involved in learning</a:t>
            </a:r>
          </a:p>
          <a:p>
            <a:pPr marL="175895" indent="-175895">
              <a:buFont typeface="Wingdings" pitchFamily="2" charset="2"/>
              <a:buChar char="ü"/>
            </a:pPr>
            <a:r>
              <a:rPr lang="en-US">
                <a:solidFill>
                  <a:srgbClr val="FF0000"/>
                </a:solidFill>
              </a:rPr>
              <a:t>Brains need food, water and sleep to </a:t>
            </a:r>
            <a:r>
              <a:rPr lang="en-US" dirty="0">
                <a:solidFill>
                  <a:srgbClr val="FF0000"/>
                </a:solidFill>
              </a:rPr>
              <a:t>thrive (and behave)!</a:t>
            </a:r>
          </a:p>
        </p:txBody>
      </p:sp>
      <p:sp>
        <p:nvSpPr>
          <p:cNvPr id="3" name="Rectangle 2"/>
          <p:cNvSpPr/>
          <p:nvPr/>
        </p:nvSpPr>
        <p:spPr>
          <a:xfrm>
            <a:off x="4729542" y="1614577"/>
            <a:ext cx="3994030" cy="5078313"/>
          </a:xfrm>
          <a:prstGeom prst="rect">
            <a:avLst/>
          </a:prstGeom>
        </p:spPr>
        <p:txBody>
          <a:bodyPr wrap="square" anchor="t">
            <a:spAutoFit/>
          </a:bodyPr>
          <a:lstStyle/>
          <a:p>
            <a:pPr marL="229870" lvl="3" indent="-229870">
              <a:buFont typeface="Wingdings" pitchFamily="2" charset="2"/>
              <a:buChar char="ü"/>
            </a:pPr>
            <a:r>
              <a:rPr lang="en-US" dirty="0"/>
              <a:t>Emotions are critical to learning</a:t>
            </a:r>
            <a:endParaRPr lang="en-US"/>
          </a:p>
          <a:p>
            <a:pPr>
              <a:buFont typeface="Wingdings" pitchFamily="2" charset="2"/>
              <a:buChar char="ü"/>
            </a:pPr>
            <a:r>
              <a:rPr lang="en-US">
                <a:solidFill>
                  <a:srgbClr val="FF0000"/>
                </a:solidFill>
              </a:rPr>
              <a:t>The brain is a multi-pathway  processor that can process parts and whole information  simultaneously in </a:t>
            </a:r>
            <a:r>
              <a:rPr lang="en-US" dirty="0">
                <a:solidFill>
                  <a:srgbClr val="FF0000"/>
                </a:solidFill>
              </a:rPr>
              <a:t>different  modalities and is rarely over-stimulated</a:t>
            </a:r>
          </a:p>
          <a:p>
            <a:pPr>
              <a:buFont typeface="Wingdings" pitchFamily="2" charset="2"/>
              <a:buChar char="ü"/>
            </a:pPr>
            <a:r>
              <a:rPr lang="en-US" dirty="0"/>
              <a:t>All learning is mind/body</a:t>
            </a:r>
          </a:p>
          <a:p>
            <a:pPr>
              <a:buFont typeface="Wingdings" pitchFamily="2" charset="2"/>
              <a:buChar char="ü"/>
            </a:pPr>
            <a:r>
              <a:rPr lang="en-US" dirty="0">
                <a:solidFill>
                  <a:srgbClr val="FF0000"/>
                </a:solidFill>
              </a:rPr>
              <a:t>Memory is dynamic and is created </a:t>
            </a:r>
            <a:r>
              <a:rPr lang="en-US">
                <a:solidFill>
                  <a:srgbClr val="FF0000"/>
                </a:solidFill>
              </a:rPr>
              <a:t>each time we recall an event. Apparently, </a:t>
            </a:r>
            <a:r>
              <a:rPr lang="en-US" dirty="0">
                <a:solidFill>
                  <a:srgbClr val="FF0000"/>
                </a:solidFill>
              </a:rPr>
              <a:t>we store memory in many body cells.</a:t>
            </a:r>
          </a:p>
          <a:p>
            <a:pPr>
              <a:buFont typeface="Wingdings" pitchFamily="2" charset="2"/>
              <a:buChar char="ü"/>
            </a:pPr>
            <a:r>
              <a:rPr lang="en-US" dirty="0"/>
              <a:t>The brain is highly adaptive and thrives </a:t>
            </a:r>
            <a:r>
              <a:rPr lang="en-US"/>
              <a:t>on healthy, novel  problem-solving opportunities</a:t>
            </a:r>
          </a:p>
          <a:p>
            <a:pPr>
              <a:buFont typeface="Wingdings" pitchFamily="2" charset="2"/>
              <a:buChar char="ü"/>
            </a:pPr>
            <a:r>
              <a:rPr lang="en-US" dirty="0">
                <a:solidFill>
                  <a:srgbClr val="FF0000"/>
                </a:solidFill>
              </a:rPr>
              <a:t>Stress, threats, and trauma alter brain functions and responses</a:t>
            </a:r>
          </a:p>
          <a:p>
            <a:endParaRPr lang="en-US" dirty="0"/>
          </a:p>
        </p:txBody>
      </p:sp>
      <p:sp>
        <p:nvSpPr>
          <p:cNvPr id="4" name="TextBox 3"/>
          <p:cNvSpPr txBox="1"/>
          <p:nvPr/>
        </p:nvSpPr>
        <p:spPr>
          <a:xfrm>
            <a:off x="1600200" y="609600"/>
            <a:ext cx="6248400" cy="646331"/>
          </a:xfrm>
          <a:prstGeom prst="rect">
            <a:avLst/>
          </a:prstGeom>
          <a:noFill/>
        </p:spPr>
        <p:txBody>
          <a:bodyPr wrap="square" rtlCol="0" anchor="t">
            <a:spAutoFit/>
          </a:bodyPr>
          <a:lstStyle/>
          <a:p>
            <a:r>
              <a:rPr lang="en-US" sz="3600" dirty="0">
                <a:solidFill>
                  <a:schemeClr val="tx2"/>
                </a:solidFill>
              </a:rPr>
              <a:t>SUMMING UP. . .</a:t>
            </a:r>
          </a:p>
        </p:txBody>
      </p:sp>
    </p:spTree>
    <p:extLst>
      <p:ext uri="{BB962C8B-B14F-4D97-AF65-F5344CB8AC3E}">
        <p14:creationId xmlns:p14="http://schemas.microsoft.com/office/powerpoint/2010/main" val="3267229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gina\AppData\Local\Microsoft\Windows\Temporary Internet Files\Content.IE5\0998IPRI\MCj03326800000[1].wmf"/>
          <p:cNvPicPr>
            <a:picLocks noChangeAspect="1" noChangeArrowheads="1"/>
          </p:cNvPicPr>
          <p:nvPr/>
        </p:nvPicPr>
        <p:blipFill>
          <a:blip r:embed="rId2" cstate="print"/>
          <a:srcRect/>
          <a:stretch>
            <a:fillRect/>
          </a:stretch>
        </p:blipFill>
        <p:spPr bwMode="auto">
          <a:xfrm>
            <a:off x="6172200" y="914400"/>
            <a:ext cx="2245956" cy="2037893"/>
          </a:xfrm>
          <a:prstGeom prst="rect">
            <a:avLst/>
          </a:prstGeom>
          <a:noFill/>
        </p:spPr>
      </p:pic>
      <p:sp>
        <p:nvSpPr>
          <p:cNvPr id="2" name="Title 1"/>
          <p:cNvSpPr>
            <a:spLocks noGrp="1"/>
          </p:cNvSpPr>
          <p:nvPr>
            <p:ph type="title"/>
          </p:nvPr>
        </p:nvSpPr>
        <p:spPr/>
        <p:txBody>
          <a:bodyPr/>
          <a:lstStyle/>
          <a:p>
            <a:r>
              <a:rPr lang="en-US" dirty="0"/>
              <a:t>Brain Quotes. . .</a:t>
            </a:r>
          </a:p>
        </p:txBody>
      </p:sp>
      <p:sp>
        <p:nvSpPr>
          <p:cNvPr id="3" name="Content Placeholder 2"/>
          <p:cNvSpPr>
            <a:spLocks noGrp="1"/>
          </p:cNvSpPr>
          <p:nvPr>
            <p:ph idx="1"/>
          </p:nvPr>
        </p:nvSpPr>
        <p:spPr>
          <a:xfrm>
            <a:off x="1435608" y="1371600"/>
            <a:ext cx="6870192" cy="4876800"/>
          </a:xfrm>
        </p:spPr>
        <p:txBody>
          <a:bodyPr anchor="t">
            <a:normAutofit fontScale="70000" lnSpcReduction="20000"/>
          </a:bodyPr>
          <a:lstStyle/>
          <a:p>
            <a:pPr indent="-283210">
              <a:buNone/>
            </a:pPr>
            <a:r>
              <a:rPr lang="en-US" dirty="0"/>
              <a:t>Expecting all children the same age to</a:t>
            </a:r>
            <a:endParaRPr lang="en-US"/>
          </a:p>
          <a:p>
            <a:pPr indent="-283210">
              <a:buNone/>
            </a:pPr>
            <a:r>
              <a:rPr lang="en-US" dirty="0"/>
              <a:t>learn from the same materials is like</a:t>
            </a:r>
          </a:p>
          <a:p>
            <a:pPr indent="-283210">
              <a:buNone/>
            </a:pPr>
            <a:r>
              <a:rPr lang="en-US" dirty="0"/>
              <a:t>expecting all children the same age to</a:t>
            </a:r>
          </a:p>
          <a:p>
            <a:pPr indent="-283210">
              <a:buNone/>
            </a:pPr>
            <a:r>
              <a:rPr lang="en-US" dirty="0"/>
              <a:t> wear the same size clothing.  </a:t>
            </a:r>
          </a:p>
          <a:p>
            <a:pPr indent="-283210">
              <a:buNone/>
            </a:pPr>
            <a:r>
              <a:rPr lang="en-US" dirty="0"/>
              <a:t>                        Madeline Hunter</a:t>
            </a:r>
          </a:p>
          <a:p>
            <a:pPr marL="111125" indent="-28575">
              <a:buNone/>
            </a:pPr>
            <a:r>
              <a:rPr lang="en-US"/>
              <a:t>The brain is the last and grandest biological frontier, the </a:t>
            </a:r>
            <a:r>
              <a:rPr lang="en-US" dirty="0"/>
              <a:t>most complex thing we have yet discovered in our universe, it contains hundreds of billions of cells interlinked through trillions of connections, the brain boggles the mind. </a:t>
            </a:r>
          </a:p>
          <a:p>
            <a:pPr indent="-283210">
              <a:buNone/>
            </a:pPr>
            <a:r>
              <a:rPr lang="en-US" dirty="0"/>
              <a:t>                      James D. Watson</a:t>
            </a:r>
          </a:p>
          <a:p>
            <a:pPr marL="175895" indent="-93345">
              <a:buNone/>
            </a:pPr>
            <a:r>
              <a:rPr lang="en-US" dirty="0"/>
              <a:t> The principle goal of education is to create people who are capable of doing new things, not simply of repeating what other generations have done—people who are creative, inventive and discoverers.    Jean Piaget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4DF4-6FAC-4B2A-9FE0-09EC9C3E286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D4B4267-BFCE-4AD9-B0C7-3C2F5CDDB2B8}"/>
              </a:ext>
            </a:extLst>
          </p:cNvPr>
          <p:cNvSpPr>
            <a:spLocks noGrp="1"/>
          </p:cNvSpPr>
          <p:nvPr>
            <p:ph idx="1"/>
          </p:nvPr>
        </p:nvSpPr>
        <p:spPr/>
        <p:txBody>
          <a:bodyPr>
            <a:normAutofit fontScale="70000" lnSpcReduction="20000"/>
          </a:bodyPr>
          <a:lstStyle/>
          <a:p>
            <a:r>
              <a:rPr lang="en-US" dirty="0"/>
              <a:t>Brenda Ingram, EdD, LCSW, Director of Clinical Services, Peace Over Violence. Brenda@peaceoverviolence.org </a:t>
            </a:r>
          </a:p>
          <a:p>
            <a:r>
              <a:rPr lang="en-US" dirty="0"/>
              <a:t>Helping Traumatized Children Learn. A Report and Policy Agenda. Retrieved at http://www.k12.wa.us/CompassionateSchools/pubdocs/HelpTraumatizedChi ldLearn.pdf   </a:t>
            </a:r>
          </a:p>
          <a:p>
            <a:r>
              <a:rPr lang="en-US" dirty="0"/>
              <a:t>Some videos on Trauma Informed Practices in Schools  Children, Violence and Trauma—Interventions in Schools  https://www.youtube.com/watch?v=49GzqPP7YYk  </a:t>
            </a:r>
          </a:p>
          <a:p>
            <a:r>
              <a:rPr lang="en-US" dirty="0"/>
              <a:t>Modules on creating trauma informed care in schools, Madison Metropolitan School District. There are 10 modules, https://www.youtube.com/watch?v=elaLV_b8FXw   • https://www.youtube.com/watch?v=lJpafA1G148  • https://www.youtube.com/watch?v=YQoQS4RFJRQ  </a:t>
            </a:r>
          </a:p>
          <a:p>
            <a:r>
              <a:rPr lang="en-US" dirty="0"/>
              <a:t> Practicing Mindfulness </a:t>
            </a:r>
            <a:r>
              <a:rPr lang="en-US" dirty="0">
                <a:hlinkClick r:id="rId2"/>
              </a:rPr>
              <a:t>https://blissfulkids.com/how-to-practice-mindfulness-with-children-the-essential-guide/</a:t>
            </a:r>
            <a:endParaRPr lang="en-US" dirty="0"/>
          </a:p>
          <a:p>
            <a:endParaRPr lang="en-US" dirty="0"/>
          </a:p>
        </p:txBody>
      </p:sp>
    </p:spTree>
    <p:extLst>
      <p:ext uri="{BB962C8B-B14F-4D97-AF65-F5344CB8AC3E}">
        <p14:creationId xmlns:p14="http://schemas.microsoft.com/office/powerpoint/2010/main" val="389881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90600"/>
            <a:ext cx="4742688" cy="5334000"/>
          </a:xfrm>
        </p:spPr>
        <p:txBody>
          <a:bodyPr>
            <a:normAutofit lnSpcReduction="10000"/>
          </a:bodyPr>
          <a:lstStyle/>
          <a:p>
            <a:pPr>
              <a:lnSpc>
                <a:spcPct val="80000"/>
              </a:lnSpc>
            </a:pPr>
            <a:endParaRPr lang="en-US" sz="2600" dirty="0"/>
          </a:p>
          <a:p>
            <a:pPr>
              <a:lnSpc>
                <a:spcPct val="80000"/>
              </a:lnSpc>
            </a:pPr>
            <a:r>
              <a:rPr lang="en-US" sz="2600" dirty="0"/>
              <a:t>Standards are meaningless for individual brains.</a:t>
            </a:r>
            <a:r>
              <a:rPr lang="en-US" sz="2800" dirty="0"/>
              <a:t> Every brain needs an individualized education plan!</a:t>
            </a:r>
          </a:p>
          <a:p>
            <a:pPr>
              <a:lnSpc>
                <a:spcPct val="80000"/>
              </a:lnSpc>
            </a:pPr>
            <a:endParaRPr lang="en-US" sz="2600" dirty="0"/>
          </a:p>
          <a:p>
            <a:pPr>
              <a:lnSpc>
                <a:spcPct val="80000"/>
              </a:lnSpc>
            </a:pPr>
            <a:r>
              <a:rPr lang="en-US" sz="2600" dirty="0"/>
              <a:t>Each brain is unique because it has been shaped by unique life experiences. </a:t>
            </a:r>
          </a:p>
          <a:p>
            <a:pPr>
              <a:lnSpc>
                <a:spcPct val="80000"/>
              </a:lnSpc>
            </a:pPr>
            <a:endParaRPr lang="en-US" sz="2600" dirty="0"/>
          </a:p>
          <a:p>
            <a:pPr>
              <a:lnSpc>
                <a:spcPct val="80000"/>
              </a:lnSpc>
            </a:pPr>
            <a:r>
              <a:rPr lang="en-US" sz="2600" dirty="0"/>
              <a:t>Experience includes, but is not limited, to everything a person has or has not done, seen, felt, reacted to, eaten, studied or not and places lived before and after birth. </a:t>
            </a:r>
          </a:p>
          <a:p>
            <a:pPr>
              <a:lnSpc>
                <a:spcPct val="80000"/>
              </a:lnSpc>
            </a:pPr>
            <a:endParaRPr lang="en-US" dirty="0"/>
          </a:p>
          <a:p>
            <a:pPr>
              <a:lnSpc>
                <a:spcPct val="80000"/>
              </a:lnSpc>
            </a:pPr>
            <a:endParaRPr lang="en-US" dirty="0"/>
          </a:p>
          <a:p>
            <a:pPr>
              <a:lnSpc>
                <a:spcPct val="80000"/>
              </a:lnSpc>
            </a:pPr>
            <a:endParaRPr lang="en-US" dirty="0"/>
          </a:p>
          <a:p>
            <a:pPr>
              <a:lnSpc>
                <a:spcPct val="80000"/>
              </a:lnSpc>
            </a:pPr>
            <a:endParaRPr lang="en-US" dirty="0"/>
          </a:p>
          <a:p>
            <a:pPr>
              <a:lnSpc>
                <a:spcPct val="80000"/>
              </a:lnSpc>
            </a:pPr>
            <a:endParaRPr lang="en-US" dirty="0"/>
          </a:p>
          <a:p>
            <a:pPr>
              <a:lnSpc>
                <a:spcPct val="80000"/>
              </a:lnSpc>
            </a:pPr>
            <a:endParaRPr lang="en-US" dirty="0"/>
          </a:p>
          <a:p>
            <a:endParaRPr lang="en-US" dirty="0"/>
          </a:p>
        </p:txBody>
      </p:sp>
      <p:pic>
        <p:nvPicPr>
          <p:cNvPr id="4" name="Picture 4"/>
          <p:cNvPicPr>
            <a:picLocks noChangeAspect="1" noChangeArrowheads="1"/>
          </p:cNvPicPr>
          <p:nvPr/>
        </p:nvPicPr>
        <p:blipFill>
          <a:blip r:embed="rId2" cstate="print"/>
          <a:srcRect/>
          <a:stretch>
            <a:fillRect/>
          </a:stretch>
        </p:blipFill>
        <p:spPr>
          <a:xfrm>
            <a:off x="6096000" y="1447800"/>
            <a:ext cx="2439397" cy="3733800"/>
          </a:xfrm>
          <a:prstGeom prst="rect">
            <a:avLst/>
          </a:prstGeo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Dominance Profiles</a:t>
            </a:r>
          </a:p>
        </p:txBody>
      </p:sp>
      <p:sp>
        <p:nvSpPr>
          <p:cNvPr id="3" name="Content Placeholder 2"/>
          <p:cNvSpPr>
            <a:spLocks noGrp="1"/>
          </p:cNvSpPr>
          <p:nvPr>
            <p:ph sz="half" idx="1"/>
          </p:nvPr>
        </p:nvSpPr>
        <p:spPr/>
        <p:txBody>
          <a:bodyPr anchor="t">
            <a:normAutofit fontScale="62500" lnSpcReduction="20000"/>
          </a:bodyPr>
          <a:lstStyle/>
          <a:p>
            <a:pPr indent="-283210"/>
            <a:r>
              <a:rPr lang="en-US" dirty="0"/>
              <a:t>Education does not encourage holistic profiles</a:t>
            </a:r>
            <a:endParaRPr lang="en-US"/>
          </a:p>
          <a:p>
            <a:pPr indent="-283210"/>
            <a:r>
              <a:rPr lang="en-US"/>
              <a:t>Education institutions favor full </a:t>
            </a:r>
            <a:r>
              <a:rPr lang="en-US" dirty="0"/>
              <a:t>access children who are linear processors ( left brained, right eyed, right handed, right eared about 15% of the population) </a:t>
            </a:r>
          </a:p>
          <a:p>
            <a:pPr indent="-283210"/>
            <a:r>
              <a:rPr lang="en-US" dirty="0"/>
              <a:t>The largest segment of the gifted and talented population is the full access profile </a:t>
            </a:r>
          </a:p>
          <a:p>
            <a:pPr indent="-283210"/>
            <a:r>
              <a:rPr lang="en-US" dirty="0"/>
              <a:t>The largest segment of the learning disabled group is global, right-brained,  left-handed, left- footed, or a combination of these</a:t>
            </a:r>
          </a:p>
          <a:p>
            <a:pPr indent="-283210"/>
            <a:r>
              <a:rPr lang="en-US" dirty="0"/>
              <a:t>Are we assessing giftedness or brain style preferences?</a:t>
            </a:r>
          </a:p>
        </p:txBody>
      </p:sp>
      <p:sp>
        <p:nvSpPr>
          <p:cNvPr id="4" name="Content Placeholder 3"/>
          <p:cNvSpPr>
            <a:spLocks noGrp="1"/>
          </p:cNvSpPr>
          <p:nvPr>
            <p:ph sz="half" idx="2"/>
          </p:nvPr>
        </p:nvSpPr>
        <p:spPr>
          <a:xfrm>
            <a:off x="5334000" y="3581400"/>
            <a:ext cx="3599688" cy="2606040"/>
          </a:xfrm>
        </p:spPr>
        <p:txBody>
          <a:bodyPr anchor="t">
            <a:normAutofit fontScale="62500" lnSpcReduction="20000"/>
          </a:bodyPr>
          <a:lstStyle/>
          <a:p>
            <a:pPr indent="-283210"/>
            <a:r>
              <a:rPr lang="en-US" dirty="0"/>
              <a:t>According to Hannaford, ...My study also profiled teachers in </a:t>
            </a:r>
            <a:r>
              <a:rPr lang="en-US"/>
              <a:t>the subjects schools. A full three </a:t>
            </a:r>
            <a:r>
              <a:rPr lang="en-US" dirty="0"/>
              <a:t>out of four, 75% of them, were logic dominant, right-handed, right-eyed, and auditorially limited. Under stress, people with this profile tend to talk about details, not listen, and expect students to look at them!</a:t>
            </a:r>
            <a:endParaRPr lang="en-US"/>
          </a:p>
        </p:txBody>
      </p:sp>
      <p:pic>
        <p:nvPicPr>
          <p:cNvPr id="4098" name="Picture 2" descr="D81BB887"/>
          <p:cNvPicPr>
            <a:picLocks noChangeAspect="1" noChangeArrowheads="1"/>
          </p:cNvPicPr>
          <p:nvPr/>
        </p:nvPicPr>
        <p:blipFill>
          <a:blip r:embed="rId2" cstate="print"/>
          <a:srcRect/>
          <a:stretch>
            <a:fillRect/>
          </a:stretch>
        </p:blipFill>
        <p:spPr bwMode="auto">
          <a:xfrm rot="10800000">
            <a:off x="5562600" y="1524000"/>
            <a:ext cx="2819400" cy="1854146"/>
          </a:xfrm>
          <a:prstGeom prst="rect">
            <a:avLst/>
          </a:prstGeom>
          <a:noFill/>
          <a:ln w="9525" algn="in">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a:t>Gender Matters!</a:t>
            </a:r>
            <a:endParaRPr lang="en-US" dirty="0"/>
          </a:p>
        </p:txBody>
      </p:sp>
      <p:sp>
        <p:nvSpPr>
          <p:cNvPr id="3" name="Content Placeholder 2"/>
          <p:cNvSpPr>
            <a:spLocks noGrp="1"/>
          </p:cNvSpPr>
          <p:nvPr>
            <p:ph idx="1"/>
          </p:nvPr>
        </p:nvSpPr>
        <p:spPr>
          <a:xfrm>
            <a:off x="1435608" y="1600200"/>
            <a:ext cx="6641592" cy="3657600"/>
          </a:xfrm>
        </p:spPr>
        <p:txBody>
          <a:bodyPr>
            <a:normAutofit/>
          </a:bodyPr>
          <a:lstStyle/>
          <a:p>
            <a:pPr>
              <a:buFontTx/>
              <a:buNone/>
            </a:pPr>
            <a:r>
              <a:rPr lang="en-US" dirty="0"/>
              <a:t>   </a:t>
            </a:r>
          </a:p>
          <a:p>
            <a:pPr>
              <a:buFontTx/>
              <a:buNone/>
            </a:pPr>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5147469"/>
              </p:ext>
            </p:extLst>
          </p:nvPr>
        </p:nvGraphicFramePr>
        <p:xfrm>
          <a:off x="1295400" y="990600"/>
          <a:ext cx="7543800" cy="6052821"/>
        </p:xfrm>
        <a:graphic>
          <a:graphicData uri="http://schemas.openxmlformats.org/drawingml/2006/table">
            <a:tbl>
              <a:tblPr firstRow="1" bandRow="1">
                <a:tableStyleId>{5C22544A-7EE6-4342-B048-85BDC9FD1C3A}</a:tableStyleId>
              </a:tblPr>
              <a:tblGrid>
                <a:gridCol w="3819646">
                  <a:extLst>
                    <a:ext uri="{9D8B030D-6E8A-4147-A177-3AD203B41FA5}">
                      <a16:colId xmlns:a16="http://schemas.microsoft.com/office/drawing/2014/main" val="20000"/>
                    </a:ext>
                  </a:extLst>
                </a:gridCol>
                <a:gridCol w="3724154">
                  <a:extLst>
                    <a:ext uri="{9D8B030D-6E8A-4147-A177-3AD203B41FA5}">
                      <a16:colId xmlns:a16="http://schemas.microsoft.com/office/drawing/2014/main" val="20001"/>
                    </a:ext>
                  </a:extLst>
                </a:gridCol>
              </a:tblGrid>
              <a:tr h="1338657">
                <a:tc>
                  <a:txBody>
                    <a:bodyPr/>
                    <a:lstStyle/>
                    <a:p>
                      <a:r>
                        <a:rPr lang="en-US"/>
                        <a:t>                    Female</a:t>
                      </a:r>
                      <a:endParaRPr lang="en-US" dirty="0"/>
                    </a:p>
                    <a:p>
                      <a:pPr lvl="0">
                        <a:buNone/>
                      </a:pPr>
                      <a:endParaRPr lang="en-US" dirty="0"/>
                    </a:p>
                    <a:p>
                      <a:pPr lvl="0">
                        <a:buNone/>
                      </a:pPr>
                      <a:r>
                        <a:rPr lang="en-US"/>
                        <a:t>Left hemisphere develops</a:t>
                      </a:r>
                      <a:r>
                        <a:rPr lang="en-US" baseline="0" dirty="0"/>
                        <a:t> earlier than right</a:t>
                      </a:r>
                      <a:endParaRPr lang="en-US" dirty="0"/>
                    </a:p>
                  </a:txBody>
                  <a:tcPr/>
                </a:tc>
                <a:tc>
                  <a:txBody>
                    <a:bodyPr/>
                    <a:lstStyle/>
                    <a:p>
                      <a:pPr marL="0" marR="0" indent="0" algn="l" rtl="0" eaLnBrk="1" fontAlgn="auto" latinLnBrk="0" hangingPunct="1">
                        <a:lnSpc>
                          <a:spcPct val="100000"/>
                        </a:lnSpc>
                        <a:spcBef>
                          <a:spcPts val="0"/>
                        </a:spcBef>
                        <a:spcAft>
                          <a:spcPts val="0"/>
                        </a:spcAft>
                        <a:buFontTx/>
                        <a:buNone/>
                      </a:pPr>
                      <a:r>
                        <a:rPr lang="en-US"/>
                        <a:t>                  Male</a:t>
                      </a:r>
                      <a:endParaRPr lang="en-US" dirty="0"/>
                    </a:p>
                    <a:p>
                      <a:pPr marL="0" marR="0" lvl="0" indent="0" algn="l">
                        <a:lnSpc>
                          <a:spcPct val="100000"/>
                        </a:lnSpc>
                        <a:spcBef>
                          <a:spcPts val="0"/>
                        </a:spcBef>
                        <a:spcAft>
                          <a:spcPts val="0"/>
                        </a:spcAft>
                        <a:buFontTx/>
                        <a:buNone/>
                      </a:pPr>
                      <a:endParaRPr lang="en-US" dirty="0"/>
                    </a:p>
                    <a:p>
                      <a:pPr marL="0" marR="0" lvl="0" indent="0" algn="l" defTabSz="914400">
                        <a:lnSpc>
                          <a:spcPct val="100000"/>
                        </a:lnSpc>
                        <a:spcBef>
                          <a:spcPts val="0"/>
                        </a:spcBef>
                        <a:spcAft>
                          <a:spcPts val="0"/>
                        </a:spcAft>
                        <a:buClrTx/>
                        <a:buSzTx/>
                        <a:buFontTx/>
                        <a:buNone/>
                        <a:tabLst/>
                        <a:defRPr/>
                      </a:pPr>
                      <a:r>
                        <a:rPr lang="en-US"/>
                        <a:t>Right hemisphere develops</a:t>
                      </a:r>
                      <a:r>
                        <a:rPr lang="en-US" baseline="0" dirty="0"/>
                        <a:t> </a:t>
                      </a:r>
                      <a:r>
                        <a:rPr lang="en-US" baseline="0"/>
                        <a:t>earlier than left impacting </a:t>
                      </a:r>
                      <a:r>
                        <a:rPr lang="en-US" baseline="0" dirty="0"/>
                        <a:t>discipline and sport’s preferences</a:t>
                      </a:r>
                      <a:endParaRPr lang="en-US" dirty="0"/>
                    </a:p>
                    <a:p>
                      <a:endParaRPr lang="en-US" dirty="0"/>
                    </a:p>
                  </a:txBody>
                  <a:tcPr/>
                </a:tc>
                <a:extLst>
                  <a:ext uri="{0D108BD9-81ED-4DB2-BD59-A6C34878D82A}">
                    <a16:rowId xmlns:a16="http://schemas.microsoft.com/office/drawing/2014/main" val="10000"/>
                  </a:ext>
                </a:extLst>
              </a:tr>
              <a:tr h="585663">
                <a:tc>
                  <a:txBody>
                    <a:bodyPr/>
                    <a:lstStyle/>
                    <a:p>
                      <a:r>
                        <a:rPr lang="en-US" dirty="0"/>
                        <a:t>Larger Corpus</a:t>
                      </a:r>
                      <a:r>
                        <a:rPr lang="en-US" baseline="0" dirty="0"/>
                        <a:t> callosum/more fibers</a:t>
                      </a:r>
                      <a:endParaRPr lang="en-US" dirty="0"/>
                    </a:p>
                  </a:txBody>
                  <a:tcPr/>
                </a:tc>
                <a:tc>
                  <a:txBody>
                    <a:bodyPr/>
                    <a:lstStyle/>
                    <a:p>
                      <a:r>
                        <a:rPr lang="en-US" dirty="0"/>
                        <a:t>Narrower corpus callosum</a:t>
                      </a:r>
                    </a:p>
                  </a:txBody>
                  <a:tcPr/>
                </a:tc>
                <a:extLst>
                  <a:ext uri="{0D108BD9-81ED-4DB2-BD59-A6C34878D82A}">
                    <a16:rowId xmlns:a16="http://schemas.microsoft.com/office/drawing/2014/main" val="10001"/>
                  </a:ext>
                </a:extLst>
              </a:tr>
              <a:tr h="1338657">
                <a:tc>
                  <a:txBody>
                    <a:bodyPr/>
                    <a:lstStyle/>
                    <a:p>
                      <a:r>
                        <a:rPr lang="en-US" dirty="0"/>
                        <a:t>Monthly cycle</a:t>
                      </a:r>
                      <a:r>
                        <a:rPr lang="en-US" baseline="0" dirty="0"/>
                        <a:t> fluctuations (estrogen/progesterone) boosts spatial and math scores</a:t>
                      </a:r>
                      <a:endParaRPr lang="en-US" dirty="0"/>
                    </a:p>
                  </a:txBody>
                  <a:tcPr/>
                </a:tc>
                <a:tc>
                  <a:txBody>
                    <a:bodyPr/>
                    <a:lstStyle/>
                    <a:p>
                      <a:r>
                        <a:rPr lang="en-US" dirty="0"/>
                        <a:t>Testosterone helps abstract manipulations and spatial relations, science math, sports, business, computer,</a:t>
                      </a:r>
                      <a:r>
                        <a:rPr lang="en-US" baseline="0" dirty="0"/>
                        <a:t> etc</a:t>
                      </a:r>
                      <a:endParaRPr lang="en-US" dirty="0"/>
                    </a:p>
                  </a:txBody>
                  <a:tcPr/>
                </a:tc>
                <a:extLst>
                  <a:ext uri="{0D108BD9-81ED-4DB2-BD59-A6C34878D82A}">
                    <a16:rowId xmlns:a16="http://schemas.microsoft.com/office/drawing/2014/main" val="10002"/>
                  </a:ext>
                </a:extLst>
              </a:tr>
              <a:tr h="602396">
                <a:tc>
                  <a:txBody>
                    <a:bodyPr/>
                    <a:lstStyle/>
                    <a:p>
                      <a:r>
                        <a:rPr lang="en-US" dirty="0"/>
                        <a:t>Brain more diffuse, thinking spread out over a wider area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Brain more compartmentalized</a:t>
                      </a:r>
                    </a:p>
                  </a:txBody>
                  <a:tcPr/>
                </a:tc>
                <a:extLst>
                  <a:ext uri="{0D108BD9-81ED-4DB2-BD59-A6C34878D82A}">
                    <a16:rowId xmlns:a16="http://schemas.microsoft.com/office/drawing/2014/main" val="10003"/>
                  </a:ext>
                </a:extLst>
              </a:tr>
              <a:tr h="860566">
                <a:tc>
                  <a:txBody>
                    <a:bodyPr/>
                    <a:lstStyle/>
                    <a:p>
                      <a:r>
                        <a:rPr lang="en-US" dirty="0"/>
                        <a:t>Hypothalamus uses positive internal feedback increasing hormone fluctuations</a:t>
                      </a:r>
                    </a:p>
                  </a:txBody>
                  <a:tcPr/>
                </a:tc>
                <a:tc>
                  <a:txBody>
                    <a:bodyPr/>
                    <a:lstStyle/>
                    <a:p>
                      <a:r>
                        <a:rPr lang="en-US" dirty="0"/>
                        <a:t>Hypothalamus uses</a:t>
                      </a:r>
                      <a:r>
                        <a:rPr lang="en-US" baseline="0" dirty="0"/>
                        <a:t> negative internal </a:t>
                      </a:r>
                      <a:r>
                        <a:rPr lang="en-US" baseline="0"/>
                        <a:t>feedback reducing hormonal </a:t>
                      </a:r>
                      <a:r>
                        <a:rPr lang="en-US" baseline="0" dirty="0"/>
                        <a:t>fluctuations</a:t>
                      </a:r>
                      <a:endParaRPr lang="en-US" dirty="0"/>
                    </a:p>
                  </a:txBody>
                  <a:tcPr/>
                </a:tc>
                <a:extLst>
                  <a:ext uri="{0D108BD9-81ED-4DB2-BD59-A6C34878D82A}">
                    <a16:rowId xmlns:a16="http://schemas.microsoft.com/office/drawing/2014/main" val="10004"/>
                  </a:ext>
                </a:extLst>
              </a:tr>
              <a:tr h="836661">
                <a:tc>
                  <a:txBody>
                    <a:bodyPr/>
                    <a:lstStyle/>
                    <a:p>
                      <a:r>
                        <a:rPr lang="en-US" dirty="0"/>
                        <a:t>Higher Seratonin linked to shyness and low-self</a:t>
                      </a:r>
                      <a:r>
                        <a:rPr lang="en-US" baseline="0" dirty="0"/>
                        <a:t> concept</a:t>
                      </a:r>
                      <a:endParaRPr lang="en-US" dirty="0"/>
                    </a:p>
                  </a:txBody>
                  <a:tcPr/>
                </a:tc>
                <a:tc>
                  <a:txBody>
                    <a:bodyPr/>
                    <a:lstStyle/>
                    <a:p>
                      <a:r>
                        <a:rPr lang="en-US" dirty="0"/>
                        <a:t>Lower Seratonin- Linked to outgoing and positive self image.</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Means. . .</a:t>
            </a:r>
          </a:p>
        </p:txBody>
      </p:sp>
      <p:sp>
        <p:nvSpPr>
          <p:cNvPr id="3" name="Content Placeholder 2"/>
          <p:cNvSpPr>
            <a:spLocks noGrp="1"/>
          </p:cNvSpPr>
          <p:nvPr>
            <p:ph idx="1"/>
          </p:nvPr>
        </p:nvSpPr>
        <p:spPr>
          <a:xfrm>
            <a:off x="1066800" y="1219200"/>
            <a:ext cx="7866888" cy="5029200"/>
          </a:xfrm>
        </p:spPr>
        <p:txBody>
          <a:bodyPr anchor="t">
            <a:normAutofit fontScale="62500" lnSpcReduction="20000"/>
          </a:bodyPr>
          <a:lstStyle/>
          <a:p>
            <a:pPr indent="-283210"/>
            <a:r>
              <a:rPr lang="en-US" dirty="0"/>
              <a:t>Under stress, your dominant brain style takes over. This cannot be changed. Most effective brain styles do not have the eye dominance and brain dominance in the same hemisphere.</a:t>
            </a:r>
            <a:endParaRPr lang="en-US"/>
          </a:p>
          <a:p>
            <a:pPr indent="-283210"/>
            <a:endParaRPr lang="en-US" dirty="0"/>
          </a:p>
          <a:p>
            <a:pPr indent="-283210"/>
            <a:r>
              <a:rPr lang="en-US" dirty="0"/>
              <a:t>Right brain learners need to learn by moving, using music, emotion and be able to access intuitive understanding.</a:t>
            </a:r>
          </a:p>
          <a:p>
            <a:pPr indent="-283210"/>
            <a:endParaRPr lang="en-US" dirty="0"/>
          </a:p>
          <a:p>
            <a:pPr indent="-283210"/>
            <a:r>
              <a:rPr lang="en-US"/>
              <a:t>These children are the most affected by early academic pressure to read. Easel painting , dramatic play, music, and gestalt type learning has been devalued and removed from most kindergartens.The strategies </a:t>
            </a:r>
            <a:r>
              <a:rPr lang="en-US" dirty="0"/>
              <a:t>remaining favor left brain children and linear learning </a:t>
            </a:r>
          </a:p>
          <a:p>
            <a:pPr indent="-283210"/>
            <a:endParaRPr lang="en-US" dirty="0"/>
          </a:p>
          <a:p>
            <a:pPr indent="-283210"/>
            <a:r>
              <a:rPr lang="en-US" dirty="0"/>
              <a:t>Male brains do not mature at the same rate as female brains for early academic learning.</a:t>
            </a:r>
          </a:p>
          <a:p>
            <a:pPr marL="81915" indent="0">
              <a:buNone/>
            </a:pPr>
            <a:endParaRPr lang="en-US" dirty="0"/>
          </a:p>
          <a:p>
            <a:pPr marL="81915" indent="0">
              <a:buNone/>
            </a:pPr>
            <a:r>
              <a:rPr lang="en-US" u="sng" dirty="0">
                <a:solidFill>
                  <a:srgbClr val="FF0000"/>
                </a:solidFill>
              </a:rPr>
              <a:t>Practical Example: </a:t>
            </a:r>
            <a:r>
              <a:rPr lang="en-US" dirty="0"/>
              <a:t>Let’s see how this paper folding  exercise represents  the influence of uniqueness.</a:t>
            </a:r>
          </a:p>
          <a:p>
            <a:pPr indent="-283210"/>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9355-8B2A-4BFE-8B21-64DF57F69C40}"/>
              </a:ext>
            </a:extLst>
          </p:cNvPr>
          <p:cNvSpPr>
            <a:spLocks noGrp="1"/>
          </p:cNvSpPr>
          <p:nvPr>
            <p:ph type="title"/>
          </p:nvPr>
        </p:nvSpPr>
        <p:spPr/>
        <p:txBody>
          <a:bodyPr>
            <a:normAutofit/>
          </a:bodyPr>
          <a:lstStyle/>
          <a:p>
            <a:r>
              <a:rPr lang="en-US" sz="2800" dirty="0">
                <a:solidFill>
                  <a:srgbClr val="C00000"/>
                </a:solidFill>
              </a:rPr>
              <a:t>#1- Brain Appropriate Strategies for </a:t>
            </a:r>
            <a:br>
              <a:rPr lang="en-US" sz="2800" dirty="0">
                <a:solidFill>
                  <a:srgbClr val="C00000"/>
                </a:solidFill>
              </a:rPr>
            </a:br>
            <a:r>
              <a:rPr lang="en-US" sz="2800" dirty="0">
                <a:solidFill>
                  <a:srgbClr val="C00000"/>
                </a:solidFill>
              </a:rPr>
              <a:t>Incorporating Uniqueness into Learning Activities</a:t>
            </a:r>
          </a:p>
        </p:txBody>
      </p:sp>
      <p:sp>
        <p:nvSpPr>
          <p:cNvPr id="3" name="Rectangle 2">
            <a:extLst>
              <a:ext uri="{FF2B5EF4-FFF2-40B4-BE49-F238E27FC236}">
                <a16:creationId xmlns:a16="http://schemas.microsoft.com/office/drawing/2014/main" id="{09AE8A1C-E995-4159-972F-49288E4A9CEF}"/>
              </a:ext>
            </a:extLst>
          </p:cNvPr>
          <p:cNvSpPr/>
          <p:nvPr/>
        </p:nvSpPr>
        <p:spPr>
          <a:xfrm>
            <a:off x="2133600" y="1828800"/>
            <a:ext cx="5867400" cy="3539430"/>
          </a:xfrm>
          <a:prstGeom prst="rect">
            <a:avLst/>
          </a:prstGeom>
        </p:spPr>
        <p:txBody>
          <a:bodyPr wrap="square" anchor="t">
            <a:spAutoFit/>
          </a:bodyPr>
          <a:lstStyle/>
          <a:p>
            <a:pPr marL="367665" indent="-285750">
              <a:buFont typeface="Wingdings" panose="05000000000000000000" pitchFamily="2" charset="2"/>
              <a:buChar char="ü"/>
            </a:pPr>
            <a:r>
              <a:rPr lang="en-US" sz="1600" dirty="0"/>
              <a:t>Build several ways an assignment can be completed, not just one strategy. </a:t>
            </a:r>
            <a:endParaRPr lang="en-US"/>
          </a:p>
          <a:p>
            <a:pPr marL="81915"/>
            <a:r>
              <a:rPr lang="en-US" sz="1600"/>
              <a:t>      ( Reports, Mind Maps, Poems, Raps, Learning Stories, Plays)</a:t>
            </a:r>
          </a:p>
          <a:p>
            <a:pPr marL="81915"/>
            <a:r>
              <a:rPr lang="en-US" sz="1600" dirty="0"/>
              <a:t>       </a:t>
            </a:r>
          </a:p>
          <a:p>
            <a:pPr marL="367665" indent="-285750">
              <a:buFont typeface="Wingdings" panose="05000000000000000000" pitchFamily="2" charset="2"/>
              <a:buChar char="ü"/>
            </a:pPr>
            <a:r>
              <a:rPr lang="en-US" sz="1600" dirty="0"/>
              <a:t>Using the multiple intelligence profiles may be a way to accomplish this. </a:t>
            </a:r>
          </a:p>
          <a:p>
            <a:pPr marL="81915"/>
            <a:r>
              <a:rPr lang="en-US" sz="1600" dirty="0"/>
              <a:t> </a:t>
            </a:r>
          </a:p>
          <a:p>
            <a:pPr marL="367665" indent="-285750">
              <a:buFont typeface="Wingdings" panose="05000000000000000000" pitchFamily="2" charset="2"/>
              <a:buChar char="ü"/>
            </a:pPr>
            <a:r>
              <a:rPr lang="en-US" sz="1600"/>
              <a:t>Allow for the different processing abilities for individual children. For example, rigid due dates and short timelines pressures to </a:t>
            </a:r>
            <a:r>
              <a:rPr lang="en-US" sz="1600" dirty="0"/>
              <a:t>learning times tables may be counter productive for trauma sensitive children, those with auditory delays or other </a:t>
            </a:r>
            <a:r>
              <a:rPr lang="en-US" sz="1600"/>
              <a:t>processing limitations.</a:t>
            </a:r>
          </a:p>
          <a:p>
            <a:pPr marL="81915"/>
            <a:endParaRPr lang="en-US" sz="1600" dirty="0"/>
          </a:p>
          <a:p>
            <a:pPr marL="367665" indent="-285750">
              <a:buFont typeface="Wingdings" panose="05000000000000000000" pitchFamily="2" charset="2"/>
              <a:buChar char="ü"/>
            </a:pPr>
            <a:r>
              <a:rPr lang="en-US" sz="1600" dirty="0"/>
              <a:t>Practice empathy, connections, and communit</a:t>
            </a:r>
            <a:r>
              <a:rPr lang="en-US" sz="1400" dirty="0"/>
              <a:t>y</a:t>
            </a:r>
          </a:p>
        </p:txBody>
      </p:sp>
    </p:spTree>
    <p:extLst>
      <p:ext uri="{BB962C8B-B14F-4D97-AF65-F5344CB8AC3E}">
        <p14:creationId xmlns:p14="http://schemas.microsoft.com/office/powerpoint/2010/main" val="3209616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4688</TotalTime>
  <Words>5020</Words>
  <Application>Microsoft Office PowerPoint</Application>
  <PresentationFormat>On-screen Show (4:3)</PresentationFormat>
  <Paragraphs>382</Paragraphs>
  <Slides>42</Slides>
  <Notes>10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PowerPoint Presentation</vt:lpstr>
      <vt:lpstr>About the Brain. . .</vt:lpstr>
      <vt:lpstr>PowerPoint Presentation</vt:lpstr>
      <vt:lpstr>Rule #1-   Uniqueness</vt:lpstr>
      <vt:lpstr>PowerPoint Presentation</vt:lpstr>
      <vt:lpstr>Unique Dominance Profiles</vt:lpstr>
      <vt:lpstr>Gender Matters!</vt:lpstr>
      <vt:lpstr>This Means. . .</vt:lpstr>
      <vt:lpstr>#1- Brain Appropriate Strategies for  Incorporating Uniqueness into Learning Activities</vt:lpstr>
      <vt:lpstr>   Rule #2: Social Networking is Innate</vt:lpstr>
      <vt:lpstr>Let’s Give them  Something to Talk About . . .</vt:lpstr>
      <vt:lpstr>Learning at the Cellular Level</vt:lpstr>
      <vt:lpstr>PowerPoint Presentation</vt:lpstr>
      <vt:lpstr>PowerPoint Presentation</vt:lpstr>
      <vt:lpstr>Rule #3- The Brain is a               Multi-Faceted Processor</vt:lpstr>
      <vt:lpstr>#3-Brain Appropriate Strategies for Multi-Faceted Processing</vt:lpstr>
      <vt:lpstr>Rule # 4 - Learning is Enhanced by Challenge and Reduced by Threats</vt:lpstr>
      <vt:lpstr>Defining Stress. . .</vt:lpstr>
      <vt:lpstr>PowerPoint Presentation</vt:lpstr>
      <vt:lpstr>PowerPoint Presentation</vt:lpstr>
      <vt:lpstr>     EMOTIONS RUN THE BRAIN</vt:lpstr>
      <vt:lpstr>Trauma Brain Versus Learning Brain</vt:lpstr>
      <vt:lpstr>#4- Brain Appropriate Strategies for Reducing Classroom Trauma</vt:lpstr>
      <vt:lpstr>Rule#5- The Brain Processes Parts and Whole Information at the Same Time</vt:lpstr>
      <vt:lpstr>PowerPoint Presentation</vt:lpstr>
      <vt:lpstr>Rule #6-The Brain is Meaning-Driven</vt:lpstr>
      <vt:lpstr>Doing the Math. . .</vt:lpstr>
      <vt:lpstr>PFMFMRFP</vt:lpstr>
      <vt:lpstr>PowerPoint Presentation</vt:lpstr>
      <vt:lpstr>#6-Brain Appropriate Learning Strategies to Support the Brain’s Need for Meaning</vt:lpstr>
      <vt:lpstr>Rule#7- All Learning is Mind-Body</vt:lpstr>
      <vt:lpstr>Movement Wires the Brain</vt:lpstr>
      <vt:lpstr>PowerPoint Presentation</vt:lpstr>
      <vt:lpstr>#7-Brain Appropriate Strategies for Using the Mind-Body Connection</vt:lpstr>
      <vt:lpstr>Rule #8- Cycles and Rhythms are Important to Learning</vt:lpstr>
      <vt:lpstr>PowerPoint Presentation</vt:lpstr>
      <vt:lpstr>Rule # 9-There are at Least Two               Different Memory Systems</vt:lpstr>
      <vt:lpstr>Rule # 9-There are Two Different Memory Systems and Strategies for Support</vt:lpstr>
      <vt:lpstr>Rule#10-Learning Involves Conscious and Unconscious Processes</vt:lpstr>
      <vt:lpstr>PowerPoint Presentation</vt:lpstr>
      <vt:lpstr>Brain Quotes. .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dc:creator>
  <cp:lastModifiedBy>Dr. Regina Lamourelle</cp:lastModifiedBy>
  <cp:revision>936</cp:revision>
  <dcterms:created xsi:type="dcterms:W3CDTF">2010-03-27T18:28:22Z</dcterms:created>
  <dcterms:modified xsi:type="dcterms:W3CDTF">2019-04-12T22:15:38Z</dcterms:modified>
</cp:coreProperties>
</file>