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comment1.xml" ContentType="application/vnd.openxmlformats-officedocument.presentationml.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handoutMasterIdLst>
    <p:handoutMasterId r:id="rId48"/>
  </p:handoutMasterIdLst>
  <p:sldIdLst>
    <p:sldId id="256" r:id="rId2"/>
    <p:sldId id="300" r:id="rId3"/>
    <p:sldId id="301" r:id="rId4"/>
    <p:sldId id="297" r:id="rId5"/>
    <p:sldId id="257" r:id="rId6"/>
    <p:sldId id="269" r:id="rId7"/>
    <p:sldId id="268" r:id="rId8"/>
    <p:sldId id="303" r:id="rId9"/>
    <p:sldId id="302" r:id="rId10"/>
    <p:sldId id="296" r:id="rId11"/>
    <p:sldId id="304" r:id="rId12"/>
    <p:sldId id="258" r:id="rId13"/>
    <p:sldId id="270" r:id="rId14"/>
    <p:sldId id="259" r:id="rId15"/>
    <p:sldId id="271" r:id="rId16"/>
    <p:sldId id="272" r:id="rId17"/>
    <p:sldId id="264" r:id="rId18"/>
    <p:sldId id="265" r:id="rId19"/>
    <p:sldId id="305" r:id="rId20"/>
    <p:sldId id="262" r:id="rId21"/>
    <p:sldId id="289" r:id="rId22"/>
    <p:sldId id="291" r:id="rId23"/>
    <p:sldId id="278" r:id="rId24"/>
    <p:sldId id="261" r:id="rId25"/>
    <p:sldId id="260" r:id="rId26"/>
    <p:sldId id="275" r:id="rId27"/>
    <p:sldId id="276" r:id="rId28"/>
    <p:sldId id="277" r:id="rId29"/>
    <p:sldId id="294" r:id="rId30"/>
    <p:sldId id="298" r:id="rId31"/>
    <p:sldId id="279" r:id="rId32"/>
    <p:sldId id="292" r:id="rId33"/>
    <p:sldId id="293" r:id="rId34"/>
    <p:sldId id="280" r:id="rId35"/>
    <p:sldId id="281" r:id="rId36"/>
    <p:sldId id="282" r:id="rId37"/>
    <p:sldId id="283" r:id="rId38"/>
    <p:sldId id="284" r:id="rId39"/>
    <p:sldId id="285" r:id="rId40"/>
    <p:sldId id="286" r:id="rId41"/>
    <p:sldId id="287" r:id="rId42"/>
    <p:sldId id="288" r:id="rId43"/>
    <p:sldId id="290" r:id="rId44"/>
    <p:sldId id="295" r:id="rId45"/>
    <p:sldId id="267" r:id="rId4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r. Regina Lamourelle" initials="DRL" lastIdx="1" clrIdx="0">
    <p:extLst>
      <p:ext uri="{19B8F6BF-5375-455C-9EA6-DF929625EA0E}">
        <p15:presenceInfo xmlns:p15="http://schemas.microsoft.com/office/powerpoint/2012/main" userId="0975af37efd672a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933FF"/>
    <a:srgbClr val="669900"/>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858"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09-29T20:29:20.349" idx="1">
    <p:pos x="10" y="10"/>
    <p:text/>
    <p:extLst>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F9461CCA-5DFB-4584-9E3A-A5F3A3166812}" type="datetimeFigureOut">
              <a:rPr lang="en-US" smtClean="0"/>
              <a:pPr/>
              <a:t>9/29/2016</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6AEBEB01-826C-4F19-B32B-5E40596F1D28}" type="slidenum">
              <a:rPr lang="en-US" smtClean="0"/>
              <a:pPr/>
              <a:t>‹#›</a:t>
            </a:fld>
            <a:endParaRPr lang="en-US" dirty="0"/>
          </a:p>
        </p:txBody>
      </p:sp>
    </p:spTree>
    <p:extLst>
      <p:ext uri="{BB962C8B-B14F-4D97-AF65-F5344CB8AC3E}">
        <p14:creationId xmlns:p14="http://schemas.microsoft.com/office/powerpoint/2010/main" val="1363289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F927525-FAC4-4EF7-BC02-9838FA197FE6}" type="datetimeFigureOut">
              <a:rPr lang="en-US" smtClean="0"/>
              <a:pPr/>
              <a:t>9/29/2016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224E875-1825-48C9-90C0-167CF6A251FA}" type="slidenum">
              <a:rPr lang="en-US" smtClean="0"/>
              <a:pPr/>
              <a:t>‹#›</a:t>
            </a:fld>
            <a:endParaRPr lang="en-US" dirty="0"/>
          </a:p>
        </p:txBody>
      </p:sp>
    </p:spTree>
    <p:extLst>
      <p:ext uri="{BB962C8B-B14F-4D97-AF65-F5344CB8AC3E}">
        <p14:creationId xmlns:p14="http://schemas.microsoft.com/office/powerpoint/2010/main" val="5556208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quote was taken from a quote by Lesley Hart(</a:t>
            </a:r>
            <a:r>
              <a:rPr lang="en-US" baseline="0" dirty="0"/>
              <a:t> 1983)</a:t>
            </a:r>
            <a:endParaRPr lang="en-US" dirty="0"/>
          </a:p>
        </p:txBody>
      </p:sp>
      <p:sp>
        <p:nvSpPr>
          <p:cNvPr id="4" name="Slide Number Placeholder 3"/>
          <p:cNvSpPr>
            <a:spLocks noGrp="1"/>
          </p:cNvSpPr>
          <p:nvPr>
            <p:ph type="sldNum" sz="quarter" idx="10"/>
          </p:nvPr>
        </p:nvSpPr>
        <p:spPr/>
        <p:txBody>
          <a:bodyPr/>
          <a:lstStyle/>
          <a:p>
            <a:fld id="{2224E875-1825-48C9-90C0-167CF6A251FA}" type="slidenum">
              <a:rPr lang="en-US" smtClean="0"/>
              <a:pPr/>
              <a:t>2</a:t>
            </a:fld>
            <a:endParaRPr lang="en-US" dirty="0"/>
          </a:p>
        </p:txBody>
      </p:sp>
    </p:spTree>
    <p:extLst>
      <p:ext uri="{BB962C8B-B14F-4D97-AF65-F5344CB8AC3E}">
        <p14:creationId xmlns:p14="http://schemas.microsoft.com/office/powerpoint/2010/main" val="21563852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We must learn to be prosocial. I could be that for most children e</a:t>
            </a:r>
            <a:r>
              <a:rPr lang="en-US" baseline="0" dirty="0"/>
              <a:t>nvironments are overly permissive, aggressive, etc. do not give children’s brains the variety of emotion to wire healthy prosocial behavior. I have to qualify this because we have all see and may know people who have terrible family situations but turn out to be caring, kind and prosocial. Since we learn to care, what is learning anyway.</a:t>
            </a:r>
            <a:endParaRPr lang="en-US" dirty="0"/>
          </a:p>
        </p:txBody>
      </p:sp>
      <p:sp>
        <p:nvSpPr>
          <p:cNvPr id="4" name="Slide Number Placeholder 3"/>
          <p:cNvSpPr>
            <a:spLocks noGrp="1"/>
          </p:cNvSpPr>
          <p:nvPr>
            <p:ph type="sldNum" sz="quarter" idx="10"/>
          </p:nvPr>
        </p:nvSpPr>
        <p:spPr/>
        <p:txBody>
          <a:bodyPr/>
          <a:lstStyle/>
          <a:p>
            <a:fld id="{2224E875-1825-48C9-90C0-167CF6A251FA}" type="slidenum">
              <a:rPr lang="en-US" smtClean="0"/>
              <a:pPr/>
              <a:t>14</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research suggests the autism may be an issue of lack of pruning of </a:t>
            </a:r>
            <a:r>
              <a:rPr lang="en-US" baseline="0" dirty="0"/>
              <a:t> brain neurons or defective mirror neurons. If a child’s brain cannot mimic the purposeful movements of others that clue us into social cues, this would partially explain this deficit in many autistic children. Babies are born with the ability to mimic purposeful motor actions of caregivers.</a:t>
            </a:r>
            <a:r>
              <a:rPr lang="en-US" strike="sngStrike" baseline="0" dirty="0"/>
              <a:t> </a:t>
            </a:r>
            <a:endParaRPr lang="en-US" dirty="0"/>
          </a:p>
        </p:txBody>
      </p:sp>
      <p:sp>
        <p:nvSpPr>
          <p:cNvPr id="4" name="Slide Number Placeholder 3"/>
          <p:cNvSpPr>
            <a:spLocks noGrp="1"/>
          </p:cNvSpPr>
          <p:nvPr>
            <p:ph type="sldNum" sz="quarter" idx="10"/>
          </p:nvPr>
        </p:nvSpPr>
        <p:spPr/>
        <p:txBody>
          <a:bodyPr/>
          <a:lstStyle/>
          <a:p>
            <a:fld id="{2224E875-1825-48C9-90C0-167CF6A251FA}" type="slidenum">
              <a:rPr lang="en-US" smtClean="0"/>
              <a:pPr/>
              <a:t>15</a:t>
            </a:fld>
            <a:endParaRPr lang="en-US" dirty="0"/>
          </a:p>
        </p:txBody>
      </p:sp>
    </p:spTree>
    <p:extLst>
      <p:ext uri="{BB962C8B-B14F-4D97-AF65-F5344CB8AC3E}">
        <p14:creationId xmlns:p14="http://schemas.microsoft.com/office/powerpoint/2010/main" val="17472350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energy ball exercise to show electrical floe of information along neurons.</a:t>
            </a:r>
          </a:p>
        </p:txBody>
      </p:sp>
      <p:sp>
        <p:nvSpPr>
          <p:cNvPr id="4" name="Slide Number Placeholder 3"/>
          <p:cNvSpPr>
            <a:spLocks noGrp="1"/>
          </p:cNvSpPr>
          <p:nvPr>
            <p:ph type="sldNum" sz="quarter" idx="10"/>
          </p:nvPr>
        </p:nvSpPr>
        <p:spPr/>
        <p:txBody>
          <a:bodyPr/>
          <a:lstStyle/>
          <a:p>
            <a:fld id="{2224E875-1825-48C9-90C0-167CF6A251FA}" type="slidenum">
              <a:rPr lang="en-US" smtClean="0"/>
              <a:pPr/>
              <a:t>18</a:t>
            </a:fld>
            <a:endParaRPr lang="en-US" dirty="0"/>
          </a:p>
        </p:txBody>
      </p:sp>
    </p:spTree>
    <p:extLst>
      <p:ext uri="{BB962C8B-B14F-4D97-AF65-F5344CB8AC3E}">
        <p14:creationId xmlns:p14="http://schemas.microsoft.com/office/powerpoint/2010/main" val="23258156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All learning enters the spinal column nerves and through the brainstem and limbic center before it reaches</a:t>
            </a:r>
            <a:r>
              <a:rPr lang="en-US" baseline="0" dirty="0"/>
              <a:t> the frontal lobe. If the limbic systems perceives a threat, this is what gets the brains attention not the higher order learning. Brains are wired for survival first . School learning is way down on the list. There are ways to elevate the importance and this usually means using the brain’s innate wiring and quirks to get at the learning. We learn how to be resilient by working through negative emotions. The negative emotions are our biological energy for change. </a:t>
            </a:r>
            <a:endParaRPr lang="en-US" dirty="0"/>
          </a:p>
        </p:txBody>
      </p:sp>
      <p:sp>
        <p:nvSpPr>
          <p:cNvPr id="4" name="Slide Number Placeholder 3"/>
          <p:cNvSpPr>
            <a:spLocks noGrp="1"/>
          </p:cNvSpPr>
          <p:nvPr>
            <p:ph type="sldNum" sz="quarter" idx="10"/>
          </p:nvPr>
        </p:nvSpPr>
        <p:spPr/>
        <p:txBody>
          <a:bodyPr/>
          <a:lstStyle/>
          <a:p>
            <a:fld id="{5F2766B0-83BA-4625-93B2-6A5C79B74653}" type="slidenum">
              <a:rPr lang="en-US" smtClean="0"/>
              <a:pPr/>
              <a:t>23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normal state, the brain has blood flow</a:t>
            </a:r>
            <a:r>
              <a:rPr lang="en-US" baseline="0" dirty="0"/>
              <a:t> to the prefrontal context decision-making centers. Under stress, these centers do not have blood flow and, therefore, cannot function to make good decisions. This is why  too much stress is not good for learning.</a:t>
            </a:r>
            <a:endParaRPr lang="en-US" dirty="0"/>
          </a:p>
        </p:txBody>
      </p:sp>
      <p:sp>
        <p:nvSpPr>
          <p:cNvPr id="4" name="Slide Number Placeholder 3"/>
          <p:cNvSpPr>
            <a:spLocks noGrp="1"/>
          </p:cNvSpPr>
          <p:nvPr>
            <p:ph type="sldNum" sz="quarter" idx="10"/>
          </p:nvPr>
        </p:nvSpPr>
        <p:spPr/>
        <p:txBody>
          <a:bodyPr/>
          <a:lstStyle/>
          <a:p>
            <a:fld id="{2224E875-1825-48C9-90C0-167CF6A251FA}" type="slidenum">
              <a:rPr lang="en-US" smtClean="0"/>
              <a:pPr/>
              <a:t>29</a:t>
            </a:fld>
            <a:endParaRPr lang="en-US" dirty="0"/>
          </a:p>
        </p:txBody>
      </p:sp>
    </p:spTree>
    <p:extLst>
      <p:ext uri="{BB962C8B-B14F-4D97-AF65-F5344CB8AC3E}">
        <p14:creationId xmlns:p14="http://schemas.microsoft.com/office/powerpoint/2010/main" val="22269277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does your brain want to know? Your</a:t>
            </a:r>
            <a:r>
              <a:rPr lang="en-US" baseline="0" dirty="0"/>
              <a:t> brain wants to know what this means. Your brain is always wanting to know what things mean for survival.  Like your brain, a child’s brain is wired to pay attention to novel, unique and motion-laden stimuli.  This verse is a non-sense verse from Alice In Wonderland spoken by the Jabberwocky.</a:t>
            </a:r>
            <a:endParaRPr lang="en-US" dirty="0"/>
          </a:p>
        </p:txBody>
      </p:sp>
      <p:sp>
        <p:nvSpPr>
          <p:cNvPr id="4" name="Slide Number Placeholder 3"/>
          <p:cNvSpPr>
            <a:spLocks noGrp="1"/>
          </p:cNvSpPr>
          <p:nvPr>
            <p:ph type="sldNum" sz="quarter" idx="10"/>
          </p:nvPr>
        </p:nvSpPr>
        <p:spPr/>
        <p:txBody>
          <a:bodyPr/>
          <a:lstStyle/>
          <a:p>
            <a:fld id="{2224E875-1825-48C9-90C0-167CF6A251FA}" type="slidenum">
              <a:rPr lang="en-US" smtClean="0"/>
              <a:pPr/>
              <a:t>34</a:t>
            </a:fld>
            <a:endParaRPr lang="en-US" dirty="0"/>
          </a:p>
        </p:txBody>
      </p:sp>
    </p:spTree>
    <p:extLst>
      <p:ext uri="{BB962C8B-B14F-4D97-AF65-F5344CB8AC3E}">
        <p14:creationId xmlns:p14="http://schemas.microsoft.com/office/powerpoint/2010/main" val="7814830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23">
              <a:defRPr/>
            </a:pPr>
            <a:r>
              <a:rPr lang="en-US" b="1" u="sng" dirty="0"/>
              <a:t>The brain is meaning-driven and</a:t>
            </a:r>
            <a:r>
              <a:rPr lang="en-US" u="sng" dirty="0"/>
              <a:t> </a:t>
            </a:r>
            <a:r>
              <a:rPr lang="en-US" b="1" u="sng" dirty="0"/>
              <a:t>attention is secondary (use it 20% or less).</a:t>
            </a:r>
            <a:r>
              <a:rPr lang="en-US" dirty="0"/>
              <a:t> We gain meaning three ways: by making patterns, using our emotions and finding relevance. The brain is poor at learning isolated facts without feelings or meaning. People learn best with information that is given in context, has a big picture and is relevant. This is especially true of work that is difficult and a child does not have the necessary pre-learning to make meaning of the new learning. Consider pre-learning like the rough draft of a paper. It is easier to refine a paper from a rough draft that to start from scratch to write a paper without the prior form. When houses are built, rough plumbing or pre-learning is installed before the final plumbing and fixtures are set.</a:t>
            </a:r>
          </a:p>
          <a:p>
            <a:endParaRPr lang="en-US" dirty="0"/>
          </a:p>
        </p:txBody>
      </p:sp>
      <p:sp>
        <p:nvSpPr>
          <p:cNvPr id="4" name="Slide Number Placeholder 3"/>
          <p:cNvSpPr>
            <a:spLocks noGrp="1"/>
          </p:cNvSpPr>
          <p:nvPr>
            <p:ph type="sldNum" sz="quarter" idx="10"/>
          </p:nvPr>
        </p:nvSpPr>
        <p:spPr/>
        <p:txBody>
          <a:bodyPr/>
          <a:lstStyle/>
          <a:p>
            <a:fld id="{5F2766B0-83BA-4625-93B2-6A5C79B74653}" type="slidenum">
              <a:rPr lang="en-US" smtClean="0"/>
              <a:pPr/>
              <a:t>35</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Community violence can also be calculated this way. Our children are not longer alarmed by violence because their brains have habituated to</a:t>
            </a:r>
            <a:r>
              <a:rPr lang="en-US" baseline="0" dirty="0"/>
              <a:t> it day-by-day. Some children live in violent homes, in violent neighborhoods, and watch violent shows. Violence becomes “normalized.”</a:t>
            </a:r>
            <a:endParaRPr lang="en-US" dirty="0"/>
          </a:p>
        </p:txBody>
      </p:sp>
      <p:sp>
        <p:nvSpPr>
          <p:cNvPr id="4" name="Slide Number Placeholder 3"/>
          <p:cNvSpPr>
            <a:spLocks noGrp="1"/>
          </p:cNvSpPr>
          <p:nvPr>
            <p:ph type="sldNum" sz="quarter" idx="10"/>
          </p:nvPr>
        </p:nvSpPr>
        <p:spPr/>
        <p:txBody>
          <a:bodyPr/>
          <a:lstStyle/>
          <a:p>
            <a:fld id="{2224E875-1825-48C9-90C0-167CF6A251FA}" type="slidenum">
              <a:rPr lang="en-US" smtClean="0"/>
              <a:pPr/>
              <a:t>36</a:t>
            </a:fld>
            <a:endParaRPr lang="en-US" dirty="0"/>
          </a:p>
        </p:txBody>
      </p:sp>
    </p:spTree>
    <p:extLst>
      <p:ext uri="{BB962C8B-B14F-4D97-AF65-F5344CB8AC3E}">
        <p14:creationId xmlns:p14="http://schemas.microsoft.com/office/powerpoint/2010/main" val="36926027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Remove</a:t>
            </a:r>
            <a:r>
              <a:rPr lang="en-US" baseline="0" dirty="0"/>
              <a:t> the blue block to see what the word really is. The brain makes meaning based on past experiences. The brain does not look at these half word patterns and says, “this is non-sense.” The brain looks at past  experience and decides what it has in memory that makes sense.</a:t>
            </a:r>
            <a:endParaRPr lang="en-US" dirty="0"/>
          </a:p>
        </p:txBody>
      </p:sp>
      <p:sp>
        <p:nvSpPr>
          <p:cNvPr id="4" name="Slide Number Placeholder 3"/>
          <p:cNvSpPr>
            <a:spLocks noGrp="1"/>
          </p:cNvSpPr>
          <p:nvPr>
            <p:ph type="sldNum" sz="quarter" idx="10"/>
          </p:nvPr>
        </p:nvSpPr>
        <p:spPr/>
        <p:txBody>
          <a:bodyPr/>
          <a:lstStyle/>
          <a:p>
            <a:fld id="{2224E875-1825-48C9-90C0-167CF6A251FA}" type="slidenum">
              <a:rPr lang="en-US" smtClean="0"/>
              <a:pPr/>
              <a:t>37</a:t>
            </a:fld>
            <a:endParaRPr lang="en-US" dirty="0"/>
          </a:p>
        </p:txBody>
      </p:sp>
    </p:spTree>
    <p:extLst>
      <p:ext uri="{BB962C8B-B14F-4D97-AF65-F5344CB8AC3E}">
        <p14:creationId xmlns:p14="http://schemas.microsoft.com/office/powerpoint/2010/main" val="29203500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Old view of learning. We cannot separate the mind form the body. As discussed before, our</a:t>
            </a:r>
            <a:r>
              <a:rPr lang="en-US" baseline="0" dirty="0"/>
              <a:t> emotions filter all experience to help us choose what is and is not important.</a:t>
            </a:r>
            <a:endParaRPr lang="en-US" dirty="0"/>
          </a:p>
        </p:txBody>
      </p:sp>
      <p:sp>
        <p:nvSpPr>
          <p:cNvPr id="4" name="Slide Number Placeholder 3"/>
          <p:cNvSpPr>
            <a:spLocks noGrp="1"/>
          </p:cNvSpPr>
          <p:nvPr>
            <p:ph type="sldNum" sz="quarter" idx="10"/>
          </p:nvPr>
        </p:nvSpPr>
        <p:spPr/>
        <p:txBody>
          <a:bodyPr/>
          <a:lstStyle/>
          <a:p>
            <a:fld id="{5F2766B0-83BA-4625-93B2-6A5C79B74653}" type="slidenum">
              <a:rPr lang="en-US" smtClean="0"/>
              <a:pPr/>
              <a:t>39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educational institutions do not  practice education taking into account how brains develop or use the advances in cognitive science.  Essentially, we are practicing education the way it was designed in the 1880’s!</a:t>
            </a:r>
          </a:p>
        </p:txBody>
      </p:sp>
      <p:sp>
        <p:nvSpPr>
          <p:cNvPr id="4" name="Slide Number Placeholder 3"/>
          <p:cNvSpPr>
            <a:spLocks noGrp="1"/>
          </p:cNvSpPr>
          <p:nvPr>
            <p:ph type="sldNum" sz="quarter" idx="10"/>
          </p:nvPr>
        </p:nvSpPr>
        <p:spPr/>
        <p:txBody>
          <a:bodyPr/>
          <a:lstStyle/>
          <a:p>
            <a:fld id="{2224E875-1825-48C9-90C0-167CF6A251FA}" type="slidenum">
              <a:rPr lang="en-US" smtClean="0"/>
              <a:pPr/>
              <a:t>3</a:t>
            </a:fld>
            <a:endParaRPr lang="en-US" dirty="0"/>
          </a:p>
        </p:txBody>
      </p:sp>
    </p:spTree>
    <p:extLst>
      <p:ext uri="{BB962C8B-B14F-4D97-AF65-F5344CB8AC3E}">
        <p14:creationId xmlns:p14="http://schemas.microsoft.com/office/powerpoint/2010/main" val="8329663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about something you have learned.</a:t>
            </a:r>
            <a:r>
              <a:rPr lang="en-US" baseline="0" dirty="0"/>
              <a:t> How did you know what you learned or how did others tell you they knew you learned something? For example, in school students, write, draw, role play, collect artifacts for a portfolio to demonstrate learning. All of the activities to show what you know are physical actions, including thinking.</a:t>
            </a:r>
            <a:endParaRPr lang="en-US" dirty="0"/>
          </a:p>
        </p:txBody>
      </p:sp>
      <p:sp>
        <p:nvSpPr>
          <p:cNvPr id="4" name="Slide Number Placeholder 3"/>
          <p:cNvSpPr>
            <a:spLocks noGrp="1"/>
          </p:cNvSpPr>
          <p:nvPr>
            <p:ph type="sldNum" sz="quarter" idx="10"/>
          </p:nvPr>
        </p:nvSpPr>
        <p:spPr/>
        <p:txBody>
          <a:bodyPr/>
          <a:lstStyle/>
          <a:p>
            <a:fld id="{2224E875-1825-48C9-90C0-167CF6A251FA}" type="slidenum">
              <a:rPr lang="en-US" smtClean="0"/>
              <a:pPr/>
              <a:t>40</a:t>
            </a:fld>
            <a:endParaRPr lang="en-US" dirty="0"/>
          </a:p>
        </p:txBody>
      </p:sp>
    </p:spTree>
    <p:extLst>
      <p:ext uri="{BB962C8B-B14F-4D97-AF65-F5344CB8AC3E}">
        <p14:creationId xmlns:p14="http://schemas.microsoft.com/office/powerpoint/2010/main" val="4749198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One Growth Spurt for Left Brain is between 7 and 9 years of age. What develops: Reading processes, detail and linear processing/cognition, language refinements,  skills development in sports, liner math processing</a:t>
            </a:r>
          </a:p>
          <a:p>
            <a:r>
              <a:rPr lang="en-US" dirty="0"/>
              <a:t>The growth for the Right Brain is a bit earlier or 4.5-7years.  What is developing then is whole picture processing, cognitive processes, image, movement, rhythm, emotion and intuition, outer speech and integrative thought.</a:t>
            </a:r>
          </a:p>
          <a:p>
            <a:r>
              <a:rPr lang="en-US" dirty="0"/>
              <a:t>The frontal Lobe undergoes a growth spurt at age 8 which helps skill development, development of inner speech, control of social behavior, fine motor eye movement for tracking during reading.</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5F2766B0-83BA-4625-93B2-6A5C79B74653}" type="slidenum">
              <a:rPr lang="en-US" smtClean="0"/>
              <a:pPr/>
              <a:t>41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Brains do not do well when they are forced to be on task.  Children</a:t>
            </a:r>
            <a:r>
              <a:rPr lang="en-US" baseline="0" dirty="0"/>
              <a:t> cannot  be forced to attend or to be on ask.</a:t>
            </a:r>
            <a:endParaRPr lang="en-US" dirty="0"/>
          </a:p>
        </p:txBody>
      </p:sp>
      <p:sp>
        <p:nvSpPr>
          <p:cNvPr id="4" name="Slide Number Placeholder 3"/>
          <p:cNvSpPr>
            <a:spLocks noGrp="1"/>
          </p:cNvSpPr>
          <p:nvPr>
            <p:ph type="sldNum" sz="quarter" idx="10"/>
          </p:nvPr>
        </p:nvSpPr>
        <p:spPr/>
        <p:txBody>
          <a:bodyPr/>
          <a:lstStyle/>
          <a:p>
            <a:fld id="{2224E875-1825-48C9-90C0-167CF6A251FA}" type="slidenum">
              <a:rPr lang="en-US" smtClean="0"/>
              <a:pPr/>
              <a:t>42</a:t>
            </a:fld>
            <a:endParaRPr lang="en-US" dirty="0"/>
          </a:p>
        </p:txBody>
      </p:sp>
    </p:spTree>
    <p:extLst>
      <p:ext uri="{BB962C8B-B14F-4D97-AF65-F5344CB8AC3E}">
        <p14:creationId xmlns:p14="http://schemas.microsoft.com/office/powerpoint/2010/main" val="3389866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many of you are bees? You were told that your wings were too small and you could not fly? How many boys of color are shunned</a:t>
            </a:r>
            <a:r>
              <a:rPr lang="en-US" baseline="0" dirty="0"/>
              <a:t> or told they do not fit in because they are too. . .?</a:t>
            </a:r>
            <a:endParaRPr lang="en-US" dirty="0"/>
          </a:p>
        </p:txBody>
      </p:sp>
      <p:sp>
        <p:nvSpPr>
          <p:cNvPr id="4" name="Slide Number Placeholder 3"/>
          <p:cNvSpPr>
            <a:spLocks noGrp="1"/>
          </p:cNvSpPr>
          <p:nvPr>
            <p:ph type="sldNum" sz="quarter" idx="10"/>
          </p:nvPr>
        </p:nvSpPr>
        <p:spPr/>
        <p:txBody>
          <a:bodyPr/>
          <a:lstStyle/>
          <a:p>
            <a:fld id="{2224E875-1825-48C9-90C0-167CF6A251FA}" type="slidenum">
              <a:rPr lang="en-US" smtClean="0"/>
              <a:pPr/>
              <a:t>4</a:t>
            </a:fld>
            <a:endParaRPr lang="en-US" dirty="0"/>
          </a:p>
        </p:txBody>
      </p:sp>
    </p:spTree>
    <p:extLst>
      <p:ext uri="{BB962C8B-B14F-4D97-AF65-F5344CB8AC3E}">
        <p14:creationId xmlns:p14="http://schemas.microsoft.com/office/powerpoint/2010/main" val="4118745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child who is raised in an impoverished or abusive environment has a brain developed and influenced  by the environment.  Ethnic and color group affiliation are factors that affect how a brain is wired. Note</a:t>
            </a:r>
            <a:r>
              <a:rPr lang="en-US" baseline="0" dirty="0"/>
              <a:t> that I did not use race because there is no scientific evidence to justify the social construct of race. There is a human race with  variation in color group  and expression of ethnicity. Responsive and consistent care giving practices in infancy wire the brain for expression of these attributes when children up.</a:t>
            </a:r>
            <a:endParaRPr lang="en-US" dirty="0"/>
          </a:p>
        </p:txBody>
      </p:sp>
      <p:sp>
        <p:nvSpPr>
          <p:cNvPr id="4" name="Slide Number Placeholder 3"/>
          <p:cNvSpPr>
            <a:spLocks noGrp="1"/>
          </p:cNvSpPr>
          <p:nvPr>
            <p:ph type="sldNum" sz="quarter" idx="10"/>
          </p:nvPr>
        </p:nvSpPr>
        <p:spPr/>
        <p:txBody>
          <a:bodyPr/>
          <a:lstStyle/>
          <a:p>
            <a:fld id="{2224E875-1825-48C9-90C0-167CF6A251FA}" type="slidenum">
              <a:rPr lang="en-US" smtClean="0"/>
              <a:pPr/>
              <a:t>5</a:t>
            </a:fld>
            <a:endParaRPr lang="en-US" dirty="0"/>
          </a:p>
        </p:txBody>
      </p:sp>
    </p:spTree>
    <p:extLst>
      <p:ext uri="{BB962C8B-B14F-4D97-AF65-F5344CB8AC3E}">
        <p14:creationId xmlns:p14="http://schemas.microsoft.com/office/powerpoint/2010/main" val="272027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brain is the only organ that is shaped by outside experiences. The first</a:t>
            </a:r>
            <a:r>
              <a:rPr lang="en-US" baseline="0" dirty="0"/>
              <a:t> experience is the template that will affect all future experiences.  Think about the templates for empathy, sympathy, critical thinking, self-control, and learning that are affected by poor or inconsistent infant care? Most licensed infant care facilities are not excellent quality and many infants are cared for by some of the least qualified  caregivers. Infant care is scarce and expensive so how do you see this affecting the long-term brain organization of future students.</a:t>
            </a:r>
          </a:p>
          <a:p>
            <a:endParaRPr lang="en-US" dirty="0"/>
          </a:p>
        </p:txBody>
      </p:sp>
      <p:sp>
        <p:nvSpPr>
          <p:cNvPr id="4" name="Slide Number Placeholder 3"/>
          <p:cNvSpPr>
            <a:spLocks noGrp="1"/>
          </p:cNvSpPr>
          <p:nvPr>
            <p:ph type="sldNum" sz="quarter" idx="10"/>
          </p:nvPr>
        </p:nvSpPr>
        <p:spPr/>
        <p:txBody>
          <a:bodyPr/>
          <a:lstStyle/>
          <a:p>
            <a:fld id="{2224E875-1825-48C9-90C0-167CF6A251FA}" type="slidenum">
              <a:rPr lang="en-US" smtClean="0"/>
              <a:pPr/>
              <a:t>6</a:t>
            </a:fld>
            <a:endParaRPr lang="en-US" dirty="0"/>
          </a:p>
        </p:txBody>
      </p:sp>
    </p:spTree>
    <p:extLst>
      <p:ext uri="{BB962C8B-B14F-4D97-AF65-F5344CB8AC3E}">
        <p14:creationId xmlns:p14="http://schemas.microsoft.com/office/powerpoint/2010/main" val="3737239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Boys are louder, need more room to move, and have more difficulty hearing verbal instructions especially if they are not looking a the face of the speaker. Boys do not hear as well</a:t>
            </a:r>
            <a:r>
              <a:rPr lang="en-US" baseline="0" dirty="0"/>
              <a:t> as girls so they may miss some verbal instructions and be misjudged as ignoring the caregiver when they just did not hear properly.</a:t>
            </a:r>
            <a:endParaRPr lang="en-US" dirty="0"/>
          </a:p>
        </p:txBody>
      </p:sp>
      <p:sp>
        <p:nvSpPr>
          <p:cNvPr id="4" name="Slide Number Placeholder 3"/>
          <p:cNvSpPr>
            <a:spLocks noGrp="1"/>
          </p:cNvSpPr>
          <p:nvPr>
            <p:ph type="sldNum" sz="quarter" idx="10"/>
          </p:nvPr>
        </p:nvSpPr>
        <p:spPr/>
        <p:txBody>
          <a:bodyPr/>
          <a:lstStyle/>
          <a:p>
            <a:fld id="{2224E875-1825-48C9-90C0-167CF6A251FA}" type="slidenum">
              <a:rPr lang="en-US" smtClean="0"/>
              <a:pPr/>
              <a:t>7</a:t>
            </a:fld>
            <a:endParaRPr lang="en-US" dirty="0"/>
          </a:p>
        </p:txBody>
      </p:sp>
    </p:spTree>
    <p:extLst>
      <p:ext uri="{BB962C8B-B14F-4D97-AF65-F5344CB8AC3E}">
        <p14:creationId xmlns:p14="http://schemas.microsoft.com/office/powerpoint/2010/main" val="39976295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brain is shaped by a unique set of experiences upon a unique combination of DNA. Standardized curriculum is  mathematical calculation not a certainty for many individual brains. Upon conception,</a:t>
            </a:r>
            <a:r>
              <a:rPr lang="en-US" baseline="0" dirty="0"/>
              <a:t> one male and female  can create 64 trillion different combinations of unique children and hat is not considering the alternative conception possibilities  where some embryos have three genetic parents.</a:t>
            </a:r>
            <a:endParaRPr lang="en-US" dirty="0"/>
          </a:p>
        </p:txBody>
      </p:sp>
      <p:sp>
        <p:nvSpPr>
          <p:cNvPr id="4" name="Slide Number Placeholder 3"/>
          <p:cNvSpPr>
            <a:spLocks noGrp="1"/>
          </p:cNvSpPr>
          <p:nvPr>
            <p:ph type="sldNum" sz="quarter" idx="10"/>
          </p:nvPr>
        </p:nvSpPr>
        <p:spPr/>
        <p:txBody>
          <a:bodyPr/>
          <a:lstStyle/>
          <a:p>
            <a:fld id="{2224E875-1825-48C9-90C0-167CF6A251FA}" type="slidenum">
              <a:rPr lang="en-US" smtClean="0"/>
              <a:pPr/>
              <a:t>8</a:t>
            </a:fld>
            <a:endParaRPr lang="en-US" dirty="0"/>
          </a:p>
        </p:txBody>
      </p:sp>
    </p:spTree>
    <p:extLst>
      <p:ext uri="{BB962C8B-B14F-4D97-AF65-F5344CB8AC3E}">
        <p14:creationId xmlns:p14="http://schemas.microsoft.com/office/powerpoint/2010/main" val="5819591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paper</a:t>
            </a:r>
            <a:r>
              <a:rPr lang="en-US" baseline="0" dirty="0"/>
              <a:t> folding exercise to show uniqueness and the effect of standards.</a:t>
            </a:r>
            <a:endParaRPr lang="en-US" dirty="0"/>
          </a:p>
        </p:txBody>
      </p:sp>
      <p:sp>
        <p:nvSpPr>
          <p:cNvPr id="4" name="Slide Number Placeholder 3"/>
          <p:cNvSpPr>
            <a:spLocks noGrp="1"/>
          </p:cNvSpPr>
          <p:nvPr>
            <p:ph type="sldNum" sz="quarter" idx="10"/>
          </p:nvPr>
        </p:nvSpPr>
        <p:spPr/>
        <p:txBody>
          <a:bodyPr/>
          <a:lstStyle/>
          <a:p>
            <a:fld id="{2224E875-1825-48C9-90C0-167CF6A251FA}" type="slidenum">
              <a:rPr lang="en-US" smtClean="0"/>
              <a:pPr/>
              <a:t>10</a:t>
            </a:fld>
            <a:endParaRPr lang="en-US" dirty="0"/>
          </a:p>
        </p:txBody>
      </p:sp>
    </p:spTree>
    <p:extLst>
      <p:ext uri="{BB962C8B-B14F-4D97-AF65-F5344CB8AC3E}">
        <p14:creationId xmlns:p14="http://schemas.microsoft.com/office/powerpoint/2010/main" val="35911988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Looking at the changes in volume here, think about what an infant can do at birth and think about what a one or two year old can do.  When brain do not grow as planned in the first years, children are not able to do what  most infants can do.</a:t>
            </a:r>
          </a:p>
        </p:txBody>
      </p:sp>
      <p:sp>
        <p:nvSpPr>
          <p:cNvPr id="4" name="Slide Number Placeholder 3"/>
          <p:cNvSpPr>
            <a:spLocks noGrp="1"/>
          </p:cNvSpPr>
          <p:nvPr>
            <p:ph type="sldNum" sz="quarter" idx="10"/>
          </p:nvPr>
        </p:nvSpPr>
        <p:spPr/>
        <p:txBody>
          <a:bodyPr/>
          <a:lstStyle/>
          <a:p>
            <a:fld id="{2224E875-1825-48C9-90C0-167CF6A251FA}" type="slidenum">
              <a:rPr lang="en-US" smtClean="0"/>
              <a:pPr/>
              <a:t>12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9" name="Group 8"/>
          <p:cNvGrpSpPr/>
          <p:nvPr userDrawn="1"/>
        </p:nvGrpSpPr>
        <p:grpSpPr>
          <a:xfrm>
            <a:off x="0" y="0"/>
            <a:ext cx="9144000" cy="6858000"/>
            <a:chOff x="0" y="0"/>
            <a:chExt cx="9144000" cy="6858000"/>
          </a:xfrm>
        </p:grpSpPr>
        <p:sp>
          <p:nvSpPr>
            <p:cNvPr id="8" name="Rectangle 7"/>
            <p:cNvSpPr/>
            <p:nvPr userDrawn="1"/>
          </p:nvSpPr>
          <p:spPr>
            <a:xfrm>
              <a:off x="4953000" y="0"/>
              <a:ext cx="4191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143" descr="C:\Documents and Settings\walterl\Local Settings\Temporary Internet Files\Content.IE5\8QFQOUW9\MPj04394690000[1].jpg"/>
            <p:cNvPicPr>
              <a:picLocks noChangeAspect="1" noChangeArrowheads="1"/>
            </p:cNvPicPr>
            <p:nvPr userDrawn="1"/>
          </p:nvPicPr>
          <p:blipFill>
            <a:blip r:embed="rId2" cstate="print"/>
            <a:srcRect/>
            <a:stretch>
              <a:fillRect/>
            </a:stretch>
          </p:blipFill>
          <p:spPr bwMode="auto">
            <a:xfrm>
              <a:off x="0" y="0"/>
              <a:ext cx="4963886" cy="6858000"/>
            </a:xfrm>
            <a:prstGeom prst="rect">
              <a:avLst/>
            </a:prstGeom>
            <a:noFill/>
          </p:spPr>
        </p:pic>
      </p:grpSp>
      <p:sp>
        <p:nvSpPr>
          <p:cNvPr id="2" name="Title 1"/>
          <p:cNvSpPr>
            <a:spLocks noGrp="1"/>
          </p:cNvSpPr>
          <p:nvPr>
            <p:ph type="ctrTitle"/>
          </p:nvPr>
        </p:nvSpPr>
        <p:spPr>
          <a:xfrm>
            <a:off x="1893425" y="1958975"/>
            <a:ext cx="7021975" cy="1470025"/>
          </a:xfrm>
          <a:solidFill>
            <a:schemeClr val="bg1">
              <a:alpha val="65000"/>
            </a:schemeClr>
          </a:solidFill>
        </p:spPr>
        <p:txBody>
          <a:bodyPr/>
          <a:lstStyle>
            <a:lvl1pPr algn="ctr">
              <a:defRPr/>
            </a:lvl1pPr>
          </a:lstStyle>
          <a:p>
            <a:r>
              <a:rPr lang="en-US"/>
              <a:t>Click to edit Master title style</a:t>
            </a:r>
            <a:endParaRPr lang="en-US" dirty="0"/>
          </a:p>
        </p:txBody>
      </p:sp>
      <p:sp>
        <p:nvSpPr>
          <p:cNvPr id="3" name="Subtitle 2"/>
          <p:cNvSpPr>
            <a:spLocks noGrp="1"/>
          </p:cNvSpPr>
          <p:nvPr>
            <p:ph type="subTitle" idx="1"/>
          </p:nvPr>
        </p:nvSpPr>
        <p:spPr>
          <a:xfrm>
            <a:off x="2204012" y="3733800"/>
            <a:ext cx="6400800" cy="1219200"/>
          </a:xfrm>
          <a:solidFill>
            <a:schemeClr val="bg1">
              <a:alpha val="65000"/>
            </a:schemeClr>
          </a:solidFill>
        </p:spPr>
        <p:txBody>
          <a:bodyPr/>
          <a:lstStyle>
            <a:lvl1pPr marL="0" indent="0" algn="ctr">
              <a:buNone/>
              <a:defRPr>
                <a:solidFill>
                  <a:schemeClr val="accent3">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solidFill>
            <a:schemeClr val="bg1">
              <a:alpha val="65000"/>
            </a:schemeClr>
          </a:solidFill>
        </p:spPr>
        <p:txBody>
          <a:bodyPr/>
          <a:lstStyle>
            <a:lvl1pPr>
              <a:defRPr>
                <a:solidFill>
                  <a:srgbClr val="FFCC66"/>
                </a:solidFill>
              </a:defRPr>
            </a:lvl1pPr>
          </a:lstStyle>
          <a:p>
            <a:endParaRPr lang="en-US" dirty="0"/>
          </a:p>
        </p:txBody>
      </p:sp>
      <p:sp>
        <p:nvSpPr>
          <p:cNvPr id="5" name="Footer Placeholder 4"/>
          <p:cNvSpPr>
            <a:spLocks noGrp="1"/>
          </p:cNvSpPr>
          <p:nvPr>
            <p:ph type="ftr" sz="quarter" idx="11"/>
          </p:nvPr>
        </p:nvSpPr>
        <p:spPr>
          <a:solidFill>
            <a:schemeClr val="bg1">
              <a:alpha val="65000"/>
            </a:schemeClr>
          </a:solidFill>
        </p:spPr>
        <p:txBody>
          <a:bodyPr/>
          <a:lstStyle>
            <a:lvl1pPr>
              <a:defRPr>
                <a:solidFill>
                  <a:srgbClr val="FFCC66"/>
                </a:solidFill>
              </a:defRPr>
            </a:lvl1pPr>
          </a:lstStyle>
          <a:p>
            <a:endParaRPr lang="en-US" dirty="0"/>
          </a:p>
        </p:txBody>
      </p:sp>
      <p:sp>
        <p:nvSpPr>
          <p:cNvPr id="6" name="Slide Number Placeholder 5"/>
          <p:cNvSpPr>
            <a:spLocks noGrp="1"/>
          </p:cNvSpPr>
          <p:nvPr>
            <p:ph type="sldNum" sz="quarter" idx="12"/>
          </p:nvPr>
        </p:nvSpPr>
        <p:spPr>
          <a:solidFill>
            <a:schemeClr val="bg1">
              <a:alpha val="65000"/>
            </a:schemeClr>
          </a:solidFill>
        </p:spPr>
        <p:txBody>
          <a:bodyPr/>
          <a:lstStyle>
            <a:lvl1pPr>
              <a:defRPr>
                <a:solidFill>
                  <a:srgbClr val="FFCC66"/>
                </a:solidFill>
              </a:defRPr>
            </a:lvl1pPr>
          </a:lstStyle>
          <a:p>
            <a:fld id="{B0B42EE5-D397-429D-8517-8DE93E44185E}"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6CB524-38C6-41D3-A575-2B6E067C3E00}" type="datetimeFigureOut">
              <a:rPr lang="en-US" smtClean="0"/>
              <a:pPr/>
              <a:t>9/29/2016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B42EE5-D397-429D-8517-8DE93E44185E}"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516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609600"/>
            <a:ext cx="6019800" cy="5516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6CB524-38C6-41D3-A575-2B6E067C3E00}" type="datetimeFigureOut">
              <a:rPr lang="en-US" smtClean="0"/>
              <a:pPr/>
              <a:t>9/29/2016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B42EE5-D397-429D-8517-8DE93E44185E}"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6CB524-38C6-41D3-A575-2B6E067C3E00}" type="datetimeFigureOut">
              <a:rPr lang="en-US" smtClean="0"/>
              <a:pPr/>
              <a:t>9/29/2016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B42EE5-D397-429D-8517-8DE93E44185E}"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9" name="Group 8"/>
          <p:cNvGrpSpPr/>
          <p:nvPr userDrawn="1"/>
        </p:nvGrpSpPr>
        <p:grpSpPr>
          <a:xfrm>
            <a:off x="0" y="0"/>
            <a:ext cx="9144000" cy="6858000"/>
            <a:chOff x="0" y="0"/>
            <a:chExt cx="9144000" cy="6858000"/>
          </a:xfrm>
        </p:grpSpPr>
        <p:sp>
          <p:nvSpPr>
            <p:cNvPr id="8" name="Rectangle 7"/>
            <p:cNvSpPr/>
            <p:nvPr userDrawn="1"/>
          </p:nvSpPr>
          <p:spPr>
            <a:xfrm>
              <a:off x="4953000" y="0"/>
              <a:ext cx="4191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143" descr="C:\Documents and Settings\walterl\Local Settings\Temporary Internet Files\Content.IE5\8QFQOUW9\MPj04394690000[1].jpg"/>
            <p:cNvPicPr>
              <a:picLocks noChangeAspect="1" noChangeArrowheads="1"/>
            </p:cNvPicPr>
            <p:nvPr userDrawn="1"/>
          </p:nvPicPr>
          <p:blipFill>
            <a:blip r:embed="rId2" cstate="print"/>
            <a:srcRect/>
            <a:stretch>
              <a:fillRect/>
            </a:stretch>
          </p:blipFill>
          <p:spPr bwMode="auto">
            <a:xfrm>
              <a:off x="0" y="0"/>
              <a:ext cx="4963886" cy="6858000"/>
            </a:xfrm>
            <a:prstGeom prst="rect">
              <a:avLst/>
            </a:prstGeom>
            <a:noFill/>
          </p:spPr>
        </p:pic>
      </p:grpSp>
      <p:sp>
        <p:nvSpPr>
          <p:cNvPr id="2" name="Title 1"/>
          <p:cNvSpPr>
            <a:spLocks noGrp="1"/>
          </p:cNvSpPr>
          <p:nvPr>
            <p:ph type="title"/>
          </p:nvPr>
        </p:nvSpPr>
        <p:spPr>
          <a:xfrm>
            <a:off x="722313" y="4406900"/>
            <a:ext cx="7772400" cy="1362075"/>
          </a:xfrm>
          <a:solidFill>
            <a:schemeClr val="bg1">
              <a:alpha val="80000"/>
            </a:schemeClr>
          </a:solidFill>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solidFill>
            <a:schemeClr val="bg1">
              <a:alpha val="80000"/>
            </a:schemeClr>
          </a:solidFill>
        </p:spPr>
        <p:txBody>
          <a:bodyPr anchor="b"/>
          <a:lstStyle>
            <a:lvl1pPr marL="0" indent="0">
              <a:buNone/>
              <a:defRPr sz="2000" b="0">
                <a:solidFill>
                  <a:schemeClr val="accent3">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solidFill>
            <a:schemeClr val="bg1">
              <a:alpha val="65000"/>
            </a:schemeClr>
          </a:solidFill>
        </p:spPr>
        <p:txBody>
          <a:bodyPr/>
          <a:lstStyle/>
          <a:p>
            <a:fld id="{656CB524-38C6-41D3-A575-2B6E067C3E00}" type="datetimeFigureOut">
              <a:rPr lang="en-US" smtClean="0"/>
              <a:pPr/>
              <a:t>9/29/2016</a:t>
            </a:fld>
            <a:endParaRPr lang="en-US" dirty="0"/>
          </a:p>
        </p:txBody>
      </p:sp>
      <p:sp>
        <p:nvSpPr>
          <p:cNvPr id="5" name="Footer Placeholder 4"/>
          <p:cNvSpPr>
            <a:spLocks noGrp="1"/>
          </p:cNvSpPr>
          <p:nvPr>
            <p:ph type="ftr" sz="quarter" idx="11"/>
          </p:nvPr>
        </p:nvSpPr>
        <p:spPr>
          <a:solidFill>
            <a:schemeClr val="bg1">
              <a:alpha val="65000"/>
            </a:schemeClr>
          </a:solidFill>
        </p:spPr>
        <p:txBody>
          <a:bodyPr/>
          <a:lstStyle/>
          <a:p>
            <a:endParaRPr lang="en-US" dirty="0"/>
          </a:p>
        </p:txBody>
      </p:sp>
      <p:sp>
        <p:nvSpPr>
          <p:cNvPr id="6" name="Slide Number Placeholder 5"/>
          <p:cNvSpPr>
            <a:spLocks noGrp="1"/>
          </p:cNvSpPr>
          <p:nvPr>
            <p:ph type="sldNum" sz="quarter" idx="12"/>
          </p:nvPr>
        </p:nvSpPr>
        <p:spPr>
          <a:solidFill>
            <a:schemeClr val="bg1">
              <a:alpha val="65000"/>
            </a:schemeClr>
          </a:solidFill>
        </p:spPr>
        <p:txBody>
          <a:bodyPr/>
          <a:lstStyle/>
          <a:p>
            <a:fld id="{B0B42EE5-D397-429D-8517-8DE93E44185E}"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066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8288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88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56CB524-38C6-41D3-A575-2B6E067C3E00}" type="datetimeFigureOut">
              <a:rPr lang="en-US" smtClean="0"/>
              <a:pPr/>
              <a:t>9/29/2016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B42EE5-D397-429D-8517-8DE93E44185E}"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906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72243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362199"/>
            <a:ext cx="4040188" cy="3763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72243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362199"/>
            <a:ext cx="4041775" cy="3763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56CB524-38C6-41D3-A575-2B6E067C3E00}" type="datetimeFigureOut">
              <a:rPr lang="en-US" smtClean="0"/>
              <a:pPr/>
              <a:t>9/29/2016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0B42EE5-D397-429D-8517-8DE93E44185E}"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9" name="Group 8"/>
          <p:cNvGrpSpPr/>
          <p:nvPr userDrawn="1"/>
        </p:nvGrpSpPr>
        <p:grpSpPr>
          <a:xfrm>
            <a:off x="0" y="0"/>
            <a:ext cx="9144000" cy="6858000"/>
            <a:chOff x="0" y="0"/>
            <a:chExt cx="9144000" cy="6858000"/>
          </a:xfrm>
        </p:grpSpPr>
        <p:sp>
          <p:nvSpPr>
            <p:cNvPr id="8" name="Rectangle 7"/>
            <p:cNvSpPr/>
            <p:nvPr userDrawn="1"/>
          </p:nvSpPr>
          <p:spPr>
            <a:xfrm>
              <a:off x="4953000" y="0"/>
              <a:ext cx="4191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143" descr="C:\Documents and Settings\walterl\Local Settings\Temporary Internet Files\Content.IE5\8QFQOUW9\MPj04394690000[1].jpg"/>
            <p:cNvPicPr>
              <a:picLocks noChangeAspect="1" noChangeArrowheads="1"/>
            </p:cNvPicPr>
            <p:nvPr userDrawn="1"/>
          </p:nvPicPr>
          <p:blipFill>
            <a:blip r:embed="rId2" cstate="print"/>
            <a:srcRect/>
            <a:stretch>
              <a:fillRect/>
            </a:stretch>
          </p:blipFill>
          <p:spPr bwMode="auto">
            <a:xfrm>
              <a:off x="0" y="0"/>
              <a:ext cx="4963886" cy="6858000"/>
            </a:xfrm>
            <a:prstGeom prst="rect">
              <a:avLst/>
            </a:prstGeom>
            <a:noFill/>
          </p:spPr>
        </p:pic>
      </p:grpSp>
      <p:sp>
        <p:nvSpPr>
          <p:cNvPr id="2" name="Title 1"/>
          <p:cNvSpPr>
            <a:spLocks noGrp="1"/>
          </p:cNvSpPr>
          <p:nvPr>
            <p:ph type="title"/>
          </p:nvPr>
        </p:nvSpPr>
        <p:spPr>
          <a:solidFill>
            <a:schemeClr val="bg1">
              <a:alpha val="80000"/>
            </a:schemeClr>
          </a:solidFill>
        </p:spPr>
        <p:txBody>
          <a:bodyPr/>
          <a:lstStyle/>
          <a:p>
            <a:r>
              <a:rPr lang="en-US"/>
              <a:t>Click to edit Master title style</a:t>
            </a:r>
            <a:endParaRPr lang="en-US" dirty="0"/>
          </a:p>
        </p:txBody>
      </p:sp>
      <p:sp>
        <p:nvSpPr>
          <p:cNvPr id="3" name="Date Placeholder 2"/>
          <p:cNvSpPr>
            <a:spLocks noGrp="1"/>
          </p:cNvSpPr>
          <p:nvPr>
            <p:ph type="dt" sz="half" idx="10"/>
          </p:nvPr>
        </p:nvSpPr>
        <p:spPr>
          <a:solidFill>
            <a:schemeClr val="bg1">
              <a:alpha val="80000"/>
            </a:schemeClr>
          </a:solidFill>
        </p:spPr>
        <p:txBody>
          <a:bodyPr/>
          <a:lstStyle/>
          <a:p>
            <a:fld id="{656CB524-38C6-41D3-A575-2B6E067C3E00}" type="datetimeFigureOut">
              <a:rPr lang="en-US" smtClean="0"/>
              <a:pPr/>
              <a:t>9/29/2016</a:t>
            </a:fld>
            <a:endParaRPr lang="en-US" dirty="0"/>
          </a:p>
        </p:txBody>
      </p:sp>
      <p:sp>
        <p:nvSpPr>
          <p:cNvPr id="4" name="Footer Placeholder 3"/>
          <p:cNvSpPr>
            <a:spLocks noGrp="1"/>
          </p:cNvSpPr>
          <p:nvPr>
            <p:ph type="ftr" sz="quarter" idx="11"/>
          </p:nvPr>
        </p:nvSpPr>
        <p:spPr>
          <a:solidFill>
            <a:schemeClr val="bg1">
              <a:alpha val="80000"/>
            </a:schemeClr>
          </a:solidFill>
        </p:spPr>
        <p:txBody>
          <a:bodyPr/>
          <a:lstStyle/>
          <a:p>
            <a:endParaRPr lang="en-US" dirty="0"/>
          </a:p>
        </p:txBody>
      </p:sp>
      <p:sp>
        <p:nvSpPr>
          <p:cNvPr id="5" name="Slide Number Placeholder 4"/>
          <p:cNvSpPr>
            <a:spLocks noGrp="1"/>
          </p:cNvSpPr>
          <p:nvPr>
            <p:ph type="sldNum" sz="quarter" idx="12"/>
          </p:nvPr>
        </p:nvSpPr>
        <p:spPr>
          <a:solidFill>
            <a:schemeClr val="bg1">
              <a:alpha val="80000"/>
            </a:schemeClr>
          </a:solidFill>
        </p:spPr>
        <p:txBody>
          <a:bodyPr/>
          <a:lstStyle/>
          <a:p>
            <a:fld id="{B0B42EE5-D397-429D-8517-8DE93E44185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7" name="Group 6"/>
          <p:cNvGrpSpPr/>
          <p:nvPr userDrawn="1"/>
        </p:nvGrpSpPr>
        <p:grpSpPr>
          <a:xfrm>
            <a:off x="0" y="0"/>
            <a:ext cx="9144000" cy="6858000"/>
            <a:chOff x="0" y="0"/>
            <a:chExt cx="9144000" cy="6858000"/>
          </a:xfrm>
        </p:grpSpPr>
        <p:sp>
          <p:nvSpPr>
            <p:cNvPr id="6" name="Rectangle 5"/>
            <p:cNvSpPr/>
            <p:nvPr userDrawn="1"/>
          </p:nvSpPr>
          <p:spPr>
            <a:xfrm>
              <a:off x="4953000" y="0"/>
              <a:ext cx="4191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143" descr="C:\Documents and Settings\walterl\Local Settings\Temporary Internet Files\Content.IE5\8QFQOUW9\MPj04394690000[1].jpg"/>
            <p:cNvPicPr>
              <a:picLocks noChangeAspect="1" noChangeArrowheads="1"/>
            </p:cNvPicPr>
            <p:nvPr userDrawn="1"/>
          </p:nvPicPr>
          <p:blipFill>
            <a:blip r:embed="rId2" cstate="print"/>
            <a:srcRect/>
            <a:stretch>
              <a:fillRect/>
            </a:stretch>
          </p:blipFill>
          <p:spPr bwMode="auto">
            <a:xfrm>
              <a:off x="0" y="0"/>
              <a:ext cx="4963886" cy="6858000"/>
            </a:xfrm>
            <a:prstGeom prst="rect">
              <a:avLst/>
            </a:prstGeom>
            <a:noFill/>
          </p:spPr>
        </p:pic>
      </p:grpSp>
      <p:sp>
        <p:nvSpPr>
          <p:cNvPr id="2" name="Date Placeholder 1"/>
          <p:cNvSpPr>
            <a:spLocks noGrp="1"/>
          </p:cNvSpPr>
          <p:nvPr>
            <p:ph type="dt" sz="half" idx="10"/>
          </p:nvPr>
        </p:nvSpPr>
        <p:spPr>
          <a:solidFill>
            <a:schemeClr val="bg1">
              <a:alpha val="80000"/>
            </a:schemeClr>
          </a:solidFill>
        </p:spPr>
        <p:txBody>
          <a:bodyPr/>
          <a:lstStyle/>
          <a:p>
            <a:fld id="{656CB524-38C6-41D3-A575-2B6E067C3E00}" type="datetimeFigureOut">
              <a:rPr lang="en-US" smtClean="0"/>
              <a:pPr/>
              <a:t>9/29/2016</a:t>
            </a:fld>
            <a:endParaRPr lang="en-US" dirty="0"/>
          </a:p>
        </p:txBody>
      </p:sp>
      <p:sp>
        <p:nvSpPr>
          <p:cNvPr id="3" name="Footer Placeholder 2"/>
          <p:cNvSpPr>
            <a:spLocks noGrp="1"/>
          </p:cNvSpPr>
          <p:nvPr>
            <p:ph type="ftr" sz="quarter" idx="11"/>
          </p:nvPr>
        </p:nvSpPr>
        <p:spPr>
          <a:solidFill>
            <a:schemeClr val="bg1">
              <a:alpha val="80000"/>
            </a:schemeClr>
          </a:solidFill>
        </p:spPr>
        <p:txBody>
          <a:bodyPr/>
          <a:lstStyle/>
          <a:p>
            <a:endParaRPr lang="en-US" dirty="0"/>
          </a:p>
        </p:txBody>
      </p:sp>
      <p:sp>
        <p:nvSpPr>
          <p:cNvPr id="4" name="Slide Number Placeholder 3"/>
          <p:cNvSpPr>
            <a:spLocks noGrp="1"/>
          </p:cNvSpPr>
          <p:nvPr>
            <p:ph type="sldNum" sz="quarter" idx="12"/>
          </p:nvPr>
        </p:nvSpPr>
        <p:spPr>
          <a:solidFill>
            <a:schemeClr val="bg1">
              <a:alpha val="80000"/>
            </a:schemeClr>
          </a:solidFill>
        </p:spPr>
        <p:txBody>
          <a:bodyPr/>
          <a:lstStyle/>
          <a:p>
            <a:fld id="{B0B42EE5-D397-429D-8517-8DE93E44185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3008313" cy="11430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609600"/>
            <a:ext cx="5111750" cy="5516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752600"/>
            <a:ext cx="3008313" cy="43735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56CB524-38C6-41D3-A575-2B6E067C3E00}" type="datetimeFigureOut">
              <a:rPr lang="en-US" smtClean="0"/>
              <a:pPr/>
              <a:t>9/29/2016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B42EE5-D397-429D-8517-8DE93E44185E}"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56CB524-38C6-41D3-A575-2B6E067C3E00}" type="datetimeFigureOut">
              <a:rPr lang="en-US" smtClean="0"/>
              <a:pPr/>
              <a:t>9/29/2016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B42EE5-D397-429D-8517-8DE93E44185E}"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76200" y="0"/>
            <a:ext cx="9220200" cy="6858000"/>
            <a:chOff x="-76200" y="0"/>
            <a:chExt cx="9220200" cy="6858000"/>
          </a:xfrm>
        </p:grpSpPr>
        <p:sp>
          <p:nvSpPr>
            <p:cNvPr id="8" name="Rectangle 7"/>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125"/>
            <p:cNvGrpSpPr/>
            <p:nvPr/>
          </p:nvGrpSpPr>
          <p:grpSpPr>
            <a:xfrm>
              <a:off x="-76200" y="0"/>
              <a:ext cx="9220200" cy="6705600"/>
              <a:chOff x="-76200" y="0"/>
              <a:chExt cx="9220200" cy="6705600"/>
            </a:xfrm>
          </p:grpSpPr>
          <p:grpSp>
            <p:nvGrpSpPr>
              <p:cNvPr id="10" name="Group 25"/>
              <p:cNvGrpSpPr/>
              <p:nvPr/>
            </p:nvGrpSpPr>
            <p:grpSpPr>
              <a:xfrm>
                <a:off x="19050" y="0"/>
                <a:ext cx="8915400" cy="914400"/>
                <a:chOff x="76200" y="114300"/>
                <a:chExt cx="8915400" cy="914400"/>
              </a:xfrm>
            </p:grpSpPr>
            <p:grpSp>
              <p:nvGrpSpPr>
                <p:cNvPr id="69" name="Group 5"/>
                <p:cNvGrpSpPr/>
                <p:nvPr/>
              </p:nvGrpSpPr>
              <p:grpSpPr>
                <a:xfrm>
                  <a:off x="76200" y="152400"/>
                  <a:ext cx="1752600" cy="838200"/>
                  <a:chOff x="2255520" y="228600"/>
                  <a:chExt cx="4632960" cy="2133600"/>
                </a:xfrm>
              </p:grpSpPr>
              <p:pic>
                <p:nvPicPr>
                  <p:cNvPr id="89" name="Picture 2" descr="C:\Documents and Settings\walterl\Local Settings\Temporary Internet Files\Content.IE5\8QFQOUW9\MPj04394690000[1].jpg"/>
                  <p:cNvPicPr>
                    <a:picLocks noChangeAspect="1" noChangeArrowheads="1"/>
                  </p:cNvPicPr>
                  <p:nvPr/>
                </p:nvPicPr>
                <p:blipFill>
                  <a:blip r:embed="rId13" cstate="print"/>
                  <a:srcRect b="67143"/>
                  <a:stretch>
                    <a:fillRect/>
                  </a:stretch>
                </p:blipFill>
                <p:spPr bwMode="auto">
                  <a:xfrm>
                    <a:off x="2255520" y="228600"/>
                    <a:ext cx="4632960" cy="2103044"/>
                  </a:xfrm>
                  <a:prstGeom prst="rect">
                    <a:avLst/>
                  </a:prstGeom>
                  <a:noFill/>
                </p:spPr>
              </p:pic>
              <p:sp>
                <p:nvSpPr>
                  <p:cNvPr id="90" name="Isosceles Triangle 4"/>
                  <p:cNvSpPr/>
                  <p:nvPr/>
                </p:nvSpPr>
                <p:spPr>
                  <a:xfrm>
                    <a:off x="5943600" y="2209800"/>
                    <a:ext cx="381000" cy="1524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0" name="Group 11"/>
                <p:cNvGrpSpPr/>
                <p:nvPr/>
              </p:nvGrpSpPr>
              <p:grpSpPr>
                <a:xfrm>
                  <a:off x="1920240" y="152402"/>
                  <a:ext cx="1706880" cy="838200"/>
                  <a:chOff x="2255520" y="2057400"/>
                  <a:chExt cx="4632960" cy="2514600"/>
                </a:xfrm>
              </p:grpSpPr>
              <p:pic>
                <p:nvPicPr>
                  <p:cNvPr id="84" name="Picture 3" descr="C:\Documents and Settings\walterl\Local Settings\Temporary Internet Files\Content.IE5\8QFQOUW9\MPj04394690000[1].jpg"/>
                  <p:cNvPicPr>
                    <a:picLocks noChangeAspect="1" noChangeArrowheads="1"/>
                  </p:cNvPicPr>
                  <p:nvPr/>
                </p:nvPicPr>
                <p:blipFill>
                  <a:blip r:embed="rId14" cstate="print"/>
                  <a:srcRect t="31429" b="33571"/>
                  <a:stretch>
                    <a:fillRect/>
                  </a:stretch>
                </p:blipFill>
                <p:spPr bwMode="auto">
                  <a:xfrm>
                    <a:off x="2255520" y="2240267"/>
                    <a:ext cx="4632960" cy="2240295"/>
                  </a:xfrm>
                  <a:prstGeom prst="rect">
                    <a:avLst/>
                  </a:prstGeom>
                  <a:noFill/>
                </p:spPr>
              </p:pic>
              <p:sp>
                <p:nvSpPr>
                  <p:cNvPr id="85" name="Rectangle 7"/>
                  <p:cNvSpPr/>
                  <p:nvPr/>
                </p:nvSpPr>
                <p:spPr>
                  <a:xfrm>
                    <a:off x="2819400" y="2057400"/>
                    <a:ext cx="5334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
                  <p:cNvSpPr/>
                  <p:nvPr/>
                </p:nvSpPr>
                <p:spPr>
                  <a:xfrm>
                    <a:off x="3200400" y="2057400"/>
                    <a:ext cx="6858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9"/>
                  <p:cNvSpPr/>
                  <p:nvPr/>
                </p:nvSpPr>
                <p:spPr>
                  <a:xfrm>
                    <a:off x="5105400" y="4267200"/>
                    <a:ext cx="12192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10"/>
                  <p:cNvSpPr/>
                  <p:nvPr/>
                </p:nvSpPr>
                <p:spPr>
                  <a:xfrm>
                    <a:off x="3124200" y="4419600"/>
                    <a:ext cx="3048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15"/>
                <p:cNvGrpSpPr/>
                <p:nvPr/>
              </p:nvGrpSpPr>
              <p:grpSpPr>
                <a:xfrm>
                  <a:off x="3718560" y="114300"/>
                  <a:ext cx="1630680" cy="914400"/>
                  <a:chOff x="2255520" y="3810000"/>
                  <a:chExt cx="4632960" cy="2819400"/>
                </a:xfrm>
              </p:grpSpPr>
              <p:pic>
                <p:nvPicPr>
                  <p:cNvPr id="81" name="Picture 4" descr="C:\Documents and Settings\walterl\Local Settings\Temporary Internet Files\Content.IE5\8QFQOUW9\MPj04394690000[1].jpg"/>
                  <p:cNvPicPr>
                    <a:picLocks noChangeAspect="1" noChangeArrowheads="1"/>
                  </p:cNvPicPr>
                  <p:nvPr/>
                </p:nvPicPr>
                <p:blipFill>
                  <a:blip r:embed="rId15" cstate="print"/>
                  <a:srcRect t="61429"/>
                  <a:stretch>
                    <a:fillRect/>
                  </a:stretch>
                </p:blipFill>
                <p:spPr bwMode="auto">
                  <a:xfrm>
                    <a:off x="2255520" y="4160473"/>
                    <a:ext cx="4632960" cy="2468927"/>
                  </a:xfrm>
                  <a:prstGeom prst="rect">
                    <a:avLst/>
                  </a:prstGeom>
                  <a:noFill/>
                </p:spPr>
              </p:pic>
              <p:sp>
                <p:nvSpPr>
                  <p:cNvPr id="82" name="Rectangle 13"/>
                  <p:cNvSpPr/>
                  <p:nvPr/>
                </p:nvSpPr>
                <p:spPr>
                  <a:xfrm>
                    <a:off x="5257800" y="3886200"/>
                    <a:ext cx="4572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Oval 14"/>
                  <p:cNvSpPr/>
                  <p:nvPr/>
                </p:nvSpPr>
                <p:spPr>
                  <a:xfrm>
                    <a:off x="3124200" y="3810000"/>
                    <a:ext cx="11430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2" name="Group 16"/>
                <p:cNvGrpSpPr/>
                <p:nvPr/>
              </p:nvGrpSpPr>
              <p:grpSpPr>
                <a:xfrm>
                  <a:off x="5440680" y="152400"/>
                  <a:ext cx="1752600" cy="838200"/>
                  <a:chOff x="2255520" y="228600"/>
                  <a:chExt cx="4632960" cy="2133600"/>
                </a:xfrm>
              </p:grpSpPr>
              <p:pic>
                <p:nvPicPr>
                  <p:cNvPr id="79" name="Picture 2" descr="C:\Documents and Settings\walterl\Local Settings\Temporary Internet Files\Content.IE5\8QFQOUW9\MPj04394690000[1].jpg"/>
                  <p:cNvPicPr>
                    <a:picLocks noChangeAspect="1" noChangeArrowheads="1"/>
                  </p:cNvPicPr>
                  <p:nvPr/>
                </p:nvPicPr>
                <p:blipFill>
                  <a:blip r:embed="rId13" cstate="print"/>
                  <a:srcRect b="67143"/>
                  <a:stretch>
                    <a:fillRect/>
                  </a:stretch>
                </p:blipFill>
                <p:spPr bwMode="auto">
                  <a:xfrm>
                    <a:off x="2255520" y="228600"/>
                    <a:ext cx="4632960" cy="2103044"/>
                  </a:xfrm>
                  <a:prstGeom prst="rect">
                    <a:avLst/>
                  </a:prstGeom>
                  <a:noFill/>
                </p:spPr>
              </p:pic>
              <p:sp>
                <p:nvSpPr>
                  <p:cNvPr id="80" name="Isosceles Triangle 79"/>
                  <p:cNvSpPr/>
                  <p:nvPr/>
                </p:nvSpPr>
                <p:spPr>
                  <a:xfrm>
                    <a:off x="5943600" y="2209800"/>
                    <a:ext cx="381000" cy="1524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19"/>
                <p:cNvGrpSpPr/>
                <p:nvPr/>
              </p:nvGrpSpPr>
              <p:grpSpPr>
                <a:xfrm>
                  <a:off x="7284720" y="152402"/>
                  <a:ext cx="1706880" cy="838200"/>
                  <a:chOff x="2255520" y="2057400"/>
                  <a:chExt cx="4632960" cy="2514600"/>
                </a:xfrm>
              </p:grpSpPr>
              <p:pic>
                <p:nvPicPr>
                  <p:cNvPr id="74" name="Picture 3" descr="C:\Documents and Settings\walterl\Local Settings\Temporary Internet Files\Content.IE5\8QFQOUW9\MPj04394690000[1].jpg"/>
                  <p:cNvPicPr>
                    <a:picLocks noChangeAspect="1" noChangeArrowheads="1"/>
                  </p:cNvPicPr>
                  <p:nvPr/>
                </p:nvPicPr>
                <p:blipFill>
                  <a:blip r:embed="rId14" cstate="print"/>
                  <a:srcRect t="31429" b="33571"/>
                  <a:stretch>
                    <a:fillRect/>
                  </a:stretch>
                </p:blipFill>
                <p:spPr bwMode="auto">
                  <a:xfrm>
                    <a:off x="2255520" y="2240267"/>
                    <a:ext cx="4632960" cy="2240295"/>
                  </a:xfrm>
                  <a:prstGeom prst="rect">
                    <a:avLst/>
                  </a:prstGeom>
                  <a:noFill/>
                </p:spPr>
              </p:pic>
              <p:sp>
                <p:nvSpPr>
                  <p:cNvPr id="75" name="Rectangle 74"/>
                  <p:cNvSpPr/>
                  <p:nvPr/>
                </p:nvSpPr>
                <p:spPr>
                  <a:xfrm>
                    <a:off x="2819400" y="2057400"/>
                    <a:ext cx="5334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3200400" y="2057400"/>
                    <a:ext cx="6858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5105400" y="4267200"/>
                    <a:ext cx="12192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Rectangle 77"/>
                  <p:cNvSpPr/>
                  <p:nvPr/>
                </p:nvSpPr>
                <p:spPr>
                  <a:xfrm>
                    <a:off x="3124200" y="4419600"/>
                    <a:ext cx="3048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11" name="Group 29"/>
              <p:cNvGrpSpPr/>
              <p:nvPr/>
            </p:nvGrpSpPr>
            <p:grpSpPr>
              <a:xfrm flipH="1">
                <a:off x="19050" y="5791200"/>
                <a:ext cx="8915400" cy="914400"/>
                <a:chOff x="76200" y="114300"/>
                <a:chExt cx="8915400" cy="914400"/>
              </a:xfrm>
            </p:grpSpPr>
            <p:grpSp>
              <p:nvGrpSpPr>
                <p:cNvPr id="47" name="Group 5"/>
                <p:cNvGrpSpPr/>
                <p:nvPr/>
              </p:nvGrpSpPr>
              <p:grpSpPr>
                <a:xfrm>
                  <a:off x="76200" y="152400"/>
                  <a:ext cx="1752600" cy="838200"/>
                  <a:chOff x="2255520" y="228600"/>
                  <a:chExt cx="4632960" cy="2133600"/>
                </a:xfrm>
              </p:grpSpPr>
              <p:pic>
                <p:nvPicPr>
                  <p:cNvPr id="67" name="Picture 2" descr="C:\Documents and Settings\walterl\Local Settings\Temporary Internet Files\Content.IE5\8QFQOUW9\MPj04394690000[1].jpg"/>
                  <p:cNvPicPr>
                    <a:picLocks noChangeAspect="1" noChangeArrowheads="1"/>
                  </p:cNvPicPr>
                  <p:nvPr/>
                </p:nvPicPr>
                <p:blipFill>
                  <a:blip r:embed="rId13" cstate="print"/>
                  <a:srcRect b="67143"/>
                  <a:stretch>
                    <a:fillRect/>
                  </a:stretch>
                </p:blipFill>
                <p:spPr bwMode="auto">
                  <a:xfrm>
                    <a:off x="2255520" y="228600"/>
                    <a:ext cx="4632960" cy="2103044"/>
                  </a:xfrm>
                  <a:prstGeom prst="rect">
                    <a:avLst/>
                  </a:prstGeom>
                  <a:noFill/>
                </p:spPr>
              </p:pic>
              <p:sp>
                <p:nvSpPr>
                  <p:cNvPr id="68" name="Isosceles Triangle 4"/>
                  <p:cNvSpPr/>
                  <p:nvPr/>
                </p:nvSpPr>
                <p:spPr>
                  <a:xfrm>
                    <a:off x="5943600" y="2209800"/>
                    <a:ext cx="381000" cy="1524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11"/>
                <p:cNvGrpSpPr/>
                <p:nvPr/>
              </p:nvGrpSpPr>
              <p:grpSpPr>
                <a:xfrm>
                  <a:off x="1920240" y="152404"/>
                  <a:ext cx="1706880" cy="838200"/>
                  <a:chOff x="2255520" y="2057400"/>
                  <a:chExt cx="4632960" cy="2514600"/>
                </a:xfrm>
              </p:grpSpPr>
              <p:pic>
                <p:nvPicPr>
                  <p:cNvPr id="62" name="Picture 3" descr="C:\Documents and Settings\walterl\Local Settings\Temporary Internet Files\Content.IE5\8QFQOUW9\MPj04394690000[1].jpg"/>
                  <p:cNvPicPr>
                    <a:picLocks noChangeAspect="1" noChangeArrowheads="1"/>
                  </p:cNvPicPr>
                  <p:nvPr/>
                </p:nvPicPr>
                <p:blipFill>
                  <a:blip r:embed="rId14" cstate="print"/>
                  <a:srcRect t="31429" b="33571"/>
                  <a:stretch>
                    <a:fillRect/>
                  </a:stretch>
                </p:blipFill>
                <p:spPr bwMode="auto">
                  <a:xfrm>
                    <a:off x="2255520" y="2240267"/>
                    <a:ext cx="4632960" cy="2240295"/>
                  </a:xfrm>
                  <a:prstGeom prst="rect">
                    <a:avLst/>
                  </a:prstGeom>
                  <a:noFill/>
                </p:spPr>
              </p:pic>
              <p:sp>
                <p:nvSpPr>
                  <p:cNvPr id="63" name="Rectangle 62"/>
                  <p:cNvSpPr/>
                  <p:nvPr/>
                </p:nvSpPr>
                <p:spPr>
                  <a:xfrm>
                    <a:off x="2819400" y="2057400"/>
                    <a:ext cx="5334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3200400" y="2057400"/>
                    <a:ext cx="6858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p:cNvSpPr/>
                  <p:nvPr/>
                </p:nvSpPr>
                <p:spPr>
                  <a:xfrm>
                    <a:off x="5105400" y="4267200"/>
                    <a:ext cx="12192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Rectangle 65"/>
                  <p:cNvSpPr/>
                  <p:nvPr/>
                </p:nvSpPr>
                <p:spPr>
                  <a:xfrm>
                    <a:off x="3124200" y="4419600"/>
                    <a:ext cx="3048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9" name="Group 15"/>
                <p:cNvGrpSpPr/>
                <p:nvPr/>
              </p:nvGrpSpPr>
              <p:grpSpPr>
                <a:xfrm>
                  <a:off x="3718560" y="114300"/>
                  <a:ext cx="1630680" cy="914400"/>
                  <a:chOff x="2255520" y="3810000"/>
                  <a:chExt cx="4632960" cy="2819400"/>
                </a:xfrm>
              </p:grpSpPr>
              <p:pic>
                <p:nvPicPr>
                  <p:cNvPr id="59" name="Picture 4" descr="C:\Documents and Settings\walterl\Local Settings\Temporary Internet Files\Content.IE5\8QFQOUW9\MPj04394690000[1].jpg"/>
                  <p:cNvPicPr>
                    <a:picLocks noChangeAspect="1" noChangeArrowheads="1"/>
                  </p:cNvPicPr>
                  <p:nvPr/>
                </p:nvPicPr>
                <p:blipFill>
                  <a:blip r:embed="rId15" cstate="print"/>
                  <a:srcRect t="61429"/>
                  <a:stretch>
                    <a:fillRect/>
                  </a:stretch>
                </p:blipFill>
                <p:spPr bwMode="auto">
                  <a:xfrm>
                    <a:off x="2255520" y="4160473"/>
                    <a:ext cx="4632960" cy="2468927"/>
                  </a:xfrm>
                  <a:prstGeom prst="rect">
                    <a:avLst/>
                  </a:prstGeom>
                  <a:noFill/>
                </p:spPr>
              </p:pic>
              <p:sp>
                <p:nvSpPr>
                  <p:cNvPr id="60" name="Rectangle 43"/>
                  <p:cNvSpPr/>
                  <p:nvPr/>
                </p:nvSpPr>
                <p:spPr>
                  <a:xfrm>
                    <a:off x="5257800" y="3886200"/>
                    <a:ext cx="4572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44"/>
                  <p:cNvSpPr/>
                  <p:nvPr/>
                </p:nvSpPr>
                <p:spPr>
                  <a:xfrm>
                    <a:off x="3124200" y="3810000"/>
                    <a:ext cx="11430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16"/>
                <p:cNvGrpSpPr/>
                <p:nvPr/>
              </p:nvGrpSpPr>
              <p:grpSpPr>
                <a:xfrm>
                  <a:off x="5440680" y="152400"/>
                  <a:ext cx="1752600" cy="838200"/>
                  <a:chOff x="2255520" y="228600"/>
                  <a:chExt cx="4632960" cy="2133600"/>
                </a:xfrm>
              </p:grpSpPr>
              <p:pic>
                <p:nvPicPr>
                  <p:cNvPr id="57" name="Picture 2" descr="C:\Documents and Settings\walterl\Local Settings\Temporary Internet Files\Content.IE5\8QFQOUW9\MPj04394690000[1].jpg"/>
                  <p:cNvPicPr>
                    <a:picLocks noChangeAspect="1" noChangeArrowheads="1"/>
                  </p:cNvPicPr>
                  <p:nvPr/>
                </p:nvPicPr>
                <p:blipFill>
                  <a:blip r:embed="rId13" cstate="print"/>
                  <a:srcRect b="67143"/>
                  <a:stretch>
                    <a:fillRect/>
                  </a:stretch>
                </p:blipFill>
                <p:spPr bwMode="auto">
                  <a:xfrm>
                    <a:off x="2255520" y="228600"/>
                    <a:ext cx="4632960" cy="2103044"/>
                  </a:xfrm>
                  <a:prstGeom prst="rect">
                    <a:avLst/>
                  </a:prstGeom>
                  <a:noFill/>
                </p:spPr>
              </p:pic>
              <p:sp>
                <p:nvSpPr>
                  <p:cNvPr id="58" name="Isosceles Triangle 41"/>
                  <p:cNvSpPr/>
                  <p:nvPr/>
                </p:nvSpPr>
                <p:spPr>
                  <a:xfrm>
                    <a:off x="5943600" y="2209800"/>
                    <a:ext cx="381000" cy="1524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1" name="Group 19"/>
                <p:cNvGrpSpPr/>
                <p:nvPr/>
              </p:nvGrpSpPr>
              <p:grpSpPr>
                <a:xfrm>
                  <a:off x="7284720" y="152404"/>
                  <a:ext cx="1706880" cy="838200"/>
                  <a:chOff x="2255520" y="2057400"/>
                  <a:chExt cx="4632960" cy="2514600"/>
                </a:xfrm>
              </p:grpSpPr>
              <p:pic>
                <p:nvPicPr>
                  <p:cNvPr id="52" name="Picture 3" descr="C:\Documents and Settings\walterl\Local Settings\Temporary Internet Files\Content.IE5\8QFQOUW9\MPj04394690000[1].jpg"/>
                  <p:cNvPicPr>
                    <a:picLocks noChangeAspect="1" noChangeArrowheads="1"/>
                  </p:cNvPicPr>
                  <p:nvPr/>
                </p:nvPicPr>
                <p:blipFill>
                  <a:blip r:embed="rId14" cstate="print"/>
                  <a:srcRect t="31429" b="33571"/>
                  <a:stretch>
                    <a:fillRect/>
                  </a:stretch>
                </p:blipFill>
                <p:spPr bwMode="auto">
                  <a:xfrm>
                    <a:off x="2255520" y="2240267"/>
                    <a:ext cx="4632960" cy="2240295"/>
                  </a:xfrm>
                  <a:prstGeom prst="rect">
                    <a:avLst/>
                  </a:prstGeom>
                  <a:noFill/>
                </p:spPr>
              </p:pic>
              <p:sp>
                <p:nvSpPr>
                  <p:cNvPr id="53" name="Rectangle 52"/>
                  <p:cNvSpPr/>
                  <p:nvPr/>
                </p:nvSpPr>
                <p:spPr>
                  <a:xfrm>
                    <a:off x="2819400" y="2057400"/>
                    <a:ext cx="5334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p:cNvSpPr/>
                  <p:nvPr/>
                </p:nvSpPr>
                <p:spPr>
                  <a:xfrm>
                    <a:off x="3200400" y="2057400"/>
                    <a:ext cx="6858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5105400" y="4267200"/>
                    <a:ext cx="12192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3124200" y="4419600"/>
                    <a:ext cx="3048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12" name="Group 124"/>
              <p:cNvGrpSpPr/>
              <p:nvPr/>
            </p:nvGrpSpPr>
            <p:grpSpPr>
              <a:xfrm>
                <a:off x="-76200" y="977552"/>
                <a:ext cx="9220200" cy="4750496"/>
                <a:chOff x="-76200" y="977552"/>
                <a:chExt cx="9220200" cy="4750496"/>
              </a:xfrm>
            </p:grpSpPr>
            <p:grpSp>
              <p:nvGrpSpPr>
                <p:cNvPr id="13" name="Group 118"/>
                <p:cNvGrpSpPr/>
                <p:nvPr/>
              </p:nvGrpSpPr>
              <p:grpSpPr>
                <a:xfrm>
                  <a:off x="-76200" y="977552"/>
                  <a:ext cx="1143000" cy="4750496"/>
                  <a:chOff x="-76200" y="1018653"/>
                  <a:chExt cx="1143000" cy="4750496"/>
                </a:xfrm>
              </p:grpSpPr>
              <p:grpSp>
                <p:nvGrpSpPr>
                  <p:cNvPr id="31" name="Group 77"/>
                  <p:cNvGrpSpPr/>
                  <p:nvPr/>
                </p:nvGrpSpPr>
                <p:grpSpPr>
                  <a:xfrm>
                    <a:off x="29288" y="1018653"/>
                    <a:ext cx="932024" cy="838200"/>
                    <a:chOff x="2209800" y="3733800"/>
                    <a:chExt cx="932024" cy="838200"/>
                  </a:xfrm>
                </p:grpSpPr>
                <p:pic>
                  <p:nvPicPr>
                    <p:cNvPr id="43" name="Picture 3" descr="C:\Documents and Settings\walterl\Local Settings\Temporary Internet Files\Content.IE5\8QFQOUW9\MPj04394690000[1].jpg"/>
                    <p:cNvPicPr>
                      <a:picLocks noChangeAspect="1" noChangeArrowheads="1"/>
                    </p:cNvPicPr>
                    <p:nvPr/>
                  </p:nvPicPr>
                  <p:blipFill>
                    <a:blip r:embed="rId14" cstate="print"/>
                    <a:srcRect t="31429" r="45395" b="33571"/>
                    <a:stretch>
                      <a:fillRect/>
                    </a:stretch>
                  </p:blipFill>
                  <p:spPr bwMode="auto">
                    <a:xfrm>
                      <a:off x="2209800" y="3794756"/>
                      <a:ext cx="932024" cy="746765"/>
                    </a:xfrm>
                    <a:prstGeom prst="rect">
                      <a:avLst/>
                    </a:prstGeom>
                    <a:noFill/>
                  </p:spPr>
                </p:pic>
                <p:sp>
                  <p:nvSpPr>
                    <p:cNvPr id="44" name="Rectangle 43"/>
                    <p:cNvSpPr/>
                    <p:nvPr/>
                  </p:nvSpPr>
                  <p:spPr>
                    <a:xfrm>
                      <a:off x="2417545" y="3733800"/>
                      <a:ext cx="196516"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2557914" y="3733800"/>
                      <a:ext cx="252663" cy="10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p:cNvSpPr/>
                    <p:nvPr/>
                  </p:nvSpPr>
                  <p:spPr>
                    <a:xfrm>
                      <a:off x="2529840" y="4521200"/>
                      <a:ext cx="112295" cy="5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76"/>
                  <p:cNvGrpSpPr/>
                  <p:nvPr/>
                </p:nvGrpSpPr>
                <p:grpSpPr>
                  <a:xfrm>
                    <a:off x="-76200" y="3993801"/>
                    <a:ext cx="1143000" cy="838200"/>
                    <a:chOff x="2133600" y="3048000"/>
                    <a:chExt cx="1143000" cy="838200"/>
                  </a:xfrm>
                </p:grpSpPr>
                <p:pic>
                  <p:nvPicPr>
                    <p:cNvPr id="40" name="Picture 2" descr="C:\Documents and Settings\walterl\Local Settings\Temporary Internet Files\Content.IE5\8QFQOUW9\MPj04394690000[1].jpg"/>
                    <p:cNvPicPr>
                      <a:picLocks noChangeAspect="1" noChangeArrowheads="1"/>
                    </p:cNvPicPr>
                    <p:nvPr/>
                  </p:nvPicPr>
                  <p:blipFill>
                    <a:blip r:embed="rId13" cstate="print"/>
                    <a:srcRect l="47368" b="67143"/>
                    <a:stretch>
                      <a:fillRect/>
                    </a:stretch>
                  </p:blipFill>
                  <p:spPr bwMode="auto">
                    <a:xfrm>
                      <a:off x="2354187" y="3048000"/>
                      <a:ext cx="922413" cy="826196"/>
                    </a:xfrm>
                    <a:prstGeom prst="rect">
                      <a:avLst/>
                    </a:prstGeom>
                    <a:noFill/>
                  </p:spPr>
                </p:pic>
                <p:sp>
                  <p:nvSpPr>
                    <p:cNvPr id="41" name="Isosceles Triangle 4"/>
                    <p:cNvSpPr/>
                    <p:nvPr/>
                  </p:nvSpPr>
                  <p:spPr>
                    <a:xfrm>
                      <a:off x="2919162" y="3826329"/>
                      <a:ext cx="144128" cy="5987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p:cNvSpPr/>
                    <p:nvPr/>
                  </p:nvSpPr>
                  <p:spPr>
                    <a:xfrm>
                      <a:off x="2133600" y="3581400"/>
                      <a:ext cx="381000" cy="304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82"/>
                  <p:cNvGrpSpPr/>
                  <p:nvPr/>
                </p:nvGrpSpPr>
                <p:grpSpPr>
                  <a:xfrm>
                    <a:off x="66181" y="1967807"/>
                    <a:ext cx="858239" cy="914400"/>
                    <a:chOff x="4343400" y="3276600"/>
                    <a:chExt cx="858239" cy="914400"/>
                  </a:xfrm>
                </p:grpSpPr>
                <p:pic>
                  <p:nvPicPr>
                    <p:cNvPr id="38" name="Picture 4" descr="C:\Documents and Settings\walterl\Local Settings\Temporary Internet Files\Content.IE5\8QFQOUW9\MPj04394690000[1].jpg"/>
                    <p:cNvPicPr>
                      <a:picLocks noChangeAspect="1" noChangeArrowheads="1"/>
                    </p:cNvPicPr>
                    <p:nvPr/>
                  </p:nvPicPr>
                  <p:blipFill>
                    <a:blip r:embed="rId15" cstate="print"/>
                    <a:srcRect t="61429" r="47368"/>
                    <a:stretch>
                      <a:fillRect/>
                    </a:stretch>
                  </p:blipFill>
                  <p:spPr bwMode="auto">
                    <a:xfrm>
                      <a:off x="4343400" y="3390267"/>
                      <a:ext cx="858239" cy="800733"/>
                    </a:xfrm>
                    <a:prstGeom prst="rect">
                      <a:avLst/>
                    </a:prstGeom>
                    <a:noFill/>
                  </p:spPr>
                </p:pic>
                <p:sp>
                  <p:nvSpPr>
                    <p:cNvPr id="39" name="Oval 38"/>
                    <p:cNvSpPr/>
                    <p:nvPr/>
                  </p:nvSpPr>
                  <p:spPr>
                    <a:xfrm>
                      <a:off x="4649153" y="3276600"/>
                      <a:ext cx="402306" cy="2224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94"/>
                  <p:cNvGrpSpPr/>
                  <p:nvPr/>
                </p:nvGrpSpPr>
                <p:grpSpPr>
                  <a:xfrm>
                    <a:off x="98371" y="2993161"/>
                    <a:ext cx="793858" cy="889686"/>
                    <a:chOff x="5942222" y="3453714"/>
                    <a:chExt cx="793858" cy="889686"/>
                  </a:xfrm>
                </p:grpSpPr>
                <p:pic>
                  <p:nvPicPr>
                    <p:cNvPr id="36" name="Picture 4" descr="C:\Documents and Settings\walterl\Local Settings\Temporary Internet Files\Content.IE5\8QFQOUW9\MPj04394690000[1].jpg"/>
                    <p:cNvPicPr>
                      <a:picLocks noChangeAspect="1" noChangeArrowheads="1"/>
                    </p:cNvPicPr>
                    <p:nvPr/>
                  </p:nvPicPr>
                  <p:blipFill>
                    <a:blip r:embed="rId15" cstate="print"/>
                    <a:srcRect l="51316" t="61429"/>
                    <a:stretch>
                      <a:fillRect/>
                    </a:stretch>
                  </p:blipFill>
                  <p:spPr bwMode="auto">
                    <a:xfrm>
                      <a:off x="5942222" y="3542667"/>
                      <a:ext cx="793858" cy="800733"/>
                    </a:xfrm>
                    <a:prstGeom prst="rect">
                      <a:avLst/>
                    </a:prstGeom>
                    <a:noFill/>
                  </p:spPr>
                </p:pic>
                <p:sp>
                  <p:nvSpPr>
                    <p:cNvPr id="37" name="Rectangle 36"/>
                    <p:cNvSpPr/>
                    <p:nvPr/>
                  </p:nvSpPr>
                  <p:spPr>
                    <a:xfrm>
                      <a:off x="6162124" y="3453714"/>
                      <a:ext cx="160922" cy="1235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Picture 2" descr="C:\Documents and Settings\walterl\Local Settings\Temporary Internet Files\Content.IE5\8QFQOUW9\MPj04394690000[1].jpg"/>
                  <p:cNvPicPr>
                    <a:picLocks noChangeAspect="1" noChangeArrowheads="1"/>
                  </p:cNvPicPr>
                  <p:nvPr/>
                </p:nvPicPr>
                <p:blipFill>
                  <a:blip r:embed="rId13" cstate="print"/>
                  <a:srcRect r="49342" b="67143"/>
                  <a:stretch>
                    <a:fillRect/>
                  </a:stretch>
                </p:blipFill>
                <p:spPr bwMode="auto">
                  <a:xfrm>
                    <a:off x="51393" y="4942953"/>
                    <a:ext cx="887815" cy="826196"/>
                  </a:xfrm>
                  <a:prstGeom prst="rect">
                    <a:avLst/>
                  </a:prstGeom>
                  <a:noFill/>
                </p:spPr>
              </p:pic>
            </p:grpSp>
            <p:grpSp>
              <p:nvGrpSpPr>
                <p:cNvPr id="14" name="Group 119"/>
                <p:cNvGrpSpPr/>
                <p:nvPr/>
              </p:nvGrpSpPr>
              <p:grpSpPr>
                <a:xfrm>
                  <a:off x="8001000" y="977552"/>
                  <a:ext cx="1143000" cy="4750496"/>
                  <a:chOff x="7886700" y="1024655"/>
                  <a:chExt cx="1143000" cy="4750496"/>
                </a:xfrm>
              </p:grpSpPr>
              <p:grpSp>
                <p:nvGrpSpPr>
                  <p:cNvPr id="15" name="Group 77"/>
                  <p:cNvGrpSpPr/>
                  <p:nvPr/>
                </p:nvGrpSpPr>
                <p:grpSpPr>
                  <a:xfrm>
                    <a:off x="7992188" y="4936951"/>
                    <a:ext cx="932024" cy="838200"/>
                    <a:chOff x="2209800" y="3733800"/>
                    <a:chExt cx="932024" cy="838200"/>
                  </a:xfrm>
                </p:grpSpPr>
                <p:pic>
                  <p:nvPicPr>
                    <p:cNvPr id="27" name="Picture 3" descr="C:\Documents and Settings\walterl\Local Settings\Temporary Internet Files\Content.IE5\8QFQOUW9\MPj04394690000[1].jpg"/>
                    <p:cNvPicPr>
                      <a:picLocks noChangeAspect="1" noChangeArrowheads="1"/>
                    </p:cNvPicPr>
                    <p:nvPr/>
                  </p:nvPicPr>
                  <p:blipFill>
                    <a:blip r:embed="rId14" cstate="print"/>
                    <a:srcRect t="31429" r="45395" b="33571"/>
                    <a:stretch>
                      <a:fillRect/>
                    </a:stretch>
                  </p:blipFill>
                  <p:spPr bwMode="auto">
                    <a:xfrm>
                      <a:off x="2209800" y="3794756"/>
                      <a:ext cx="932024" cy="746765"/>
                    </a:xfrm>
                    <a:prstGeom prst="rect">
                      <a:avLst/>
                    </a:prstGeom>
                    <a:noFill/>
                  </p:spPr>
                </p:pic>
                <p:sp>
                  <p:nvSpPr>
                    <p:cNvPr id="28" name="Rectangle 27"/>
                    <p:cNvSpPr/>
                    <p:nvPr/>
                  </p:nvSpPr>
                  <p:spPr>
                    <a:xfrm>
                      <a:off x="2417545" y="3733800"/>
                      <a:ext cx="196516"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a:off x="2557914" y="3733800"/>
                      <a:ext cx="252663" cy="10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2529840" y="4521200"/>
                      <a:ext cx="112295" cy="5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76"/>
                  <p:cNvGrpSpPr/>
                  <p:nvPr/>
                </p:nvGrpSpPr>
                <p:grpSpPr>
                  <a:xfrm>
                    <a:off x="7886700" y="1961804"/>
                    <a:ext cx="1143000" cy="838200"/>
                    <a:chOff x="2133600" y="3048000"/>
                    <a:chExt cx="1143000" cy="838200"/>
                  </a:xfrm>
                </p:grpSpPr>
                <p:pic>
                  <p:nvPicPr>
                    <p:cNvPr id="24" name="Picture 2" descr="C:\Documents and Settings\walterl\Local Settings\Temporary Internet Files\Content.IE5\8QFQOUW9\MPj04394690000[1].jpg"/>
                    <p:cNvPicPr>
                      <a:picLocks noChangeAspect="1" noChangeArrowheads="1"/>
                    </p:cNvPicPr>
                    <p:nvPr/>
                  </p:nvPicPr>
                  <p:blipFill>
                    <a:blip r:embed="rId13" cstate="print"/>
                    <a:srcRect l="47368" b="67143"/>
                    <a:stretch>
                      <a:fillRect/>
                    </a:stretch>
                  </p:blipFill>
                  <p:spPr bwMode="auto">
                    <a:xfrm>
                      <a:off x="2354187" y="3048000"/>
                      <a:ext cx="922413" cy="826196"/>
                    </a:xfrm>
                    <a:prstGeom prst="rect">
                      <a:avLst/>
                    </a:prstGeom>
                    <a:noFill/>
                  </p:spPr>
                </p:pic>
                <p:sp>
                  <p:nvSpPr>
                    <p:cNvPr id="25" name="Isosceles Triangle 4"/>
                    <p:cNvSpPr/>
                    <p:nvPr/>
                  </p:nvSpPr>
                  <p:spPr>
                    <a:xfrm>
                      <a:off x="2919162" y="3826329"/>
                      <a:ext cx="144128" cy="5987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p:cNvSpPr/>
                    <p:nvPr/>
                  </p:nvSpPr>
                  <p:spPr>
                    <a:xfrm>
                      <a:off x="2133600" y="3581400"/>
                      <a:ext cx="381000" cy="304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82"/>
                  <p:cNvGrpSpPr/>
                  <p:nvPr/>
                </p:nvGrpSpPr>
                <p:grpSpPr>
                  <a:xfrm>
                    <a:off x="8029081" y="3911597"/>
                    <a:ext cx="858239" cy="914400"/>
                    <a:chOff x="4343400" y="3276600"/>
                    <a:chExt cx="858239" cy="914400"/>
                  </a:xfrm>
                </p:grpSpPr>
                <p:pic>
                  <p:nvPicPr>
                    <p:cNvPr id="22" name="Picture 4" descr="C:\Documents and Settings\walterl\Local Settings\Temporary Internet Files\Content.IE5\8QFQOUW9\MPj04394690000[1].jpg"/>
                    <p:cNvPicPr>
                      <a:picLocks noChangeAspect="1" noChangeArrowheads="1"/>
                    </p:cNvPicPr>
                    <p:nvPr/>
                  </p:nvPicPr>
                  <p:blipFill>
                    <a:blip r:embed="rId15" cstate="print"/>
                    <a:srcRect t="61429" r="47368"/>
                    <a:stretch>
                      <a:fillRect/>
                    </a:stretch>
                  </p:blipFill>
                  <p:spPr bwMode="auto">
                    <a:xfrm>
                      <a:off x="4343400" y="3390267"/>
                      <a:ext cx="858239" cy="800733"/>
                    </a:xfrm>
                    <a:prstGeom prst="rect">
                      <a:avLst/>
                    </a:prstGeom>
                    <a:noFill/>
                  </p:spPr>
                </p:pic>
                <p:sp>
                  <p:nvSpPr>
                    <p:cNvPr id="23" name="Oval 22"/>
                    <p:cNvSpPr/>
                    <p:nvPr/>
                  </p:nvSpPr>
                  <p:spPr>
                    <a:xfrm>
                      <a:off x="4649153" y="3276600"/>
                      <a:ext cx="402306" cy="2224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94"/>
                  <p:cNvGrpSpPr/>
                  <p:nvPr/>
                </p:nvGrpSpPr>
                <p:grpSpPr>
                  <a:xfrm>
                    <a:off x="8061271" y="2910958"/>
                    <a:ext cx="793858" cy="889686"/>
                    <a:chOff x="5942222" y="3453714"/>
                    <a:chExt cx="793858" cy="889686"/>
                  </a:xfrm>
                </p:grpSpPr>
                <p:pic>
                  <p:nvPicPr>
                    <p:cNvPr id="20" name="Picture 4" descr="C:\Documents and Settings\walterl\Local Settings\Temporary Internet Files\Content.IE5\8QFQOUW9\MPj04394690000[1].jpg"/>
                    <p:cNvPicPr>
                      <a:picLocks noChangeAspect="1" noChangeArrowheads="1"/>
                    </p:cNvPicPr>
                    <p:nvPr/>
                  </p:nvPicPr>
                  <p:blipFill>
                    <a:blip r:embed="rId15" cstate="print"/>
                    <a:srcRect l="51316" t="61429"/>
                    <a:stretch>
                      <a:fillRect/>
                    </a:stretch>
                  </p:blipFill>
                  <p:spPr bwMode="auto">
                    <a:xfrm>
                      <a:off x="5942222" y="3542667"/>
                      <a:ext cx="793858" cy="800733"/>
                    </a:xfrm>
                    <a:prstGeom prst="rect">
                      <a:avLst/>
                    </a:prstGeom>
                    <a:noFill/>
                  </p:spPr>
                </p:pic>
                <p:sp>
                  <p:nvSpPr>
                    <p:cNvPr id="21" name="Rectangle 20"/>
                    <p:cNvSpPr/>
                    <p:nvPr/>
                  </p:nvSpPr>
                  <p:spPr>
                    <a:xfrm>
                      <a:off x="6162124" y="3453714"/>
                      <a:ext cx="160922" cy="1235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9" name="Picture 2" descr="C:\Documents and Settings\walterl\Local Settings\Temporary Internet Files\Content.IE5\8QFQOUW9\MPj04394690000[1].jpg"/>
                  <p:cNvPicPr>
                    <a:picLocks noChangeAspect="1" noChangeArrowheads="1"/>
                  </p:cNvPicPr>
                  <p:nvPr/>
                </p:nvPicPr>
                <p:blipFill>
                  <a:blip r:embed="rId13" cstate="print"/>
                  <a:srcRect r="49342" b="67143"/>
                  <a:stretch>
                    <a:fillRect/>
                  </a:stretch>
                </p:blipFill>
                <p:spPr bwMode="auto">
                  <a:xfrm>
                    <a:off x="8014293" y="1024655"/>
                    <a:ext cx="887815" cy="826196"/>
                  </a:xfrm>
                  <a:prstGeom prst="rect">
                    <a:avLst/>
                  </a:prstGeom>
                  <a:noFill/>
                </p:spPr>
              </p:pic>
            </p:grpSp>
          </p:grpSp>
        </p:grpSp>
      </p:grpSp>
      <p:sp>
        <p:nvSpPr>
          <p:cNvPr id="2" name="Title Placeholder 1"/>
          <p:cNvSpPr>
            <a:spLocks noGrp="1"/>
          </p:cNvSpPr>
          <p:nvPr>
            <p:ph type="title"/>
          </p:nvPr>
        </p:nvSpPr>
        <p:spPr>
          <a:xfrm>
            <a:off x="838200" y="609600"/>
            <a:ext cx="7471299" cy="1066800"/>
          </a:xfrm>
          <a:prstGeom prst="rect">
            <a:avLst/>
          </a:prstGeom>
          <a:solidFill>
            <a:schemeClr val="bg1">
              <a:alpha val="80000"/>
            </a:schemeClr>
          </a:solidFill>
          <a:ln>
            <a:noFill/>
          </a:ln>
          <a:effectLst>
            <a:glow rad="63500">
              <a:schemeClr val="accent3">
                <a:satMod val="175000"/>
                <a:alpha val="40000"/>
              </a:schemeClr>
            </a:glow>
            <a:softEdge rad="12700"/>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8800"/>
            <a:ext cx="7467600" cy="4297363"/>
          </a:xfrm>
          <a:prstGeom prst="rect">
            <a:avLst/>
          </a:prstGeom>
          <a:solidFill>
            <a:schemeClr val="bg1">
              <a:alpha val="80000"/>
            </a:schemeClr>
          </a:solidFill>
          <a:ln>
            <a:noFill/>
          </a:ln>
          <a:effectLst>
            <a:glow rad="63500">
              <a:schemeClr val="accent3">
                <a:satMod val="175000"/>
                <a:alpha val="40000"/>
              </a:schemeClr>
            </a:glow>
            <a:softEdge rad="12700"/>
          </a:effectLst>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492875"/>
            <a:ext cx="2133600" cy="365125"/>
          </a:xfrm>
          <a:prstGeom prst="rect">
            <a:avLst/>
          </a:prstGeom>
          <a:solidFill>
            <a:schemeClr val="bg1">
              <a:alpha val="80000"/>
            </a:schemeClr>
          </a:solidFill>
        </p:spPr>
        <p:txBody>
          <a:bodyPr vert="horz" lIns="91440" tIns="45720" rIns="91440" bIns="45720" rtlCol="0" anchor="ctr"/>
          <a:lstStyle>
            <a:lvl1pPr algn="l">
              <a:defRPr sz="1200" b="1">
                <a:solidFill>
                  <a:srgbClr val="FFCC66"/>
                </a:solidFill>
                <a:latin typeface="Comic Sans MS" pitchFamily="66" charset="0"/>
              </a:defRPr>
            </a:lvl1pPr>
          </a:lstStyle>
          <a:p>
            <a:fld id="{656CB524-38C6-41D3-A575-2B6E067C3E00}" type="datetimeFigureOut">
              <a:rPr lang="en-US" smtClean="0"/>
              <a:pPr/>
              <a:t>9/29/2016</a:t>
            </a:fld>
            <a:endParaRPr lang="en-US" dirty="0"/>
          </a:p>
        </p:txBody>
      </p:sp>
      <p:sp>
        <p:nvSpPr>
          <p:cNvPr id="5" name="Footer Placeholder 4"/>
          <p:cNvSpPr>
            <a:spLocks noGrp="1"/>
          </p:cNvSpPr>
          <p:nvPr>
            <p:ph type="ftr" sz="quarter" idx="3"/>
          </p:nvPr>
        </p:nvSpPr>
        <p:spPr>
          <a:xfrm>
            <a:off x="3124200" y="6492875"/>
            <a:ext cx="2895600" cy="365125"/>
          </a:xfrm>
          <a:prstGeom prst="rect">
            <a:avLst/>
          </a:prstGeom>
          <a:solidFill>
            <a:schemeClr val="bg1">
              <a:alpha val="80000"/>
            </a:schemeClr>
          </a:solidFill>
        </p:spPr>
        <p:txBody>
          <a:bodyPr vert="horz" lIns="91440" tIns="45720" rIns="91440" bIns="45720" rtlCol="0" anchor="ctr"/>
          <a:lstStyle>
            <a:lvl1pPr algn="ctr">
              <a:defRPr sz="1200" b="1">
                <a:solidFill>
                  <a:srgbClr val="FFCC66"/>
                </a:solidFill>
                <a:latin typeface="Comic Sans MS" pitchFamily="66" charset="0"/>
              </a:defRPr>
            </a:lvl1pPr>
          </a:lstStyle>
          <a:p>
            <a:endParaRPr lang="en-US" dirty="0"/>
          </a:p>
        </p:txBody>
      </p:sp>
      <p:sp>
        <p:nvSpPr>
          <p:cNvPr id="6" name="Slide Number Placeholder 5"/>
          <p:cNvSpPr>
            <a:spLocks noGrp="1"/>
          </p:cNvSpPr>
          <p:nvPr>
            <p:ph type="sldNum" sz="quarter" idx="4"/>
          </p:nvPr>
        </p:nvSpPr>
        <p:spPr>
          <a:xfrm>
            <a:off x="6553200" y="6492875"/>
            <a:ext cx="2133600" cy="365125"/>
          </a:xfrm>
          <a:prstGeom prst="rect">
            <a:avLst/>
          </a:prstGeom>
          <a:solidFill>
            <a:schemeClr val="bg1">
              <a:alpha val="80000"/>
            </a:schemeClr>
          </a:solidFill>
        </p:spPr>
        <p:txBody>
          <a:bodyPr vert="horz" lIns="91440" tIns="45720" rIns="91440" bIns="45720" rtlCol="0" anchor="ctr"/>
          <a:lstStyle>
            <a:lvl1pPr algn="r">
              <a:defRPr sz="1200" b="1">
                <a:solidFill>
                  <a:srgbClr val="FFCC66"/>
                </a:solidFill>
                <a:latin typeface="Comic Sans MS" pitchFamily="66" charset="0"/>
              </a:defRPr>
            </a:lvl1pPr>
          </a:lstStyle>
          <a:p>
            <a:fld id="{B0B42EE5-D397-429D-8517-8DE93E44185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1" kern="1200">
          <a:solidFill>
            <a:schemeClr val="accent4">
              <a:lumMod val="75000"/>
            </a:schemeClr>
          </a:solidFill>
          <a:latin typeface="Comic Sans MS" pitchFamily="66"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accent3">
              <a:lumMod val="75000"/>
            </a:schemeClr>
          </a:solidFill>
          <a:latin typeface="Comic Sans MS" pitchFamily="66"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3">
              <a:lumMod val="75000"/>
            </a:schemeClr>
          </a:solidFill>
          <a:latin typeface="Comic Sans MS" pitchFamily="66"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3">
              <a:lumMod val="75000"/>
            </a:schemeClr>
          </a:solidFill>
          <a:latin typeface="Comic Sans MS" pitchFamily="66"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3">
              <a:lumMod val="75000"/>
            </a:schemeClr>
          </a:solidFill>
          <a:latin typeface="Comic Sans MS" pitchFamily="66"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3">
              <a:lumMod val="75000"/>
            </a:schemeClr>
          </a:solidFill>
          <a:latin typeface="Comic Sans MS" pitchFamily="66"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ideo" Target="https://www.youtube.com/embed/o8limRtHZPs" TargetMode="Externa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33600" y="685800"/>
            <a:ext cx="6400800" cy="1828800"/>
          </a:xfrm>
        </p:spPr>
        <p:txBody>
          <a:bodyPr>
            <a:normAutofit fontScale="90000"/>
          </a:bodyPr>
          <a:lstStyle/>
          <a:p>
            <a:r>
              <a:rPr lang="en-US" dirty="0"/>
              <a:t>“Caregiving with the Early Childhood Brain in Mind”</a:t>
            </a:r>
          </a:p>
        </p:txBody>
      </p:sp>
      <p:sp>
        <p:nvSpPr>
          <p:cNvPr id="3" name="Subtitle 2"/>
          <p:cNvSpPr>
            <a:spLocks noGrp="1"/>
          </p:cNvSpPr>
          <p:nvPr>
            <p:ph type="subTitle" idx="1"/>
          </p:nvPr>
        </p:nvSpPr>
        <p:spPr>
          <a:xfrm>
            <a:off x="3657600" y="3048000"/>
            <a:ext cx="4495800" cy="685800"/>
          </a:xfrm>
        </p:spPr>
        <p:txBody>
          <a:bodyPr>
            <a:noAutofit/>
          </a:bodyPr>
          <a:lstStyle/>
          <a:p>
            <a:r>
              <a:rPr lang="en-US" sz="2400" b="1" dirty="0">
                <a:solidFill>
                  <a:srgbClr val="0070C0"/>
                </a:solidFill>
              </a:rPr>
              <a:t>Regina Rei Lamourelle,Ed.D</a:t>
            </a:r>
          </a:p>
          <a:p>
            <a:r>
              <a:rPr lang="en-US" sz="2400" b="1" dirty="0">
                <a:solidFill>
                  <a:srgbClr val="0070C0"/>
                </a:solidFill>
              </a:rPr>
              <a:t> Santiago Canyon College, Orange, CA</a:t>
            </a:r>
          </a:p>
        </p:txBody>
      </p:sp>
      <p:sp>
        <p:nvSpPr>
          <p:cNvPr id="6" name="TextBox 5"/>
          <p:cNvSpPr txBox="1"/>
          <p:nvPr/>
        </p:nvSpPr>
        <p:spPr>
          <a:xfrm>
            <a:off x="1143000" y="4724400"/>
            <a:ext cx="7543800" cy="1661993"/>
          </a:xfrm>
          <a:prstGeom prst="rect">
            <a:avLst/>
          </a:prstGeom>
          <a:noFill/>
        </p:spPr>
        <p:txBody>
          <a:bodyPr wrap="square" rtlCol="0">
            <a:spAutoFit/>
          </a:bodyPr>
          <a:lstStyle/>
          <a:p>
            <a:pPr algn="ctr"/>
            <a:r>
              <a:rPr lang="en-US" sz="2800" b="1" dirty="0">
                <a:solidFill>
                  <a:srgbClr val="FF6600"/>
                </a:solidFill>
              </a:rPr>
              <a:t>National Black Child Care Annual Conference</a:t>
            </a:r>
          </a:p>
          <a:p>
            <a:pPr algn="ctr"/>
            <a:r>
              <a:rPr lang="en-US" sz="2800" b="1" dirty="0">
                <a:solidFill>
                  <a:srgbClr val="FF6600"/>
                </a:solidFill>
              </a:rPr>
              <a:t>Orlando, Florida</a:t>
            </a:r>
          </a:p>
          <a:p>
            <a:pPr algn="ctr"/>
            <a:r>
              <a:rPr lang="en-US" sz="2800" b="1" dirty="0">
                <a:solidFill>
                  <a:srgbClr val="FF6600"/>
                </a:solidFill>
              </a:rPr>
              <a:t>October 2, 2016</a:t>
            </a:r>
          </a:p>
          <a:p>
            <a:pPr algn="ctr"/>
            <a:endParaRPr lang="en-US" dirty="0"/>
          </a:p>
        </p:txBody>
      </p:sp>
      <p:pic>
        <p:nvPicPr>
          <p:cNvPr id="1027" name="Picture 3" descr="C:\Users\Regina\AppData\Local\Microsoft\Windows\Temporary Internet Files\Content.IE5\J4N34K3C\MC900083587[1].wmf"/>
          <p:cNvPicPr>
            <a:picLocks noChangeAspect="1" noChangeArrowheads="1"/>
          </p:cNvPicPr>
          <p:nvPr/>
        </p:nvPicPr>
        <p:blipFill>
          <a:blip r:embed="rId2" cstate="print"/>
          <a:srcRect/>
          <a:stretch>
            <a:fillRect/>
          </a:stretch>
        </p:blipFill>
        <p:spPr bwMode="auto">
          <a:xfrm rot="20388172">
            <a:off x="1137756" y="3651902"/>
            <a:ext cx="685800" cy="689295"/>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543800" cy="1066800"/>
          </a:xfrm>
        </p:spPr>
        <p:txBody>
          <a:bodyPr/>
          <a:lstStyle/>
          <a:p>
            <a:r>
              <a:rPr lang="en-US" dirty="0"/>
              <a:t>Unique Dominance Profiles</a:t>
            </a:r>
          </a:p>
        </p:txBody>
      </p:sp>
      <p:sp>
        <p:nvSpPr>
          <p:cNvPr id="3" name="Content Placeholder 2"/>
          <p:cNvSpPr>
            <a:spLocks noGrp="1"/>
          </p:cNvSpPr>
          <p:nvPr>
            <p:ph sz="half" idx="1"/>
          </p:nvPr>
        </p:nvSpPr>
        <p:spPr>
          <a:xfrm>
            <a:off x="838200" y="1676400"/>
            <a:ext cx="7391400" cy="4190999"/>
          </a:xfrm>
        </p:spPr>
        <p:txBody>
          <a:bodyPr>
            <a:normAutofit fontScale="47500" lnSpcReduction="20000"/>
          </a:bodyPr>
          <a:lstStyle/>
          <a:p>
            <a:r>
              <a:rPr lang="en-US" sz="3600" dirty="0"/>
              <a:t>Education does not encourage holistic profiles</a:t>
            </a:r>
          </a:p>
          <a:p>
            <a:endParaRPr lang="en-US" sz="3600" dirty="0"/>
          </a:p>
          <a:p>
            <a:r>
              <a:rPr lang="en-US" sz="3600" dirty="0"/>
              <a:t>Favors full access children who are linear processors ( left- brained, right-eyed, right-handed,  and right-eared  or about 15% of the population)</a:t>
            </a:r>
          </a:p>
          <a:p>
            <a:pPr>
              <a:buNone/>
            </a:pPr>
            <a:r>
              <a:rPr lang="en-US" sz="3600" dirty="0"/>
              <a:t> </a:t>
            </a:r>
          </a:p>
          <a:p>
            <a:r>
              <a:rPr lang="en-US" sz="3600" dirty="0"/>
              <a:t>The largest segment of the gifted and talented population  exhibits the full access profile </a:t>
            </a:r>
          </a:p>
          <a:p>
            <a:endParaRPr lang="en-US" sz="3600" dirty="0"/>
          </a:p>
          <a:p>
            <a:r>
              <a:rPr lang="en-US" sz="3600" dirty="0"/>
              <a:t>The largest segment of the learning disabled group is global, right-brained,  left-handed, left-ear dominant, or a combination of these</a:t>
            </a:r>
          </a:p>
          <a:p>
            <a:r>
              <a:rPr lang="en-US" sz="3600" dirty="0"/>
              <a:t>Are we assessing giftedness or brain style preferences?</a:t>
            </a:r>
          </a:p>
          <a:p>
            <a:endParaRPr lang="en-US" sz="3600" dirty="0"/>
          </a:p>
          <a:p>
            <a:r>
              <a:rPr lang="en-US" sz="3600" dirty="0"/>
              <a:t>It is easier for a child whose sensory and motor systems function  as predicted to have prosocial behavior than one who does not.</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92133" y="3810000"/>
            <a:ext cx="4038600" cy="2585323"/>
          </a:xfrm>
          <a:prstGeom prst="rect">
            <a:avLst/>
          </a:prstGeom>
        </p:spPr>
        <p:txBody>
          <a:bodyPr wrap="square">
            <a:spAutoFit/>
          </a:bodyPr>
          <a:lstStyle/>
          <a:p>
            <a:r>
              <a:rPr lang="en-US" b="1" dirty="0"/>
              <a:t>According to Dr. Hannaford, ...</a:t>
            </a:r>
          </a:p>
          <a:p>
            <a:r>
              <a:rPr lang="en-US" b="1" dirty="0"/>
              <a:t>“My study also profiled </a:t>
            </a:r>
            <a:r>
              <a:rPr lang="en-US" b="1" u="sng" dirty="0"/>
              <a:t>teachers</a:t>
            </a:r>
            <a:r>
              <a:rPr lang="en-US" b="1" dirty="0"/>
              <a:t> in the subjects schools. Full three out of four, 75% of them, were logic dominant, right handed, right eyed, and auditorially limited. Under stress, people with this profile tend to talk about details, not listen, and expect students to look at them!”</a:t>
            </a:r>
          </a:p>
        </p:txBody>
      </p:sp>
      <p:pic>
        <p:nvPicPr>
          <p:cNvPr id="3" name="Picture 2" descr="D81BB887"/>
          <p:cNvPicPr>
            <a:picLocks noChangeAspect="1" noChangeArrowheads="1"/>
          </p:cNvPicPr>
          <p:nvPr/>
        </p:nvPicPr>
        <p:blipFill>
          <a:blip r:embed="rId2" cstate="print"/>
          <a:srcRect/>
          <a:stretch>
            <a:fillRect/>
          </a:stretch>
        </p:blipFill>
        <p:spPr bwMode="auto">
          <a:xfrm rot="10800000">
            <a:off x="4800600" y="838198"/>
            <a:ext cx="3813234" cy="2506692"/>
          </a:xfrm>
          <a:prstGeom prst="rect">
            <a:avLst/>
          </a:prstGeom>
          <a:noFill/>
          <a:ln w="9525" algn="in">
            <a:noFill/>
            <a:miter lim="800000"/>
            <a:headEnd/>
            <a:tailEnd/>
          </a:ln>
          <a:effectLst/>
        </p:spPr>
      </p:pic>
      <p:sp>
        <p:nvSpPr>
          <p:cNvPr id="4" name="TextBox 3"/>
          <p:cNvSpPr txBox="1"/>
          <p:nvPr/>
        </p:nvSpPr>
        <p:spPr>
          <a:xfrm>
            <a:off x="5638800" y="3124200"/>
            <a:ext cx="2819400" cy="369332"/>
          </a:xfrm>
          <a:prstGeom prst="rect">
            <a:avLst/>
          </a:prstGeom>
          <a:noFill/>
        </p:spPr>
        <p:txBody>
          <a:bodyPr wrap="square" rtlCol="0">
            <a:spAutoFit/>
          </a:bodyPr>
          <a:lstStyle/>
          <a:p>
            <a:r>
              <a:rPr lang="en-US" sz="1200" dirty="0"/>
              <a:t>Carla Hannaford, “Dominance Profiles</a:t>
            </a:r>
            <a:r>
              <a:rPr lang="en-US" dirty="0"/>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Prime Brain Building Times</a:t>
            </a:r>
          </a:p>
        </p:txBody>
      </p:sp>
      <p:graphicFrame>
        <p:nvGraphicFramePr>
          <p:cNvPr id="4" name="Content Placeholder 3"/>
          <p:cNvGraphicFramePr>
            <a:graphicFrameLocks noGrp="1"/>
          </p:cNvGraphicFramePr>
          <p:nvPr>
            <p:ph idx="1"/>
          </p:nvPr>
        </p:nvGraphicFramePr>
        <p:xfrm>
          <a:off x="4572000" y="2362200"/>
          <a:ext cx="3657600" cy="2475412"/>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337457">
                <a:tc>
                  <a:txBody>
                    <a:bodyPr/>
                    <a:lstStyle/>
                    <a:p>
                      <a:r>
                        <a:rPr lang="en-US" dirty="0"/>
                        <a:t>AGE</a:t>
                      </a:r>
                    </a:p>
                  </a:txBody>
                  <a:tcPr/>
                </a:tc>
                <a:tc>
                  <a:txBody>
                    <a:bodyPr/>
                    <a:lstStyle/>
                    <a:p>
                      <a:r>
                        <a:rPr lang="en-US" dirty="0"/>
                        <a:t>Approx. Vol. (cc.)</a:t>
                      </a:r>
                    </a:p>
                  </a:txBody>
                  <a:tcPr/>
                </a:tc>
                <a:extLst>
                  <a:ext uri="{0D108BD9-81ED-4DB2-BD59-A6C34878D82A}">
                    <a16:rowId xmlns:a16="http://schemas.microsoft.com/office/drawing/2014/main" val="10000"/>
                  </a:ext>
                </a:extLst>
              </a:tr>
              <a:tr h="337457">
                <a:tc>
                  <a:txBody>
                    <a:bodyPr/>
                    <a:lstStyle/>
                    <a:p>
                      <a:pPr algn="ctr"/>
                      <a:r>
                        <a:rPr lang="en-US" dirty="0"/>
                        <a:t>Birth</a:t>
                      </a:r>
                    </a:p>
                  </a:txBody>
                  <a:tcPr/>
                </a:tc>
                <a:tc>
                  <a:txBody>
                    <a:bodyPr/>
                    <a:lstStyle/>
                    <a:p>
                      <a:pPr algn="ctr"/>
                      <a:r>
                        <a:rPr lang="en-US" dirty="0"/>
                        <a:t>330</a:t>
                      </a:r>
                    </a:p>
                  </a:txBody>
                  <a:tcPr/>
                </a:tc>
                <a:extLst>
                  <a:ext uri="{0D108BD9-81ED-4DB2-BD59-A6C34878D82A}">
                    <a16:rowId xmlns:a16="http://schemas.microsoft.com/office/drawing/2014/main" val="10001"/>
                  </a:ext>
                </a:extLst>
              </a:tr>
              <a:tr h="337457">
                <a:tc>
                  <a:txBody>
                    <a:bodyPr/>
                    <a:lstStyle/>
                    <a:p>
                      <a:pPr algn="ctr"/>
                      <a:r>
                        <a:rPr lang="en-US" dirty="0"/>
                        <a:t>One Year</a:t>
                      </a:r>
                    </a:p>
                  </a:txBody>
                  <a:tcPr/>
                </a:tc>
                <a:tc>
                  <a:txBody>
                    <a:bodyPr/>
                    <a:lstStyle/>
                    <a:p>
                      <a:pPr algn="ctr"/>
                      <a:r>
                        <a:rPr lang="en-US" dirty="0"/>
                        <a:t>750</a:t>
                      </a:r>
                    </a:p>
                  </a:txBody>
                  <a:tcPr/>
                </a:tc>
                <a:extLst>
                  <a:ext uri="{0D108BD9-81ED-4DB2-BD59-A6C34878D82A}">
                    <a16:rowId xmlns:a16="http://schemas.microsoft.com/office/drawing/2014/main" val="10002"/>
                  </a:ext>
                </a:extLst>
              </a:tr>
              <a:tr h="404949">
                <a:tc>
                  <a:txBody>
                    <a:bodyPr/>
                    <a:lstStyle/>
                    <a:p>
                      <a:pPr algn="ctr"/>
                      <a:r>
                        <a:rPr lang="en-US" dirty="0"/>
                        <a:t>Two Years</a:t>
                      </a:r>
                    </a:p>
                  </a:txBody>
                  <a:tcPr/>
                </a:tc>
                <a:tc>
                  <a:txBody>
                    <a:bodyPr/>
                    <a:lstStyle/>
                    <a:p>
                      <a:pPr algn="ctr"/>
                      <a:r>
                        <a:rPr lang="en-US" dirty="0"/>
                        <a:t>900</a:t>
                      </a:r>
                    </a:p>
                  </a:txBody>
                  <a:tcPr/>
                </a:tc>
                <a:extLst>
                  <a:ext uri="{0D108BD9-81ED-4DB2-BD59-A6C34878D82A}">
                    <a16:rowId xmlns:a16="http://schemas.microsoft.com/office/drawing/2014/main" val="10003"/>
                  </a:ext>
                </a:extLst>
              </a:tr>
              <a:tr h="337457">
                <a:tc>
                  <a:txBody>
                    <a:bodyPr/>
                    <a:lstStyle/>
                    <a:p>
                      <a:pPr algn="ctr"/>
                      <a:r>
                        <a:rPr lang="en-US" dirty="0"/>
                        <a:t>Four Years</a:t>
                      </a:r>
                    </a:p>
                  </a:txBody>
                  <a:tcPr/>
                </a:tc>
                <a:tc>
                  <a:txBody>
                    <a:bodyPr/>
                    <a:lstStyle/>
                    <a:p>
                      <a:pPr algn="ctr"/>
                      <a:r>
                        <a:rPr lang="en-US" dirty="0"/>
                        <a:t>1,000</a:t>
                      </a:r>
                    </a:p>
                  </a:txBody>
                  <a:tcPr/>
                </a:tc>
                <a:extLst>
                  <a:ext uri="{0D108BD9-81ED-4DB2-BD59-A6C34878D82A}">
                    <a16:rowId xmlns:a16="http://schemas.microsoft.com/office/drawing/2014/main" val="10004"/>
                  </a:ext>
                </a:extLst>
              </a:tr>
              <a:tr h="607423">
                <a:tc>
                  <a:txBody>
                    <a:bodyPr/>
                    <a:lstStyle/>
                    <a:p>
                      <a:pPr algn="ctr"/>
                      <a:r>
                        <a:rPr lang="en-US" dirty="0"/>
                        <a:t>Twenty Years</a:t>
                      </a:r>
                    </a:p>
                  </a:txBody>
                  <a:tcPr/>
                </a:tc>
                <a:tc>
                  <a:txBody>
                    <a:bodyPr/>
                    <a:lstStyle/>
                    <a:p>
                      <a:pPr algn="ctr"/>
                      <a:r>
                        <a:rPr lang="en-US" dirty="0"/>
                        <a:t>1,200</a:t>
                      </a:r>
                    </a:p>
                  </a:txBody>
                  <a:tcPr/>
                </a:tc>
                <a:extLst>
                  <a:ext uri="{0D108BD9-81ED-4DB2-BD59-A6C34878D82A}">
                    <a16:rowId xmlns:a16="http://schemas.microsoft.com/office/drawing/2014/main" val="10005"/>
                  </a:ext>
                </a:extLst>
              </a:tr>
            </a:tbl>
          </a:graphicData>
        </a:graphic>
      </p:graphicFrame>
      <p:sp>
        <p:nvSpPr>
          <p:cNvPr id="5" name="TextBox 4"/>
          <p:cNvSpPr txBox="1"/>
          <p:nvPr/>
        </p:nvSpPr>
        <p:spPr>
          <a:xfrm>
            <a:off x="762000" y="1676400"/>
            <a:ext cx="3733800" cy="4401205"/>
          </a:xfrm>
          <a:prstGeom prst="rect">
            <a:avLst/>
          </a:prstGeom>
          <a:noFill/>
        </p:spPr>
        <p:txBody>
          <a:bodyPr wrap="square" rtlCol="0">
            <a:spAutoFit/>
          </a:bodyPr>
          <a:lstStyle/>
          <a:p>
            <a:r>
              <a:rPr lang="en-US" sz="2000" dirty="0"/>
              <a:t>These  brain volume figures represent growth in not only volume but also what a child can do. What a child’s brain can do is directly related to what he/she has experienced.</a:t>
            </a:r>
          </a:p>
          <a:p>
            <a:endParaRPr lang="en-US" sz="2000" dirty="0"/>
          </a:p>
          <a:p>
            <a:r>
              <a:rPr lang="en-US" sz="2000" dirty="0">
                <a:solidFill>
                  <a:srgbClr val="C00000"/>
                </a:solidFill>
              </a:rPr>
              <a:t>There are more “firsts” in a child’s life from birth to age one than there will ever be at any other time in life.</a:t>
            </a:r>
          </a:p>
          <a:p>
            <a:endParaRPr lang="en-US" sz="2000" dirty="0"/>
          </a:p>
          <a:p>
            <a:r>
              <a:rPr lang="en-US" sz="2000" dirty="0"/>
              <a:t>Each first experience is a template for future experiences!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Role #2-Caregiving Requires a Social Brain</a:t>
            </a:r>
          </a:p>
        </p:txBody>
      </p:sp>
      <p:sp>
        <p:nvSpPr>
          <p:cNvPr id="3" name="Content Placeholder 2"/>
          <p:cNvSpPr>
            <a:spLocks noGrp="1"/>
          </p:cNvSpPr>
          <p:nvPr>
            <p:ph idx="1"/>
          </p:nvPr>
        </p:nvSpPr>
        <p:spPr/>
        <p:txBody>
          <a:bodyPr>
            <a:normAutofit fontScale="92500" lnSpcReduction="10000"/>
          </a:bodyPr>
          <a:lstStyle/>
          <a:p>
            <a:r>
              <a:rPr lang="en-US" sz="2600" b="1" dirty="0">
                <a:solidFill>
                  <a:srgbClr val="C00000"/>
                </a:solidFill>
              </a:rPr>
              <a:t>The human brain is a social brain.</a:t>
            </a:r>
          </a:p>
          <a:p>
            <a:r>
              <a:rPr lang="en-US" sz="2600" dirty="0"/>
              <a:t>The brain grows and develops from interactions and experiences with others. Isolation, apathy, neglect, or poor stimulation deprive the brain of the necessary stimuli to make healthy connections. </a:t>
            </a:r>
          </a:p>
          <a:p>
            <a:r>
              <a:rPr lang="en-US" sz="2600" b="1" dirty="0">
                <a:solidFill>
                  <a:srgbClr val="C00000"/>
                </a:solidFill>
              </a:rPr>
              <a:t>Learning centers and cooperative curriculum are brain compatible ways to use this brain natural learning design to benefit educational goals. </a:t>
            </a:r>
          </a:p>
          <a:p>
            <a:r>
              <a:rPr lang="en-US" sz="2600" dirty="0"/>
              <a:t>Isolation of infants from a “social group” may not provide healthy brain stimulation.</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0"/>
            <a:ext cx="7620000" cy="990600"/>
          </a:xfrm>
        </p:spPr>
        <p:txBody>
          <a:bodyPr>
            <a:normAutofit fontScale="90000"/>
          </a:bodyPr>
          <a:lstStyle/>
          <a:p>
            <a:r>
              <a:rPr lang="en-US" dirty="0"/>
              <a:t>  Caregiving Behaviors are Learned</a:t>
            </a:r>
          </a:p>
        </p:txBody>
      </p:sp>
      <p:sp>
        <p:nvSpPr>
          <p:cNvPr id="3" name="Text Placeholder 2"/>
          <p:cNvSpPr>
            <a:spLocks noGrp="1"/>
          </p:cNvSpPr>
          <p:nvPr>
            <p:ph type="body" idx="1"/>
          </p:nvPr>
        </p:nvSpPr>
        <p:spPr>
          <a:xfrm>
            <a:off x="838200" y="1722438"/>
            <a:ext cx="3659188" cy="715962"/>
          </a:xfrm>
        </p:spPr>
        <p:txBody>
          <a:bodyPr>
            <a:noAutofit/>
          </a:bodyPr>
          <a:lstStyle/>
          <a:p>
            <a:r>
              <a:rPr lang="en-US" sz="2200" dirty="0"/>
              <a:t>All Humans Are Wired to    	    Express</a:t>
            </a:r>
          </a:p>
        </p:txBody>
      </p:sp>
      <p:sp>
        <p:nvSpPr>
          <p:cNvPr id="4" name="Content Placeholder 3"/>
          <p:cNvSpPr>
            <a:spLocks noGrp="1"/>
          </p:cNvSpPr>
          <p:nvPr>
            <p:ph sz="half" idx="2"/>
          </p:nvPr>
        </p:nvSpPr>
        <p:spPr>
          <a:xfrm>
            <a:off x="838200" y="2514600"/>
            <a:ext cx="3733800" cy="3581400"/>
          </a:xfrm>
        </p:spPr>
        <p:txBody>
          <a:bodyPr/>
          <a:lstStyle/>
          <a:p>
            <a:r>
              <a:rPr lang="en-US" dirty="0"/>
              <a:t>Sadness</a:t>
            </a:r>
          </a:p>
          <a:p>
            <a:r>
              <a:rPr lang="en-US" dirty="0"/>
              <a:t>Joy </a:t>
            </a:r>
          </a:p>
          <a:p>
            <a:r>
              <a:rPr lang="en-US" dirty="0"/>
              <a:t>Anger</a:t>
            </a:r>
          </a:p>
          <a:p>
            <a:r>
              <a:rPr lang="en-US" dirty="0"/>
              <a:t>Surprise</a:t>
            </a:r>
          </a:p>
          <a:p>
            <a:r>
              <a:rPr lang="en-US" dirty="0"/>
              <a:t>Fear</a:t>
            </a:r>
          </a:p>
          <a:p>
            <a:r>
              <a:rPr lang="en-US" dirty="0"/>
              <a:t>Disgust</a:t>
            </a:r>
          </a:p>
          <a:p>
            <a:endParaRPr lang="en-US" dirty="0"/>
          </a:p>
        </p:txBody>
      </p:sp>
      <p:sp>
        <p:nvSpPr>
          <p:cNvPr id="5" name="Text Placeholder 4"/>
          <p:cNvSpPr>
            <a:spLocks noGrp="1"/>
          </p:cNvSpPr>
          <p:nvPr>
            <p:ph type="body" sz="quarter" idx="3"/>
          </p:nvPr>
        </p:nvSpPr>
        <p:spPr>
          <a:xfrm>
            <a:off x="4648200" y="1722438"/>
            <a:ext cx="3733800" cy="715962"/>
          </a:xfrm>
        </p:spPr>
        <p:txBody>
          <a:bodyPr>
            <a:normAutofit fontScale="92500" lnSpcReduction="10000"/>
          </a:bodyPr>
          <a:lstStyle/>
          <a:p>
            <a:r>
              <a:rPr lang="en-US" dirty="0"/>
              <a:t>Humans Must Learn to 	 	Express:</a:t>
            </a:r>
          </a:p>
        </p:txBody>
      </p:sp>
      <p:sp>
        <p:nvSpPr>
          <p:cNvPr id="6" name="Content Placeholder 5"/>
          <p:cNvSpPr>
            <a:spLocks noGrp="1"/>
          </p:cNvSpPr>
          <p:nvPr>
            <p:ph sz="quarter" idx="4"/>
          </p:nvPr>
        </p:nvSpPr>
        <p:spPr>
          <a:xfrm>
            <a:off x="4648200" y="2514600"/>
            <a:ext cx="3733800" cy="3581401"/>
          </a:xfrm>
        </p:spPr>
        <p:txBody>
          <a:bodyPr>
            <a:normAutofit fontScale="92500" lnSpcReduction="10000"/>
          </a:bodyPr>
          <a:lstStyle/>
          <a:p>
            <a:r>
              <a:rPr lang="en-US" dirty="0"/>
              <a:t>Empathy</a:t>
            </a:r>
          </a:p>
          <a:p>
            <a:r>
              <a:rPr lang="en-US" dirty="0"/>
              <a:t>Optimism</a:t>
            </a:r>
          </a:p>
          <a:p>
            <a:r>
              <a:rPr lang="en-US" dirty="0"/>
              <a:t>Sympathy</a:t>
            </a:r>
          </a:p>
          <a:p>
            <a:r>
              <a:rPr lang="en-US" dirty="0"/>
              <a:t>Humility</a:t>
            </a:r>
          </a:p>
          <a:p>
            <a:r>
              <a:rPr lang="en-US" dirty="0"/>
              <a:t>Forgiveness </a:t>
            </a:r>
          </a:p>
          <a:p>
            <a:r>
              <a:rPr lang="en-US" dirty="0"/>
              <a:t>Compassion</a:t>
            </a:r>
          </a:p>
          <a:p>
            <a:r>
              <a:rPr lang="en-US" dirty="0"/>
              <a:t>Patience </a:t>
            </a:r>
          </a:p>
          <a:p>
            <a:r>
              <a:rPr lang="en-US" dirty="0"/>
              <a:t>Shame</a:t>
            </a:r>
          </a:p>
          <a:p>
            <a:r>
              <a:rPr lang="en-US" dirty="0"/>
              <a:t>Cooperation</a:t>
            </a:r>
          </a:p>
        </p:txBody>
      </p:sp>
      <p:pic>
        <p:nvPicPr>
          <p:cNvPr id="1026" name="Picture 2" descr="C:\Users\Regina\AppData\Local\Microsoft\Windows\Temporary Internet Files\Content.IE5\3CJTTKNC\MCj04258040000[1].wmf"/>
          <p:cNvPicPr>
            <a:picLocks noChangeAspect="1" noChangeArrowheads="1"/>
          </p:cNvPicPr>
          <p:nvPr/>
        </p:nvPicPr>
        <p:blipFill>
          <a:blip r:embed="rId3" cstate="print"/>
          <a:srcRect/>
          <a:stretch>
            <a:fillRect/>
          </a:stretch>
        </p:blipFill>
        <p:spPr bwMode="auto">
          <a:xfrm>
            <a:off x="2868642" y="3200399"/>
            <a:ext cx="1482699" cy="1564195"/>
          </a:xfrm>
          <a:prstGeom prst="rect">
            <a:avLst/>
          </a:prstGeom>
          <a:noFill/>
        </p:spPr>
      </p:pic>
      <p:pic>
        <p:nvPicPr>
          <p:cNvPr id="1028" name="Picture 4" descr="C:\Users\Regina\AppData\Local\Microsoft\Windows\Temporary Internet Files\Content.IE5\PMPB4KUZ\MPj04306430000[1].jpg"/>
          <p:cNvPicPr>
            <a:picLocks noChangeAspect="1" noChangeArrowheads="1"/>
          </p:cNvPicPr>
          <p:nvPr/>
        </p:nvPicPr>
        <p:blipFill>
          <a:blip r:embed="rId4" cstate="print"/>
          <a:srcRect/>
          <a:stretch>
            <a:fillRect/>
          </a:stretch>
        </p:blipFill>
        <p:spPr bwMode="auto">
          <a:xfrm>
            <a:off x="6934200" y="3581400"/>
            <a:ext cx="1534270" cy="19812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Let’s Give them Something to Talk About. . .</a:t>
            </a:r>
          </a:p>
        </p:txBody>
      </p:sp>
      <p:sp>
        <p:nvSpPr>
          <p:cNvPr id="3" name="Content Placeholder 2"/>
          <p:cNvSpPr>
            <a:spLocks noGrp="1"/>
          </p:cNvSpPr>
          <p:nvPr>
            <p:ph idx="1"/>
          </p:nvPr>
        </p:nvSpPr>
        <p:spPr/>
        <p:txBody>
          <a:bodyPr>
            <a:normAutofit fontScale="55000" lnSpcReduction="20000"/>
          </a:bodyPr>
          <a:lstStyle/>
          <a:p>
            <a:endParaRPr lang="en-US" sz="3400" dirty="0">
              <a:solidFill>
                <a:srgbClr val="C00000"/>
              </a:solidFill>
            </a:endParaRPr>
          </a:p>
          <a:p>
            <a:r>
              <a:rPr lang="en-US" sz="3400" dirty="0">
                <a:solidFill>
                  <a:srgbClr val="C00000"/>
                </a:solidFill>
              </a:rPr>
              <a:t>Non-verbal communication is necessary for verbal communication to develop. The </a:t>
            </a:r>
            <a:r>
              <a:rPr lang="en-US" sz="3400" u="sng" dirty="0">
                <a:solidFill>
                  <a:srgbClr val="C00000"/>
                </a:solidFill>
              </a:rPr>
              <a:t>Mirror Neuron System </a:t>
            </a:r>
            <a:r>
              <a:rPr lang="en-US" sz="3400" dirty="0">
                <a:solidFill>
                  <a:srgbClr val="C00000"/>
                </a:solidFill>
              </a:rPr>
              <a:t>helps children develop a library of appropriate social responses and routines for which they will add words and conversation later. Development of non-verbal communication responses occurs before verbal communication.</a:t>
            </a:r>
          </a:p>
          <a:p>
            <a:endParaRPr lang="en-US" sz="3400" dirty="0">
              <a:solidFill>
                <a:srgbClr val="C00000"/>
              </a:solidFill>
            </a:endParaRPr>
          </a:p>
          <a:p>
            <a:pPr>
              <a:buNone/>
            </a:pPr>
            <a:r>
              <a:rPr lang="en-US" sz="3400" dirty="0">
                <a:solidFill>
                  <a:srgbClr val="C00000"/>
                </a:solidFill>
              </a:rPr>
              <a:t>                           Link to Autism</a:t>
            </a:r>
          </a:p>
          <a:p>
            <a:pPr>
              <a:buNone/>
            </a:pPr>
            <a:r>
              <a:rPr lang="en-US" sz="3400" dirty="0">
                <a:solidFill>
                  <a:srgbClr val="C00000"/>
                </a:solidFill>
              </a:rPr>
              <a:t>                           Rhett Syndrome</a:t>
            </a:r>
          </a:p>
          <a:p>
            <a:pPr>
              <a:buNone/>
            </a:pPr>
            <a:r>
              <a:rPr lang="en-US" sz="3400" dirty="0">
                <a:solidFill>
                  <a:srgbClr val="C00000"/>
                </a:solidFill>
              </a:rPr>
              <a:t> </a:t>
            </a:r>
          </a:p>
          <a:p>
            <a:r>
              <a:rPr lang="en-US" sz="3400" dirty="0"/>
              <a:t>Being there and personal simulations are better for brain wiring than talk and worksheets.</a:t>
            </a:r>
          </a:p>
          <a:p>
            <a:endParaRPr lang="en-US" sz="3400" dirty="0"/>
          </a:p>
          <a:p>
            <a:r>
              <a:rPr lang="en-US" sz="3400" dirty="0">
                <a:solidFill>
                  <a:srgbClr val="C00000"/>
                </a:solidFill>
              </a:rPr>
              <a:t>Worksheets have limited value in building brain networks!</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0" y="990600"/>
            <a:ext cx="4191000" cy="4893647"/>
          </a:xfrm>
          <a:prstGeom prst="rect">
            <a:avLst/>
          </a:prstGeom>
        </p:spPr>
        <p:txBody>
          <a:bodyPr wrap="square">
            <a:spAutoFit/>
          </a:bodyPr>
          <a:lstStyle/>
          <a:p>
            <a:r>
              <a:rPr lang="en-US" sz="2400" dirty="0"/>
              <a:t>Boredom  or low blood flow to certain brain areas may cause the brain to seek stimulation.</a:t>
            </a:r>
          </a:p>
          <a:p>
            <a:endParaRPr lang="en-US" sz="2400" dirty="0"/>
          </a:p>
          <a:p>
            <a:pPr>
              <a:buNone/>
            </a:pPr>
            <a:r>
              <a:rPr lang="en-US" sz="2400" dirty="0"/>
              <a:t>    </a:t>
            </a:r>
            <a:r>
              <a:rPr lang="en-US" sz="2400" dirty="0">
                <a:solidFill>
                  <a:srgbClr val="C00000"/>
                </a:solidFill>
              </a:rPr>
              <a:t>While some repetition is  good, overused repetition may not capture the attention of the novelty seeking brain. </a:t>
            </a:r>
          </a:p>
          <a:p>
            <a:pPr>
              <a:buNone/>
            </a:pPr>
            <a:endParaRPr lang="en-US" sz="2400" dirty="0"/>
          </a:p>
          <a:p>
            <a:r>
              <a:rPr lang="en-US" sz="2400" dirty="0"/>
              <a:t>The Mirror Neuron system needs real world interactions to properly wire prosocial behavior and meaning.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Grp="1" noChangeAspect="1" noChangeArrowheads="1"/>
          </p:cNvPicPr>
          <p:nvPr>
            <p:ph sz="half" idx="2"/>
          </p:nvPr>
        </p:nvPicPr>
        <p:blipFill>
          <a:blip r:embed="rId2" cstate="print"/>
          <a:srcRect t="13438" r="70265" b="19365"/>
          <a:stretch>
            <a:fillRect/>
          </a:stretch>
        </p:blipFill>
        <p:spPr bwMode="auto">
          <a:xfrm>
            <a:off x="1063978" y="2286000"/>
            <a:ext cx="2822222" cy="3810000"/>
          </a:xfrm>
          <a:prstGeom prst="rect">
            <a:avLst/>
          </a:prstGeom>
          <a:noFill/>
          <a:ln w="38100" algn="in">
            <a:solidFill>
              <a:schemeClr val="tx1"/>
            </a:solidFill>
            <a:miter lim="800000"/>
            <a:headEnd/>
            <a:tailEnd/>
          </a:ln>
          <a:effectLst/>
        </p:spPr>
      </p:pic>
      <p:sp>
        <p:nvSpPr>
          <p:cNvPr id="2" name="Title 1"/>
          <p:cNvSpPr>
            <a:spLocks noGrp="1"/>
          </p:cNvSpPr>
          <p:nvPr>
            <p:ph type="title"/>
          </p:nvPr>
        </p:nvSpPr>
        <p:spPr/>
        <p:txBody>
          <a:bodyPr/>
          <a:lstStyle/>
          <a:p>
            <a:r>
              <a:rPr lang="en-US" dirty="0"/>
              <a:t>The Learning Space</a:t>
            </a:r>
          </a:p>
        </p:txBody>
      </p:sp>
      <p:sp>
        <p:nvSpPr>
          <p:cNvPr id="3" name="Text Placeholder 2"/>
          <p:cNvSpPr>
            <a:spLocks noGrp="1"/>
          </p:cNvSpPr>
          <p:nvPr>
            <p:ph type="body" idx="1"/>
          </p:nvPr>
        </p:nvSpPr>
        <p:spPr>
          <a:xfrm>
            <a:off x="609600" y="1524000"/>
            <a:ext cx="4038600" cy="685800"/>
          </a:xfrm>
        </p:spPr>
        <p:txBody>
          <a:bodyPr/>
          <a:lstStyle/>
          <a:p>
            <a:r>
              <a:rPr lang="en-US" dirty="0"/>
              <a:t>Learning at the Synapse</a:t>
            </a:r>
          </a:p>
        </p:txBody>
      </p:sp>
      <p:sp>
        <p:nvSpPr>
          <p:cNvPr id="5" name="Text Placeholder 4"/>
          <p:cNvSpPr>
            <a:spLocks noGrp="1"/>
          </p:cNvSpPr>
          <p:nvPr>
            <p:ph type="body" sz="quarter" idx="3"/>
          </p:nvPr>
        </p:nvSpPr>
        <p:spPr>
          <a:xfrm>
            <a:off x="4648200" y="1447800"/>
            <a:ext cx="4041775" cy="762000"/>
          </a:xfrm>
        </p:spPr>
        <p:txBody>
          <a:bodyPr/>
          <a:lstStyle/>
          <a:p>
            <a:r>
              <a:rPr lang="en-US" dirty="0"/>
              <a:t> How Signals Are Sent…</a:t>
            </a:r>
          </a:p>
        </p:txBody>
      </p:sp>
      <p:sp>
        <p:nvSpPr>
          <p:cNvPr id="6" name="Content Placeholder 5"/>
          <p:cNvSpPr>
            <a:spLocks noGrp="1"/>
          </p:cNvSpPr>
          <p:nvPr>
            <p:ph sz="quarter" idx="4"/>
          </p:nvPr>
        </p:nvSpPr>
        <p:spPr>
          <a:xfrm>
            <a:off x="4267200" y="2362200"/>
            <a:ext cx="4343400" cy="3763963"/>
          </a:xfrm>
        </p:spPr>
        <p:txBody>
          <a:bodyPr>
            <a:normAutofit fontScale="85000" lnSpcReduction="10000"/>
          </a:bodyPr>
          <a:lstStyle/>
          <a:p>
            <a:r>
              <a:rPr lang="en-US" dirty="0"/>
              <a:t>The axon sends electro-chemical messages</a:t>
            </a:r>
          </a:p>
          <a:p>
            <a:pPr>
              <a:buNone/>
            </a:pPr>
            <a:r>
              <a:rPr lang="en-US" dirty="0"/>
              <a:t>    (neurotransmitters) to the dendrites. The dendrites  receive the messages in grooves or gaps that are called synapses.  The receiving neuron takes the neurotransmitter from the synapse and translates it into an electrochemical signal to send down another axon and star the process all over again. </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noChangeArrowheads="1"/>
          </p:cNvPicPr>
          <p:nvPr>
            <p:ph idx="1"/>
          </p:nvPr>
        </p:nvPicPr>
        <p:blipFill>
          <a:blip r:embed="rId3" cstate="print"/>
          <a:srcRect l="4153" t="13155" r="53009" b="45184"/>
          <a:stretch>
            <a:fillRect/>
          </a:stretch>
        </p:blipFill>
        <p:spPr bwMode="auto">
          <a:xfrm>
            <a:off x="1828800" y="609600"/>
            <a:ext cx="5410200" cy="3168936"/>
          </a:xfrm>
          <a:prstGeom prst="rect">
            <a:avLst/>
          </a:prstGeom>
          <a:noFill/>
          <a:ln w="9525" algn="in">
            <a:noFill/>
            <a:miter lim="800000"/>
            <a:headEnd/>
            <a:tailEnd/>
          </a:ln>
          <a:effectLst/>
        </p:spPr>
      </p:pic>
      <p:sp>
        <p:nvSpPr>
          <p:cNvPr id="5" name="Rectangle 4"/>
          <p:cNvSpPr/>
          <p:nvPr/>
        </p:nvSpPr>
        <p:spPr>
          <a:xfrm>
            <a:off x="914400" y="3505200"/>
            <a:ext cx="7467600" cy="2616101"/>
          </a:xfrm>
          <a:prstGeom prst="rect">
            <a:avLst/>
          </a:prstGeom>
        </p:spPr>
        <p:txBody>
          <a:bodyPr wrap="square">
            <a:spAutoFit/>
          </a:bodyPr>
          <a:lstStyle/>
          <a:p>
            <a:endParaRPr lang="en-US" dirty="0"/>
          </a:p>
          <a:p>
            <a:endParaRPr lang="en-US" dirty="0"/>
          </a:p>
          <a:p>
            <a:r>
              <a:rPr lang="en-US" dirty="0"/>
              <a:t>Fatty sheath covering speeds nerve transmission and when complete, the actions can be performed with less effort.  Learning has occurred when the information can be recalled easily. </a:t>
            </a:r>
          </a:p>
          <a:p>
            <a:endParaRPr lang="en-US" dirty="0"/>
          </a:p>
          <a:p>
            <a:endParaRPr lang="en-US" dirty="0"/>
          </a:p>
          <a:p>
            <a:pPr algn="ctr"/>
            <a:r>
              <a:rPr lang="en-US" dirty="0"/>
              <a:t> </a:t>
            </a:r>
            <a:r>
              <a:rPr lang="en-US" sz="2000" dirty="0">
                <a:solidFill>
                  <a:srgbClr val="FF0000"/>
                </a:solidFill>
              </a:rPr>
              <a:t>LEARNING = EFFORT         EASY = EXERCISE</a:t>
            </a:r>
          </a:p>
          <a:p>
            <a:pPr>
              <a:buNone/>
            </a:pPr>
            <a:r>
              <a:rPr lang="en-US" dirty="0"/>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u="sng" dirty="0">
                <a:solidFill>
                  <a:srgbClr val="FF0000"/>
                </a:solidFill>
              </a:rPr>
              <a:t>Implications for Understanding the Learning Process for Caregivers:</a:t>
            </a:r>
            <a:endParaRPr lang="en-US" sz="2400" dirty="0"/>
          </a:p>
        </p:txBody>
      </p:sp>
      <p:sp>
        <p:nvSpPr>
          <p:cNvPr id="3" name="Content Placeholder 2"/>
          <p:cNvSpPr>
            <a:spLocks noGrp="1"/>
          </p:cNvSpPr>
          <p:nvPr>
            <p:ph idx="1"/>
          </p:nvPr>
        </p:nvSpPr>
        <p:spPr/>
        <p:txBody>
          <a:bodyPr>
            <a:normAutofit fontScale="55000" lnSpcReduction="20000"/>
          </a:bodyPr>
          <a:lstStyle/>
          <a:p>
            <a:r>
              <a:rPr lang="en-US" dirty="0"/>
              <a:t>The brain has areas  that must be mature enough to</a:t>
            </a:r>
            <a:r>
              <a:rPr lang="en-US" sz="3300" dirty="0"/>
              <a:t> process</a:t>
            </a:r>
            <a:r>
              <a:rPr lang="en-US" dirty="0"/>
              <a:t> information, testing  or expectations for changed behavior. Some assessments may occur too soon after learning or brain-age inappropriate</a:t>
            </a:r>
          </a:p>
          <a:p>
            <a:endParaRPr lang="en-US" dirty="0"/>
          </a:p>
          <a:p>
            <a:r>
              <a:rPr lang="en-US" dirty="0"/>
              <a:t>The time needed to fix learning is variable from a few seconds to three weeks</a:t>
            </a:r>
          </a:p>
          <a:p>
            <a:endParaRPr lang="en-US" dirty="0"/>
          </a:p>
          <a:p>
            <a:r>
              <a:rPr lang="en-US" dirty="0"/>
              <a:t>Emotionally charged learning tends to speed up storage and retrieval</a:t>
            </a:r>
          </a:p>
          <a:p>
            <a:endParaRPr lang="en-US" dirty="0"/>
          </a:p>
          <a:p>
            <a:r>
              <a:rPr lang="en-US" dirty="0"/>
              <a:t>Survival mediated events or novel ones tend to get the most brain attention because it may make it easier for the brain to view this as important and to take action.</a:t>
            </a:r>
          </a:p>
          <a:p>
            <a:endParaRPr lang="en-US" dirty="0"/>
          </a:p>
          <a:p>
            <a:r>
              <a:rPr lang="en-US" dirty="0"/>
              <a:t>Music, motor activity, rituals and celebrations are ways to create novelty for speeding up this process.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About the Brain. . .</a:t>
            </a:r>
          </a:p>
        </p:txBody>
      </p:sp>
      <p:sp>
        <p:nvSpPr>
          <p:cNvPr id="4" name="Rectangle 3"/>
          <p:cNvSpPr/>
          <p:nvPr/>
        </p:nvSpPr>
        <p:spPr>
          <a:xfrm>
            <a:off x="838200" y="1905000"/>
            <a:ext cx="6781800" cy="3970318"/>
          </a:xfrm>
          <a:prstGeom prst="rect">
            <a:avLst/>
          </a:prstGeom>
        </p:spPr>
        <p:txBody>
          <a:bodyPr wrap="square">
            <a:spAutoFit/>
          </a:bodyPr>
          <a:lstStyle/>
          <a:p>
            <a:r>
              <a:rPr lang="en-US" sz="2800" dirty="0"/>
              <a:t>Adults are not ineffective in their interactions with children because they do not know what happens at the synapses or brain chemistry, rather, they have yet to embrace the brain as the organ for interacting and to fit instruction, parenting, caregiving, and teaching to the nature of the brain as it is now understood . </a:t>
            </a:r>
          </a:p>
          <a:p>
            <a:endParaRPr lang="en-US" sz="2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0" y="914400"/>
            <a:ext cx="4038600" cy="5016758"/>
          </a:xfrm>
          <a:prstGeom prst="rect">
            <a:avLst/>
          </a:prstGeom>
        </p:spPr>
        <p:txBody>
          <a:bodyPr wrap="square">
            <a:spAutoFit/>
          </a:bodyPr>
          <a:lstStyle/>
          <a:p>
            <a:r>
              <a:rPr lang="en-US" sz="2000" dirty="0"/>
              <a:t>Learning is the process of repeated firings and patterns of depolarization of brain chemicals so that entire groups of brain cells respond automatically with little motivation. </a:t>
            </a:r>
          </a:p>
          <a:p>
            <a:endParaRPr lang="en-US" sz="2000" dirty="0"/>
          </a:p>
          <a:p>
            <a:r>
              <a:rPr lang="en-US" sz="2000" dirty="0">
                <a:solidFill>
                  <a:srgbClr val="C00000"/>
                </a:solidFill>
              </a:rPr>
              <a:t>Brain functions that  fire together will  wire together so that the network depolarizes automatically with minimal triggers.</a:t>
            </a:r>
          </a:p>
          <a:p>
            <a:endParaRPr lang="en-US" sz="2000" dirty="0"/>
          </a:p>
          <a:p>
            <a:r>
              <a:rPr lang="en-US" sz="2000" b="1" dirty="0">
                <a:solidFill>
                  <a:srgbClr val="0070C0"/>
                </a:solidFill>
              </a:rPr>
              <a:t>A single neuron can connect to 10-15,000 thousand other neurons in this manner making for an efficient transfer of electro-chemical messages.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Rule # 3-There are at Least Two     </a:t>
            </a:r>
            <a:br>
              <a:rPr lang="en-US" sz="3600" dirty="0"/>
            </a:br>
            <a:r>
              <a:rPr lang="en-US" sz="3600" dirty="0"/>
              <a:t>         Different Memory </a:t>
            </a:r>
            <a:r>
              <a:rPr lang="en-US" dirty="0"/>
              <a:t>Systems</a:t>
            </a:r>
          </a:p>
        </p:txBody>
      </p:sp>
      <p:sp>
        <p:nvSpPr>
          <p:cNvPr id="4" name="Content Placeholder 3"/>
          <p:cNvSpPr>
            <a:spLocks noGrp="1"/>
          </p:cNvSpPr>
          <p:nvPr>
            <p:ph sz="half" idx="2"/>
          </p:nvPr>
        </p:nvSpPr>
        <p:spPr>
          <a:xfrm>
            <a:off x="4876800" y="1905000"/>
            <a:ext cx="3980688" cy="4419600"/>
          </a:xfrm>
        </p:spPr>
        <p:txBody>
          <a:bodyPr>
            <a:normAutofit fontScale="32500" lnSpcReduction="20000"/>
          </a:bodyPr>
          <a:lstStyle/>
          <a:p>
            <a:pPr>
              <a:buNone/>
            </a:pPr>
            <a:r>
              <a:rPr lang="en-US" sz="3400" b="1" dirty="0">
                <a:solidFill>
                  <a:srgbClr val="FF0000"/>
                </a:solidFill>
              </a:rPr>
              <a:t>              </a:t>
            </a:r>
            <a:r>
              <a:rPr lang="en-US" sz="4300" b="1" dirty="0">
                <a:solidFill>
                  <a:schemeClr val="tx1"/>
                </a:solidFill>
              </a:rPr>
              <a:t>IMPLICIT MEMORY</a:t>
            </a:r>
          </a:p>
          <a:p>
            <a:r>
              <a:rPr lang="en-US" sz="4500" b="1" dirty="0">
                <a:solidFill>
                  <a:srgbClr val="FF0000"/>
                </a:solidFill>
              </a:rPr>
              <a:t>Procedural (Body centered)–</a:t>
            </a:r>
            <a:r>
              <a:rPr lang="en-US" sz="4500" dirty="0">
                <a:solidFill>
                  <a:schemeClr val="tx1"/>
                </a:solidFill>
              </a:rPr>
              <a:t>Involves skill development, practice, rehearsal movement. Located in the cerebellum. Unlimited storage capacity with ease of retrieval. </a:t>
            </a:r>
          </a:p>
          <a:p>
            <a:r>
              <a:rPr lang="en-US" sz="4500" b="1" dirty="0">
                <a:solidFill>
                  <a:schemeClr val="tx1"/>
                </a:solidFill>
              </a:rPr>
              <a:t>Supported by</a:t>
            </a:r>
            <a:r>
              <a:rPr lang="en-US" sz="4500" dirty="0">
                <a:solidFill>
                  <a:schemeClr val="tx1"/>
                </a:solidFill>
              </a:rPr>
              <a:t>: Movement, performances, routines, rituals.</a:t>
            </a:r>
          </a:p>
          <a:p>
            <a:pPr>
              <a:buNone/>
            </a:pPr>
            <a:endParaRPr lang="en-US" sz="4500" dirty="0">
              <a:solidFill>
                <a:schemeClr val="tx1"/>
              </a:solidFill>
            </a:endParaRPr>
          </a:p>
          <a:p>
            <a:r>
              <a:rPr lang="en-US" sz="4500" b="1" dirty="0">
                <a:solidFill>
                  <a:srgbClr val="FF0000"/>
                </a:solidFill>
              </a:rPr>
              <a:t>Emotional ( Body/Amygdala)</a:t>
            </a:r>
          </a:p>
          <a:p>
            <a:pPr>
              <a:buNone/>
            </a:pPr>
            <a:r>
              <a:rPr lang="en-US" sz="4500" dirty="0"/>
              <a:t>      Activated by emotional highs and lows that are unusually high or low. The lowest of the low and the highest of the high (Usually perceived by the brain as a survival threat. Located in the Amygdala. Unlimited, easy retrieval after years.</a:t>
            </a:r>
          </a:p>
          <a:p>
            <a:r>
              <a:rPr lang="en-US" sz="4500" b="1" dirty="0"/>
              <a:t>Supported by </a:t>
            </a:r>
            <a:r>
              <a:rPr lang="en-US" sz="4500" dirty="0"/>
              <a:t>-Positive and negative emotional experiences, celebrations, debates, simulations, arguments, surprises</a:t>
            </a:r>
          </a:p>
        </p:txBody>
      </p:sp>
      <p:pic>
        <p:nvPicPr>
          <p:cNvPr id="5" name="Content Placeholder 4" descr="970635F0"/>
          <p:cNvPicPr>
            <a:picLocks noGrp="1"/>
          </p:cNvPicPr>
          <p:nvPr>
            <p:ph sz="half" idx="1"/>
          </p:nvPr>
        </p:nvPicPr>
        <p:blipFill>
          <a:blip r:embed="rId2" cstate="print"/>
          <a:srcRect/>
          <a:stretch>
            <a:fillRect/>
          </a:stretch>
        </p:blipFill>
        <p:spPr bwMode="auto">
          <a:xfrm>
            <a:off x="609600" y="1905000"/>
            <a:ext cx="4419600" cy="3822782"/>
          </a:xfrm>
          <a:prstGeom prst="rect">
            <a:avLst/>
          </a:prstGeom>
          <a:noFill/>
          <a:ln w="9525" algn="in">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153400" cy="762000"/>
          </a:xfrm>
        </p:spPr>
        <p:txBody>
          <a:bodyPr/>
          <a:lstStyle/>
          <a:p>
            <a:r>
              <a:rPr lang="en-US" dirty="0"/>
              <a:t>Explicit Memory</a:t>
            </a:r>
          </a:p>
        </p:txBody>
      </p:sp>
      <p:sp>
        <p:nvSpPr>
          <p:cNvPr id="4" name="Content Placeholder 3"/>
          <p:cNvSpPr>
            <a:spLocks noGrp="1"/>
          </p:cNvSpPr>
          <p:nvPr>
            <p:ph sz="half" idx="2"/>
          </p:nvPr>
        </p:nvSpPr>
        <p:spPr>
          <a:xfrm>
            <a:off x="3733800" y="1752600"/>
            <a:ext cx="4953000" cy="4373563"/>
          </a:xfrm>
        </p:spPr>
        <p:txBody>
          <a:bodyPr>
            <a:normAutofit fontScale="62500" lnSpcReduction="20000"/>
          </a:bodyPr>
          <a:lstStyle/>
          <a:p>
            <a:r>
              <a:rPr lang="en-US" sz="2900" b="1" dirty="0">
                <a:solidFill>
                  <a:srgbClr val="FF0000"/>
                </a:solidFill>
              </a:rPr>
              <a:t>Semantic-(Brain) </a:t>
            </a:r>
            <a:r>
              <a:rPr lang="en-US" sz="2900" dirty="0">
                <a:solidFill>
                  <a:schemeClr val="tx1"/>
                </a:solidFill>
              </a:rPr>
              <a:t>General Knowledge, labels, names, facts, data-Located  in the Hippocampus. Limited storage capacity. Requires high level of motivation and triggers for retrieval.</a:t>
            </a:r>
          </a:p>
          <a:p>
            <a:r>
              <a:rPr lang="en-US" sz="2900" dirty="0">
                <a:solidFill>
                  <a:schemeClr val="tx1"/>
                </a:solidFill>
              </a:rPr>
              <a:t>Supported by: Graphic organizers, questioning, outlining, debating, paraphrasing, mnemonic devices, etc.</a:t>
            </a:r>
          </a:p>
          <a:p>
            <a:endParaRPr lang="en-US" sz="2900" dirty="0">
              <a:solidFill>
                <a:schemeClr val="tx1"/>
              </a:solidFill>
            </a:endParaRPr>
          </a:p>
          <a:p>
            <a:r>
              <a:rPr lang="en-US" sz="2900" b="1" dirty="0">
                <a:solidFill>
                  <a:srgbClr val="669900"/>
                </a:solidFill>
              </a:rPr>
              <a:t>Episodic (Brain)- </a:t>
            </a:r>
            <a:r>
              <a:rPr lang="en-US" sz="2900" dirty="0">
                <a:solidFill>
                  <a:srgbClr val="669900"/>
                </a:solidFill>
              </a:rPr>
              <a:t>Life experiences, unexpected events, location, spatial memory, celebration, accidents, death, divorce, disagreements, opposing points of view. Located in the Hippocampus.</a:t>
            </a:r>
          </a:p>
          <a:p>
            <a:r>
              <a:rPr lang="en-US" sz="2900" b="1" dirty="0">
                <a:solidFill>
                  <a:srgbClr val="669900"/>
                </a:solidFill>
              </a:rPr>
              <a:t>Supported by: </a:t>
            </a:r>
            <a:r>
              <a:rPr lang="en-US" sz="2900" dirty="0">
                <a:solidFill>
                  <a:srgbClr val="669900"/>
                </a:solidFill>
              </a:rPr>
              <a:t>Novelty, bulletins, role-playing, colorful handouts, sudden noises or surprise music</a:t>
            </a:r>
          </a:p>
          <a:p>
            <a:endParaRPr lang="en-US" dirty="0"/>
          </a:p>
        </p:txBody>
      </p:sp>
      <p:pic>
        <p:nvPicPr>
          <p:cNvPr id="4098" name="Picture 2" descr="C:\Users\Regina\AppData\Local\Microsoft\Windows\Temporary Internet Files\Content.IE5\PMPB4KUZ\MCj03397700000[1].wmf"/>
          <p:cNvPicPr>
            <a:picLocks noChangeAspect="1" noChangeArrowheads="1"/>
          </p:cNvPicPr>
          <p:nvPr/>
        </p:nvPicPr>
        <p:blipFill>
          <a:blip r:embed="rId2" cstate="print"/>
          <a:srcRect/>
          <a:stretch>
            <a:fillRect/>
          </a:stretch>
        </p:blipFill>
        <p:spPr bwMode="auto">
          <a:xfrm>
            <a:off x="1447800" y="2438400"/>
            <a:ext cx="2150533" cy="2250558"/>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153400" cy="762000"/>
          </a:xfrm>
        </p:spPr>
        <p:txBody>
          <a:bodyPr>
            <a:normAutofit/>
          </a:bodyPr>
          <a:lstStyle/>
          <a:p>
            <a:r>
              <a:rPr lang="en-US" sz="2800" dirty="0"/>
              <a:t>Rule#4-EMOTIONS  RUN THE BRAIN</a:t>
            </a:r>
          </a:p>
        </p:txBody>
      </p:sp>
      <p:sp>
        <p:nvSpPr>
          <p:cNvPr id="3" name="Content Placeholder 2"/>
          <p:cNvSpPr>
            <a:spLocks noGrp="1"/>
          </p:cNvSpPr>
          <p:nvPr>
            <p:ph sz="half" idx="1"/>
          </p:nvPr>
        </p:nvSpPr>
        <p:spPr>
          <a:xfrm>
            <a:off x="838200" y="1905000"/>
            <a:ext cx="3581400" cy="3886200"/>
          </a:xfrm>
          <a:ln>
            <a:solidFill>
              <a:schemeClr val="tx1"/>
            </a:solidFill>
          </a:ln>
        </p:spPr>
        <p:txBody>
          <a:bodyPr>
            <a:normAutofit fontScale="55000" lnSpcReduction="20000"/>
          </a:bodyPr>
          <a:lstStyle/>
          <a:p>
            <a:pPr>
              <a:buNone/>
            </a:pPr>
            <a:r>
              <a:rPr lang="en-US" dirty="0"/>
              <a:t>      </a:t>
            </a:r>
          </a:p>
          <a:p>
            <a:pPr>
              <a:buNone/>
            </a:pPr>
            <a:r>
              <a:rPr lang="en-US" dirty="0"/>
              <a:t>        </a:t>
            </a:r>
            <a:r>
              <a:rPr lang="en-US" sz="3300" dirty="0"/>
              <a:t>EMOTIONAL STATES</a:t>
            </a:r>
          </a:p>
          <a:p>
            <a:endParaRPr lang="en-US" sz="3300" dirty="0"/>
          </a:p>
          <a:p>
            <a:r>
              <a:rPr lang="en-US" sz="3300" dirty="0"/>
              <a:t>Frustration/Worry/Concern</a:t>
            </a:r>
          </a:p>
          <a:p>
            <a:r>
              <a:rPr lang="en-US" sz="3300" dirty="0"/>
              <a:t>Anxiety/Tension</a:t>
            </a:r>
          </a:p>
          <a:p>
            <a:r>
              <a:rPr lang="en-US" sz="3300" dirty="0"/>
              <a:t>Satisfaction</a:t>
            </a:r>
          </a:p>
          <a:p>
            <a:r>
              <a:rPr lang="en-US" sz="3300" dirty="0"/>
              <a:t>Low-Moderate Stress</a:t>
            </a:r>
          </a:p>
          <a:p>
            <a:r>
              <a:rPr lang="en-US" sz="3300" dirty="0"/>
              <a:t>Excitement/Joy/Bliss</a:t>
            </a:r>
          </a:p>
          <a:p>
            <a:r>
              <a:rPr lang="en-US" sz="3300" dirty="0"/>
              <a:t>Optimism/Hope/Love</a:t>
            </a:r>
          </a:p>
          <a:p>
            <a:r>
              <a:rPr lang="en-US" sz="3300" dirty="0"/>
              <a:t>Disappointment</a:t>
            </a:r>
          </a:p>
          <a:p>
            <a:r>
              <a:rPr lang="en-US" sz="3300" dirty="0"/>
              <a:t>Discouragement</a:t>
            </a:r>
          </a:p>
          <a:p>
            <a:r>
              <a:rPr lang="en-US" sz="3300" dirty="0"/>
              <a:t>Rejection/Sadness/Grief</a:t>
            </a:r>
          </a:p>
          <a:p>
            <a:endParaRPr lang="en-US" dirty="0"/>
          </a:p>
        </p:txBody>
      </p:sp>
      <p:sp>
        <p:nvSpPr>
          <p:cNvPr id="4" name="Content Placeholder 3"/>
          <p:cNvSpPr>
            <a:spLocks noGrp="1"/>
          </p:cNvSpPr>
          <p:nvPr>
            <p:ph sz="half" idx="2"/>
          </p:nvPr>
        </p:nvSpPr>
        <p:spPr>
          <a:xfrm>
            <a:off x="4648200" y="1905000"/>
            <a:ext cx="3505200" cy="3962400"/>
          </a:xfrm>
          <a:ln>
            <a:solidFill>
              <a:schemeClr val="tx1"/>
            </a:solidFill>
          </a:ln>
        </p:spPr>
        <p:txBody>
          <a:bodyPr>
            <a:normAutofit fontScale="55000" lnSpcReduction="20000"/>
          </a:bodyPr>
          <a:lstStyle/>
          <a:p>
            <a:r>
              <a:rPr lang="en-US" dirty="0"/>
              <a:t>Contrary to popular belief, the “ negative” states are normal emotional states</a:t>
            </a:r>
          </a:p>
          <a:p>
            <a:pPr>
              <a:buNone/>
            </a:pPr>
            <a:r>
              <a:rPr lang="en-US" dirty="0"/>
              <a:t> </a:t>
            </a:r>
          </a:p>
          <a:p>
            <a:r>
              <a:rPr lang="en-US" dirty="0"/>
              <a:t>There is little growth in the comfort zone.  Some challenge and stress are an in evitable part of the human experience and necessary for wiring a full range of emotional responses…</a:t>
            </a:r>
          </a:p>
          <a:p>
            <a:endParaRPr lang="en-US" dirty="0"/>
          </a:p>
          <a:p>
            <a:r>
              <a:rPr lang="en-US" dirty="0"/>
              <a:t>These emotions are also important for learning since all incoming information must pass through the emotional brain.</a:t>
            </a:r>
          </a:p>
          <a:p>
            <a:endParaRPr lang="en-US" dirty="0"/>
          </a:p>
          <a:p>
            <a:r>
              <a:rPr lang="en-US" dirty="0"/>
              <a:t>Learning is affected by emotional states.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How Do We Learn Prosocial Behavior and Develop Our EQ?</a:t>
            </a:r>
          </a:p>
        </p:txBody>
      </p:sp>
      <p:sp>
        <p:nvSpPr>
          <p:cNvPr id="3" name="Content Placeholder 2"/>
          <p:cNvSpPr>
            <a:spLocks noGrp="1"/>
          </p:cNvSpPr>
          <p:nvPr>
            <p:ph idx="1"/>
          </p:nvPr>
        </p:nvSpPr>
        <p:spPr/>
        <p:txBody>
          <a:bodyPr>
            <a:normAutofit fontScale="85000" lnSpcReduction="20000"/>
          </a:bodyPr>
          <a:lstStyle/>
          <a:p>
            <a:r>
              <a:rPr lang="en-US" dirty="0">
                <a:solidFill>
                  <a:srgbClr val="C00000"/>
                </a:solidFill>
              </a:rPr>
              <a:t>Models-</a:t>
            </a:r>
            <a:r>
              <a:rPr lang="en-US" dirty="0"/>
              <a:t> Mirror Neurons(in the frontal lobe) help us mimic movements with learning long before we acquire language.</a:t>
            </a:r>
          </a:p>
          <a:p>
            <a:r>
              <a:rPr lang="en-US" dirty="0">
                <a:solidFill>
                  <a:srgbClr val="C00000"/>
                </a:solidFill>
              </a:rPr>
              <a:t>Delaying gratification in early childhood may help children learn how to delay gratification form future successes.</a:t>
            </a:r>
          </a:p>
          <a:p>
            <a:r>
              <a:rPr lang="en-US" dirty="0"/>
              <a:t>Modeling and experiences for empathetic and sympathetic behavior must take place in infancy.</a:t>
            </a:r>
          </a:p>
          <a:p>
            <a:r>
              <a:rPr lang="en-US" dirty="0">
                <a:solidFill>
                  <a:srgbClr val="C00000"/>
                </a:solidFill>
              </a:rPr>
              <a:t>Televised media has little value in  providing prosocial models of behavior.</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1143000"/>
            <a:ext cx="6781800" cy="4602163"/>
          </a:xfrm>
        </p:spPr>
        <p:txBody>
          <a:bodyPr/>
          <a:lstStyle/>
          <a:p>
            <a:r>
              <a:rPr lang="en-US" dirty="0"/>
              <a:t>Interpersonal experiences  influence how the brain  grows and develops throughout our lives.</a:t>
            </a:r>
          </a:p>
          <a:p>
            <a:r>
              <a:rPr lang="en-US" dirty="0">
                <a:solidFill>
                  <a:srgbClr val="C00000"/>
                </a:solidFill>
              </a:rPr>
              <a:t>The major structures responsible for self-regulation seem to be formed in the early years.   </a:t>
            </a:r>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normAutofit fontScale="90000"/>
          </a:bodyPr>
          <a:lstStyle/>
          <a:p>
            <a:r>
              <a:rPr lang="en-US" dirty="0">
                <a:solidFill>
                  <a:schemeClr val="tx1"/>
                </a:solidFill>
              </a:rPr>
              <a:t>Rule# </a:t>
            </a:r>
            <a:r>
              <a:rPr lang="en-US" sz="3600" dirty="0">
                <a:solidFill>
                  <a:schemeClr val="tx1"/>
                </a:solidFill>
              </a:rPr>
              <a:t>5</a:t>
            </a:r>
            <a:r>
              <a:rPr lang="en-US" sz="3600" b="1" dirty="0">
                <a:solidFill>
                  <a:schemeClr val="tx1"/>
                </a:solidFill>
              </a:rPr>
              <a:t> </a:t>
            </a:r>
            <a:r>
              <a:rPr lang="en-US" sz="3600" b="1" dirty="0">
                <a:solidFill>
                  <a:srgbClr val="7030A0"/>
                </a:solidFill>
              </a:rPr>
              <a:t>- Learning is Enhanced by Challenge and Reduced </a:t>
            </a:r>
            <a:r>
              <a:rPr lang="en-US" b="1" dirty="0">
                <a:solidFill>
                  <a:srgbClr val="7030A0"/>
                </a:solidFill>
              </a:rPr>
              <a:t>by Threats</a:t>
            </a:r>
          </a:p>
        </p:txBody>
      </p:sp>
      <p:sp>
        <p:nvSpPr>
          <p:cNvPr id="4" name="Content Placeholder 3"/>
          <p:cNvSpPr>
            <a:spLocks noGrp="1"/>
          </p:cNvSpPr>
          <p:nvPr>
            <p:ph sz="half" idx="2"/>
          </p:nvPr>
        </p:nvSpPr>
        <p:spPr>
          <a:ln>
            <a:solidFill>
              <a:schemeClr val="tx1"/>
            </a:solidFill>
          </a:ln>
        </p:spPr>
        <p:txBody>
          <a:bodyPr>
            <a:normAutofit fontScale="70000" lnSpcReduction="20000"/>
          </a:bodyPr>
          <a:lstStyle/>
          <a:p>
            <a:r>
              <a:rPr lang="en-US" dirty="0"/>
              <a:t>Test anxiety is the cousin of fear</a:t>
            </a:r>
          </a:p>
          <a:p>
            <a:endParaRPr lang="en-US" dirty="0"/>
          </a:p>
          <a:p>
            <a:r>
              <a:rPr lang="en-US" dirty="0">
                <a:solidFill>
                  <a:srgbClr val="C00000"/>
                </a:solidFill>
              </a:rPr>
              <a:t> Being singled out, comparing children, excessive and unwarranted praise, testing,  being called on in class, etc. may evoke fear responses in some children decreasing their chances of success and self fulfillment.</a:t>
            </a:r>
          </a:p>
          <a:p>
            <a:endParaRPr lang="en-US" dirty="0"/>
          </a:p>
          <a:p>
            <a:r>
              <a:rPr lang="en-US" dirty="0"/>
              <a:t>Punishments and rewards may change brain chemistry for long-term learning and memory</a:t>
            </a:r>
          </a:p>
        </p:txBody>
      </p:sp>
      <p:sp>
        <p:nvSpPr>
          <p:cNvPr id="5" name="Content Placeholder 4"/>
          <p:cNvSpPr>
            <a:spLocks noGrp="1"/>
          </p:cNvSpPr>
          <p:nvPr>
            <p:ph sz="half" idx="1"/>
          </p:nvPr>
        </p:nvSpPr>
        <p:spPr>
          <a:ln>
            <a:solidFill>
              <a:schemeClr val="tx1"/>
            </a:solidFill>
          </a:ln>
        </p:spPr>
        <p:txBody>
          <a:bodyPr>
            <a:noAutofit/>
          </a:bodyPr>
          <a:lstStyle/>
          <a:p>
            <a:r>
              <a:rPr lang="en-US" sz="2000" dirty="0">
                <a:solidFill>
                  <a:srgbClr val="C00000"/>
                </a:solidFill>
              </a:rPr>
              <a:t>Stress, threats and trauma hijack brain’s higher order learning system(frontal lobe) in favor of the survival systems</a:t>
            </a:r>
          </a:p>
          <a:p>
            <a:endParaRPr lang="en-US" sz="2000" dirty="0"/>
          </a:p>
          <a:p>
            <a:r>
              <a:rPr lang="en-US" sz="2000" dirty="0"/>
              <a:t>(Limbic system)-fight or flight</a:t>
            </a:r>
          </a:p>
          <a:p>
            <a:endParaRPr lang="en-US" sz="2000" dirty="0"/>
          </a:p>
          <a:p>
            <a:r>
              <a:rPr lang="en-US" sz="2000" i="1" dirty="0"/>
              <a:t>However, </a:t>
            </a:r>
          </a:p>
          <a:p>
            <a:pPr>
              <a:buNone/>
            </a:pPr>
            <a:r>
              <a:rPr lang="en-US" sz="2000" i="1" dirty="0"/>
              <a:t>    Survival Trumps Learning</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Defining Stress. . .</a:t>
            </a:r>
          </a:p>
        </p:txBody>
      </p:sp>
      <p:sp>
        <p:nvSpPr>
          <p:cNvPr id="3" name="Rectangle 2"/>
          <p:cNvSpPr/>
          <p:nvPr/>
        </p:nvSpPr>
        <p:spPr>
          <a:xfrm>
            <a:off x="1905000" y="1905000"/>
            <a:ext cx="6477000" cy="4524315"/>
          </a:xfrm>
          <a:prstGeom prst="rect">
            <a:avLst/>
          </a:prstGeom>
        </p:spPr>
        <p:txBody>
          <a:bodyPr wrap="square">
            <a:spAutoFit/>
          </a:bodyPr>
          <a:lstStyle/>
          <a:p>
            <a:r>
              <a:rPr lang="en-US" sz="2400" b="1" dirty="0"/>
              <a:t>The label of stress can be misleading, however, </a:t>
            </a:r>
          </a:p>
          <a:p>
            <a:endParaRPr lang="en-US" sz="2400" b="1" dirty="0"/>
          </a:p>
          <a:p>
            <a:r>
              <a:rPr lang="en-US" sz="2400" b="1" dirty="0"/>
              <a:t>Biological stress is any event that causes any event that forces the normal physiological and neurophysiologial systems  to function outside of their normal parameters. (Perry, 2000)</a:t>
            </a:r>
          </a:p>
          <a:p>
            <a:endParaRPr lang="en-US" sz="2400" b="1" dirty="0"/>
          </a:p>
          <a:p>
            <a:r>
              <a:rPr lang="en-US" sz="2400" b="1" dirty="0"/>
              <a:t>Trauma is the neurophysiological,  neuropsychological  and chemical events that were the adaptive responses brought on by stressors. This could be words, actions, environmental mishaps, internal struggles, etc.</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a:stretch>
            <a:fillRect/>
          </a:stretch>
        </p:blipFill>
        <p:spPr bwMode="auto">
          <a:xfrm>
            <a:off x="1981200" y="765334"/>
            <a:ext cx="2743200" cy="3459004"/>
          </a:xfrm>
          <a:prstGeom prst="rect">
            <a:avLst/>
          </a:prstGeom>
          <a:noFill/>
          <a:ln w="9525" algn="ctr">
            <a:noFill/>
            <a:miter lim="800000"/>
            <a:headEnd/>
            <a:tailEnd/>
          </a:ln>
        </p:spPr>
      </p:pic>
      <p:pic>
        <p:nvPicPr>
          <p:cNvPr id="4" name="Picture 3"/>
          <p:cNvPicPr>
            <a:picLocks noChangeAspect="1" noChangeArrowheads="1"/>
          </p:cNvPicPr>
          <p:nvPr/>
        </p:nvPicPr>
        <p:blipFill>
          <a:blip r:embed="rId3" cstate="print"/>
          <a:srcRect/>
          <a:stretch>
            <a:fillRect/>
          </a:stretch>
        </p:blipFill>
        <p:spPr bwMode="auto">
          <a:xfrm>
            <a:off x="5562600" y="1219200"/>
            <a:ext cx="2209800" cy="2851355"/>
          </a:xfrm>
          <a:prstGeom prst="rect">
            <a:avLst/>
          </a:prstGeom>
          <a:noFill/>
          <a:ln w="9525" algn="ctr">
            <a:noFill/>
            <a:miter lim="800000"/>
            <a:headEnd/>
            <a:tailEnd/>
          </a:ln>
        </p:spPr>
      </p:pic>
      <p:sp>
        <p:nvSpPr>
          <p:cNvPr id="6" name="Rectangle 5"/>
          <p:cNvSpPr/>
          <p:nvPr/>
        </p:nvSpPr>
        <p:spPr>
          <a:xfrm>
            <a:off x="1219200" y="4648200"/>
            <a:ext cx="7010400" cy="2646878"/>
          </a:xfrm>
          <a:prstGeom prst="rect">
            <a:avLst/>
          </a:prstGeom>
        </p:spPr>
        <p:txBody>
          <a:bodyPr wrap="square">
            <a:spAutoFit/>
          </a:bodyPr>
          <a:lstStyle/>
          <a:p>
            <a:pPr>
              <a:defRPr/>
            </a:pPr>
            <a:r>
              <a:rPr lang="en-US" sz="1600" b="1" dirty="0"/>
              <a:t>These images illustrate the negative impact of neglect on the developing brain. In the CT scan on the left is an image from a healthy three year old with an average head size. The image on the right is from a three year old child suffering from severe sensory-deprivation and neglect. This child’s brain is significantly smaller than average and has abnormal development of cortex. These images are from studies conducted by a team of researchers from the Child Trauma Academy led by Bruce D. Perry, M.D., Ph.D.”</a:t>
            </a:r>
          </a:p>
          <a:p>
            <a:pPr>
              <a:defRPr/>
            </a:pPr>
            <a:r>
              <a:rPr lang="en-US" dirty="0"/>
              <a:t> </a:t>
            </a:r>
          </a:p>
          <a:p>
            <a:pPr>
              <a:defRPr/>
            </a:pPr>
            <a:endParaRPr lang="en-US" dirty="0"/>
          </a:p>
          <a:p>
            <a:pPr>
              <a:defRPr/>
            </a:pPr>
            <a:r>
              <a:rPr lang="en-US" dirty="0"/>
              <a:t> </a:t>
            </a:r>
          </a:p>
        </p:txBody>
      </p:sp>
      <p:sp>
        <p:nvSpPr>
          <p:cNvPr id="8" name="TextBox 7"/>
          <p:cNvSpPr txBox="1"/>
          <p:nvPr/>
        </p:nvSpPr>
        <p:spPr>
          <a:xfrm>
            <a:off x="2743200" y="304800"/>
            <a:ext cx="4191000" cy="369332"/>
          </a:xfrm>
          <a:prstGeom prst="rect">
            <a:avLst/>
          </a:prstGeom>
          <a:noFill/>
        </p:spPr>
        <p:txBody>
          <a:bodyPr wrap="square" rtlCol="0">
            <a:spAutoFit/>
          </a:bodyPr>
          <a:lstStyle/>
          <a:p>
            <a:r>
              <a:rPr lang="en-US" dirty="0"/>
              <a:t>LIFE LONG EFFECTS OF TRAUMA</a:t>
            </a:r>
          </a:p>
        </p:txBody>
      </p:sp>
      <p:sp>
        <p:nvSpPr>
          <p:cNvPr id="9" name="TextBox 8"/>
          <p:cNvSpPr txBox="1"/>
          <p:nvPr/>
        </p:nvSpPr>
        <p:spPr>
          <a:xfrm>
            <a:off x="5943600" y="914400"/>
            <a:ext cx="1981200" cy="276999"/>
          </a:xfrm>
          <a:prstGeom prst="rect">
            <a:avLst/>
          </a:prstGeom>
          <a:noFill/>
        </p:spPr>
        <p:txBody>
          <a:bodyPr wrap="square" rtlCol="0">
            <a:spAutoFit/>
          </a:bodyPr>
          <a:lstStyle/>
          <a:p>
            <a:r>
              <a:rPr lang="en-US" sz="1200" dirty="0"/>
              <a:t>ABNORMAL BRAIN</a:t>
            </a:r>
          </a:p>
        </p:txBody>
      </p:sp>
      <p:sp>
        <p:nvSpPr>
          <p:cNvPr id="10" name="TextBox 9"/>
          <p:cNvSpPr txBox="1"/>
          <p:nvPr/>
        </p:nvSpPr>
        <p:spPr>
          <a:xfrm>
            <a:off x="1447800" y="685800"/>
            <a:ext cx="457200" cy="3693319"/>
          </a:xfrm>
          <a:prstGeom prst="rect">
            <a:avLst/>
          </a:prstGeom>
          <a:noFill/>
        </p:spPr>
        <p:txBody>
          <a:bodyPr wrap="square" rtlCol="0">
            <a:spAutoFit/>
          </a:bodyPr>
          <a:lstStyle/>
          <a:p>
            <a:r>
              <a:rPr lang="en-US" b="1" dirty="0"/>
              <a:t>N</a:t>
            </a:r>
          </a:p>
          <a:p>
            <a:r>
              <a:rPr lang="en-US" b="1" dirty="0"/>
              <a:t>O</a:t>
            </a:r>
          </a:p>
          <a:p>
            <a:r>
              <a:rPr lang="en-US" b="1" dirty="0"/>
              <a:t>R</a:t>
            </a:r>
          </a:p>
          <a:p>
            <a:r>
              <a:rPr lang="en-US" b="1" dirty="0"/>
              <a:t>M</a:t>
            </a:r>
          </a:p>
          <a:p>
            <a:r>
              <a:rPr lang="en-US" b="1" dirty="0"/>
              <a:t>A</a:t>
            </a:r>
          </a:p>
          <a:p>
            <a:r>
              <a:rPr lang="en-US" b="1" dirty="0"/>
              <a:t>L</a:t>
            </a:r>
          </a:p>
          <a:p>
            <a:endParaRPr lang="en-US" b="1" dirty="0"/>
          </a:p>
          <a:p>
            <a:r>
              <a:rPr lang="en-US" b="1" dirty="0"/>
              <a:t>B</a:t>
            </a:r>
          </a:p>
          <a:p>
            <a:r>
              <a:rPr lang="en-US" b="1" dirty="0"/>
              <a:t>R</a:t>
            </a:r>
          </a:p>
          <a:p>
            <a:r>
              <a:rPr lang="en-US" b="1" dirty="0"/>
              <a:t>A</a:t>
            </a:r>
          </a:p>
          <a:p>
            <a:r>
              <a:rPr lang="en-US" b="1" dirty="0"/>
              <a:t>I</a:t>
            </a:r>
          </a:p>
          <a:p>
            <a:r>
              <a:rPr lang="en-US" b="1" dirty="0"/>
              <a:t>N</a:t>
            </a:r>
          </a:p>
          <a:p>
            <a:endParaRPr lang="en-US" b="1"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 Brain on Stress</a:t>
            </a:r>
          </a:p>
        </p:txBody>
      </p:sp>
      <p:pic>
        <p:nvPicPr>
          <p:cNvPr id="5" name="Picture 2"/>
          <p:cNvPicPr>
            <a:picLocks noGrp="1" noChangeAspect="1" noChangeArrowheads="1"/>
          </p:cNvPicPr>
          <p:nvPr>
            <p:ph sz="half" idx="1"/>
          </p:nvPr>
        </p:nvPicPr>
        <p:blipFill>
          <a:blip r:embed="rId3" cstate="print"/>
          <a:srcRect l="1648" t="10030" r="6181" b="55244"/>
          <a:stretch>
            <a:fillRect/>
          </a:stretch>
        </p:blipFill>
        <p:spPr bwMode="auto">
          <a:xfrm>
            <a:off x="304800" y="1752600"/>
            <a:ext cx="4312904" cy="2695928"/>
          </a:xfrm>
          <a:prstGeom prst="rect">
            <a:avLst/>
          </a:prstGeom>
          <a:noFill/>
          <a:ln w="38100" algn="in">
            <a:solidFill>
              <a:schemeClr val="tx1"/>
            </a:solidFill>
            <a:miter lim="800000"/>
            <a:headEnd/>
            <a:tailEnd/>
          </a:ln>
        </p:spPr>
      </p:pic>
      <p:pic>
        <p:nvPicPr>
          <p:cNvPr id="6" name="Picture 8"/>
          <p:cNvPicPr>
            <a:picLocks noChangeAspect="1" noChangeArrowheads="1"/>
          </p:cNvPicPr>
          <p:nvPr/>
        </p:nvPicPr>
        <p:blipFill>
          <a:blip r:embed="rId3" cstate="print"/>
          <a:srcRect l="7872" t="51129" r="4752" b="14264"/>
          <a:stretch>
            <a:fillRect/>
          </a:stretch>
        </p:blipFill>
        <p:spPr bwMode="auto">
          <a:xfrm>
            <a:off x="4590220" y="1752600"/>
            <a:ext cx="4058479" cy="2667000"/>
          </a:xfrm>
          <a:prstGeom prst="rect">
            <a:avLst/>
          </a:prstGeom>
          <a:noFill/>
          <a:ln w="38100" algn="in">
            <a:solidFill>
              <a:schemeClr val="tx1"/>
            </a:solidFill>
            <a:miter lim="800000"/>
            <a:headEnd/>
            <a:tailEnd/>
          </a:ln>
        </p:spPr>
      </p:pic>
      <p:sp>
        <p:nvSpPr>
          <p:cNvPr id="7" name="TextBox 13"/>
          <p:cNvSpPr txBox="1">
            <a:spLocks noChangeArrowheads="1"/>
          </p:cNvSpPr>
          <p:nvPr/>
        </p:nvSpPr>
        <p:spPr bwMode="auto">
          <a:xfrm>
            <a:off x="1143000" y="4648200"/>
            <a:ext cx="2971800" cy="646113"/>
          </a:xfrm>
          <a:prstGeom prst="rect">
            <a:avLst/>
          </a:prstGeom>
          <a:noFill/>
          <a:ln w="9525">
            <a:noFill/>
            <a:miter lim="800000"/>
            <a:headEnd/>
            <a:tailEnd/>
          </a:ln>
        </p:spPr>
        <p:txBody>
          <a:bodyPr wrap="square">
            <a:spAutoFit/>
          </a:bodyPr>
          <a:lstStyle/>
          <a:p>
            <a:r>
              <a:rPr lang="en-US" dirty="0"/>
              <a:t>Normal State- </a:t>
            </a:r>
          </a:p>
          <a:p>
            <a:r>
              <a:rPr lang="en-US" dirty="0"/>
              <a:t>High Challenge, Low Threat</a:t>
            </a:r>
          </a:p>
        </p:txBody>
      </p:sp>
      <p:sp>
        <p:nvSpPr>
          <p:cNvPr id="9" name="Rectangle 8"/>
          <p:cNvSpPr/>
          <p:nvPr/>
        </p:nvSpPr>
        <p:spPr>
          <a:xfrm>
            <a:off x="4953000" y="4724400"/>
            <a:ext cx="3048000" cy="923330"/>
          </a:xfrm>
          <a:prstGeom prst="rect">
            <a:avLst/>
          </a:prstGeom>
        </p:spPr>
        <p:txBody>
          <a:bodyPr wrap="square">
            <a:spAutoFit/>
          </a:bodyPr>
          <a:lstStyle/>
          <a:p>
            <a:r>
              <a:rPr lang="en-US" dirty="0"/>
              <a:t>Abnormal State-</a:t>
            </a:r>
          </a:p>
          <a:p>
            <a:r>
              <a:rPr lang="en-US" dirty="0"/>
              <a:t>High Stress, High Threat </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29000" y="381000"/>
            <a:ext cx="4953000" cy="5632311"/>
          </a:xfrm>
          <a:prstGeom prst="rect">
            <a:avLst/>
          </a:prstGeom>
          <a:noFill/>
        </p:spPr>
        <p:txBody>
          <a:bodyPr wrap="square" rtlCol="0">
            <a:spAutoFit/>
          </a:bodyPr>
          <a:lstStyle/>
          <a:p>
            <a:endParaRPr lang="en-US" sz="2000" dirty="0"/>
          </a:p>
          <a:p>
            <a:r>
              <a:rPr lang="en-US" sz="2000" dirty="0"/>
              <a:t>It has long been understood as a consequence of evolution, the brain has modes of function that are natural and effortless. Understanding brain operating principles can help caregivers utilize the power of this tremendous organ. Coerced to operate and interact against natural maturation and developmental timetables,  the brain functions with a abundant error.  </a:t>
            </a:r>
          </a:p>
          <a:p>
            <a:endParaRPr lang="en-US" sz="2000" dirty="0"/>
          </a:p>
          <a:p>
            <a:r>
              <a:rPr lang="en-US" sz="2000" dirty="0"/>
              <a:t>Crime, poverty, learning disabilities, misbehaviors, child abuse, and all social interactions reflect brain function. How can the puzzle of interaction be unraveled without more knowledge of what shapes the brain and how the brain shapes us?</a:t>
            </a:r>
          </a:p>
          <a:p>
            <a:endParaRPr lang="en-US" sz="2000" b="1"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How Males and Females Respond To Stress and Threat</a:t>
            </a:r>
          </a:p>
        </p:txBody>
      </p:sp>
      <p:graphicFrame>
        <p:nvGraphicFramePr>
          <p:cNvPr id="4" name="Table 3"/>
          <p:cNvGraphicFramePr>
            <a:graphicFrameLocks noGrp="1"/>
          </p:cNvGraphicFramePr>
          <p:nvPr/>
        </p:nvGraphicFramePr>
        <p:xfrm>
          <a:off x="914400" y="1905000"/>
          <a:ext cx="7391400" cy="3810000"/>
        </p:xfrm>
        <a:graphic>
          <a:graphicData uri="http://schemas.openxmlformats.org/drawingml/2006/table">
            <a:tbl>
              <a:tblPr>
                <a:tableStyleId>{775DCB02-9BB8-47FD-8907-85C794F793BA}</a:tableStyleId>
              </a:tblPr>
              <a:tblGrid>
                <a:gridCol w="1231900">
                  <a:extLst>
                    <a:ext uri="{9D8B030D-6E8A-4147-A177-3AD203B41FA5}">
                      <a16:colId xmlns:a16="http://schemas.microsoft.com/office/drawing/2014/main" val="20000"/>
                    </a:ext>
                  </a:extLst>
                </a:gridCol>
                <a:gridCol w="1231900">
                  <a:extLst>
                    <a:ext uri="{9D8B030D-6E8A-4147-A177-3AD203B41FA5}">
                      <a16:colId xmlns:a16="http://schemas.microsoft.com/office/drawing/2014/main" val="20001"/>
                    </a:ext>
                  </a:extLst>
                </a:gridCol>
                <a:gridCol w="1231900">
                  <a:extLst>
                    <a:ext uri="{9D8B030D-6E8A-4147-A177-3AD203B41FA5}">
                      <a16:colId xmlns:a16="http://schemas.microsoft.com/office/drawing/2014/main" val="20002"/>
                    </a:ext>
                  </a:extLst>
                </a:gridCol>
                <a:gridCol w="1231900">
                  <a:extLst>
                    <a:ext uri="{9D8B030D-6E8A-4147-A177-3AD203B41FA5}">
                      <a16:colId xmlns:a16="http://schemas.microsoft.com/office/drawing/2014/main" val="20003"/>
                    </a:ext>
                  </a:extLst>
                </a:gridCol>
                <a:gridCol w="1231900">
                  <a:extLst>
                    <a:ext uri="{9D8B030D-6E8A-4147-A177-3AD203B41FA5}">
                      <a16:colId xmlns:a16="http://schemas.microsoft.com/office/drawing/2014/main" val="20004"/>
                    </a:ext>
                  </a:extLst>
                </a:gridCol>
                <a:gridCol w="1231900">
                  <a:extLst>
                    <a:ext uri="{9D8B030D-6E8A-4147-A177-3AD203B41FA5}">
                      <a16:colId xmlns:a16="http://schemas.microsoft.com/office/drawing/2014/main" val="20005"/>
                    </a:ext>
                  </a:extLst>
                </a:gridCol>
              </a:tblGrid>
              <a:tr h="466143">
                <a:tc>
                  <a:txBody>
                    <a:bodyPr/>
                    <a:lstStyle/>
                    <a:p>
                      <a:pPr marL="0" marR="0">
                        <a:spcBef>
                          <a:spcPts val="0"/>
                        </a:spcBef>
                        <a:spcAft>
                          <a:spcPts val="0"/>
                        </a:spcAft>
                      </a:pPr>
                      <a:r>
                        <a:rPr lang="en-US" sz="800" b="1" dirty="0"/>
                        <a:t>Adaptative</a:t>
                      </a:r>
                      <a:r>
                        <a:rPr lang="en-US" sz="1000" b="1" dirty="0"/>
                        <a:t> </a:t>
                      </a:r>
                    </a:p>
                    <a:p>
                      <a:pPr marL="0" marR="0"/>
                      <a:r>
                        <a:rPr lang="en-US" sz="800" b="1" dirty="0"/>
                        <a:t>Response</a:t>
                      </a:r>
                      <a:endParaRPr lang="en-US" sz="900" b="1" dirty="0">
                        <a:latin typeface="Times New Roman"/>
                        <a:ea typeface="Times New Roman"/>
                      </a:endParaRPr>
                    </a:p>
                  </a:txBody>
                  <a:tcPr marL="53879" marR="53879" marT="53879" marB="53879"/>
                </a:tc>
                <a:tc>
                  <a:txBody>
                    <a:bodyPr/>
                    <a:lstStyle/>
                    <a:p>
                      <a:pPr marL="0" marR="0" algn="ctr"/>
                      <a:r>
                        <a:rPr lang="en-US" sz="900" b="1" dirty="0"/>
                        <a:t>REST</a:t>
                      </a:r>
                    </a:p>
                    <a:p>
                      <a:pPr marL="0" marR="0" algn="ctr"/>
                      <a:r>
                        <a:rPr lang="en-US" sz="800" b="1" dirty="0"/>
                        <a:t>(Adult Male)</a:t>
                      </a:r>
                      <a:endParaRPr lang="en-US" sz="900" b="1" dirty="0">
                        <a:latin typeface="Times New Roman"/>
                        <a:ea typeface="Times New Roman"/>
                      </a:endParaRPr>
                    </a:p>
                  </a:txBody>
                  <a:tcPr marL="53879" marR="53879" marT="53879" marB="53879"/>
                </a:tc>
                <a:tc>
                  <a:txBody>
                    <a:bodyPr/>
                    <a:lstStyle/>
                    <a:p>
                      <a:pPr marL="0" marR="0" algn="ctr"/>
                      <a:r>
                        <a:rPr lang="en-US" sz="900" b="1" dirty="0"/>
                        <a:t>VIGILANCE</a:t>
                      </a:r>
                      <a:endParaRPr lang="en-US" sz="900" b="1" dirty="0">
                        <a:latin typeface="Times New Roman"/>
                        <a:ea typeface="Times New Roman"/>
                      </a:endParaRPr>
                    </a:p>
                  </a:txBody>
                  <a:tcPr marL="53879" marR="53879" marT="53879" marB="53879"/>
                </a:tc>
                <a:tc>
                  <a:txBody>
                    <a:bodyPr/>
                    <a:lstStyle/>
                    <a:p>
                      <a:pPr marL="0" marR="0" algn="ctr"/>
                      <a:r>
                        <a:rPr lang="en-US" sz="900" b="1" dirty="0"/>
                        <a:t>FREEZE</a:t>
                      </a:r>
                      <a:endParaRPr lang="en-US" sz="900" b="1" dirty="0">
                        <a:latin typeface="Times New Roman"/>
                        <a:ea typeface="Times New Roman"/>
                      </a:endParaRPr>
                    </a:p>
                  </a:txBody>
                  <a:tcPr marL="53879" marR="53879" marT="53879" marB="53879"/>
                </a:tc>
                <a:tc>
                  <a:txBody>
                    <a:bodyPr/>
                    <a:lstStyle/>
                    <a:p>
                      <a:pPr marL="0" marR="0" algn="ctr"/>
                      <a:r>
                        <a:rPr lang="en-US" sz="900" b="1" dirty="0"/>
                        <a:t>FLIGHT</a:t>
                      </a:r>
                      <a:endParaRPr lang="en-US" sz="900" b="1" dirty="0">
                        <a:latin typeface="Times New Roman"/>
                        <a:ea typeface="Times New Roman"/>
                      </a:endParaRPr>
                    </a:p>
                  </a:txBody>
                  <a:tcPr marL="53879" marR="53879" marT="53879" marB="53879"/>
                </a:tc>
                <a:tc>
                  <a:txBody>
                    <a:bodyPr/>
                    <a:lstStyle/>
                    <a:p>
                      <a:pPr marL="0" marR="0" algn="ctr"/>
                      <a:r>
                        <a:rPr lang="en-US" sz="900" b="1" dirty="0"/>
                        <a:t>FIGHT</a:t>
                      </a:r>
                      <a:endParaRPr lang="en-US" sz="900" b="1" dirty="0">
                        <a:latin typeface="Times New Roman"/>
                        <a:ea typeface="Times New Roman"/>
                      </a:endParaRPr>
                    </a:p>
                  </a:txBody>
                  <a:tcPr marL="53879" marR="53879" marT="53879" marB="53879"/>
                </a:tc>
                <a:extLst>
                  <a:ext uri="{0D108BD9-81ED-4DB2-BD59-A6C34878D82A}">
                    <a16:rowId xmlns:a16="http://schemas.microsoft.com/office/drawing/2014/main" val="10000"/>
                  </a:ext>
                </a:extLst>
              </a:tr>
              <a:tr h="702648">
                <a:tc>
                  <a:txBody>
                    <a:bodyPr/>
                    <a:lstStyle/>
                    <a:p>
                      <a:pPr marL="0" marR="0" algn="r"/>
                      <a:r>
                        <a:rPr lang="en-US" sz="800" b="1" dirty="0"/>
                        <a:t>Hyperarousal</a:t>
                      </a:r>
                      <a:endParaRPr lang="en-US" sz="900" b="1" dirty="0"/>
                    </a:p>
                    <a:p>
                      <a:pPr marL="0" marR="0" algn="r"/>
                      <a:r>
                        <a:rPr lang="en-US" sz="800" b="1" dirty="0"/>
                        <a:t>States</a:t>
                      </a:r>
                    </a:p>
                    <a:p>
                      <a:pPr marL="0" marR="0" algn="r"/>
                      <a:r>
                        <a:rPr lang="en-US" sz="800" b="1" dirty="0">
                          <a:solidFill>
                            <a:srgbClr val="FF0000"/>
                          </a:solidFill>
                          <a:latin typeface="Times New Roman"/>
                          <a:ea typeface="Times New Roman"/>
                        </a:rPr>
                        <a:t>More Males</a:t>
                      </a:r>
                      <a:endParaRPr lang="en-US" sz="900" b="1" dirty="0">
                        <a:solidFill>
                          <a:srgbClr val="FF0000"/>
                        </a:solidFill>
                        <a:latin typeface="Times New Roman"/>
                        <a:ea typeface="Times New Roman"/>
                      </a:endParaRPr>
                    </a:p>
                  </a:txBody>
                  <a:tcPr marL="53879" marR="53879" marT="53879" marB="53879"/>
                </a:tc>
                <a:tc>
                  <a:txBody>
                    <a:bodyPr/>
                    <a:lstStyle/>
                    <a:p>
                      <a:pPr marL="0" marR="0" algn="ctr"/>
                      <a:r>
                        <a:rPr lang="en-US" sz="800" dirty="0"/>
                        <a:t>REST</a:t>
                      </a:r>
                      <a:endParaRPr lang="en-US" sz="900" dirty="0"/>
                    </a:p>
                    <a:p>
                      <a:pPr marL="0" marR="0" algn="ctr"/>
                      <a:r>
                        <a:rPr lang="en-US" sz="800" dirty="0"/>
                        <a:t>(Male Child)</a:t>
                      </a:r>
                      <a:endParaRPr lang="en-US" sz="900" dirty="0">
                        <a:latin typeface="Times New Roman"/>
                        <a:ea typeface="Times New Roman"/>
                      </a:endParaRPr>
                    </a:p>
                  </a:txBody>
                  <a:tcPr marL="53879" marR="53879" marT="53879" marB="53879"/>
                </a:tc>
                <a:tc>
                  <a:txBody>
                    <a:bodyPr/>
                    <a:lstStyle/>
                    <a:p>
                      <a:pPr marL="0" marR="0" algn="ctr"/>
                      <a:r>
                        <a:rPr lang="en-US" sz="800" dirty="0"/>
                        <a:t>VIGILANCE</a:t>
                      </a:r>
                      <a:endParaRPr lang="en-US" sz="900" dirty="0"/>
                    </a:p>
                    <a:p>
                      <a:pPr marL="0" marR="0" algn="ctr"/>
                      <a:r>
                        <a:rPr lang="en-US" sz="800" dirty="0"/>
                        <a:t>(Crying)</a:t>
                      </a:r>
                      <a:endParaRPr lang="en-US" sz="900" dirty="0">
                        <a:latin typeface="Times New Roman"/>
                        <a:ea typeface="Times New Roman"/>
                      </a:endParaRPr>
                    </a:p>
                  </a:txBody>
                  <a:tcPr marL="53879" marR="53879" marT="53879" marB="53879"/>
                </a:tc>
                <a:tc>
                  <a:txBody>
                    <a:bodyPr/>
                    <a:lstStyle/>
                    <a:p>
                      <a:pPr marL="0" marR="0" algn="ctr"/>
                      <a:r>
                        <a:rPr lang="en-US" sz="800" dirty="0"/>
                        <a:t>RESISTANCE</a:t>
                      </a:r>
                      <a:endParaRPr lang="en-US" sz="900" dirty="0"/>
                    </a:p>
                    <a:p>
                      <a:pPr marL="0" marR="0" algn="ctr"/>
                      <a:r>
                        <a:rPr lang="en-US" sz="800" dirty="0"/>
                        <a:t>Freeze</a:t>
                      </a:r>
                      <a:endParaRPr lang="en-US" sz="900" dirty="0">
                        <a:latin typeface="Times New Roman"/>
                        <a:ea typeface="Times New Roman"/>
                      </a:endParaRPr>
                    </a:p>
                  </a:txBody>
                  <a:tcPr marL="53879" marR="53879" marT="53879" marB="53879"/>
                </a:tc>
                <a:tc>
                  <a:txBody>
                    <a:bodyPr/>
                    <a:lstStyle/>
                    <a:p>
                      <a:pPr marL="0" marR="0" algn="ctr"/>
                      <a:r>
                        <a:rPr lang="en-US" sz="800" dirty="0"/>
                        <a:t>DEFIANCE</a:t>
                      </a:r>
                      <a:endParaRPr lang="en-US" sz="900" dirty="0"/>
                    </a:p>
                    <a:p>
                      <a:pPr marL="0" marR="0" algn="ctr"/>
                      <a:r>
                        <a:rPr lang="en-US" sz="800" dirty="0"/>
                        <a:t>Posturing</a:t>
                      </a:r>
                      <a:endParaRPr lang="en-US" sz="900" dirty="0">
                        <a:latin typeface="Times New Roman"/>
                        <a:ea typeface="Times New Roman"/>
                      </a:endParaRPr>
                    </a:p>
                  </a:txBody>
                  <a:tcPr marL="53879" marR="53879" marT="53879" marB="53879"/>
                </a:tc>
                <a:tc>
                  <a:txBody>
                    <a:bodyPr/>
                    <a:lstStyle/>
                    <a:p>
                      <a:pPr marL="0" marR="0" algn="ctr"/>
                      <a:r>
                        <a:rPr lang="en-US" sz="800" dirty="0"/>
                        <a:t>AGGRESSION</a:t>
                      </a:r>
                      <a:endParaRPr lang="en-US" sz="900" dirty="0">
                        <a:latin typeface="Times New Roman"/>
                        <a:ea typeface="Times New Roman"/>
                      </a:endParaRPr>
                    </a:p>
                  </a:txBody>
                  <a:tcPr marL="53879" marR="53879" marT="53879" marB="53879"/>
                </a:tc>
                <a:extLst>
                  <a:ext uri="{0D108BD9-81ED-4DB2-BD59-A6C34878D82A}">
                    <a16:rowId xmlns:a16="http://schemas.microsoft.com/office/drawing/2014/main" val="10001"/>
                  </a:ext>
                </a:extLst>
              </a:tr>
              <a:tr h="702648">
                <a:tc>
                  <a:txBody>
                    <a:bodyPr/>
                    <a:lstStyle/>
                    <a:p>
                      <a:pPr marL="0" marR="0" algn="r"/>
                      <a:r>
                        <a:rPr lang="en-US" sz="800" b="1" dirty="0"/>
                        <a:t>Dissociative</a:t>
                      </a:r>
                      <a:endParaRPr lang="en-US" sz="900" b="1" dirty="0"/>
                    </a:p>
                    <a:p>
                      <a:pPr marL="0" marR="0" algn="r"/>
                      <a:r>
                        <a:rPr lang="en-US" sz="800" b="1" dirty="0"/>
                        <a:t>States</a:t>
                      </a:r>
                    </a:p>
                    <a:p>
                      <a:pPr marL="0" marR="0" algn="r"/>
                      <a:r>
                        <a:rPr lang="en-US" sz="800" b="1" dirty="0">
                          <a:solidFill>
                            <a:srgbClr val="FF0000"/>
                          </a:solidFill>
                        </a:rPr>
                        <a:t>More Females</a:t>
                      </a:r>
                      <a:endParaRPr lang="en-US" sz="900" b="1" dirty="0">
                        <a:solidFill>
                          <a:srgbClr val="FF0000"/>
                        </a:solidFill>
                        <a:latin typeface="Times New Roman"/>
                        <a:ea typeface="Times New Roman"/>
                      </a:endParaRPr>
                    </a:p>
                  </a:txBody>
                  <a:tcPr marL="53879" marR="53879" marT="53879" marB="53879"/>
                </a:tc>
                <a:tc>
                  <a:txBody>
                    <a:bodyPr/>
                    <a:lstStyle/>
                    <a:p>
                      <a:pPr marL="0" marR="0" algn="ctr"/>
                      <a:r>
                        <a:rPr lang="en-US" sz="800" dirty="0"/>
                        <a:t>REST</a:t>
                      </a:r>
                      <a:endParaRPr lang="en-US" sz="900" dirty="0"/>
                    </a:p>
                    <a:p>
                      <a:pPr marL="0" marR="0" algn="ctr"/>
                      <a:r>
                        <a:rPr lang="en-US" sz="800" dirty="0"/>
                        <a:t>(Female Child)</a:t>
                      </a:r>
                      <a:endParaRPr lang="en-US" sz="900" dirty="0">
                        <a:latin typeface="Times New Roman"/>
                        <a:ea typeface="Times New Roman"/>
                      </a:endParaRPr>
                    </a:p>
                  </a:txBody>
                  <a:tcPr marL="53879" marR="53879" marT="53879" marB="53879"/>
                </a:tc>
                <a:tc>
                  <a:txBody>
                    <a:bodyPr/>
                    <a:lstStyle/>
                    <a:p>
                      <a:pPr marL="0" marR="0" algn="ctr"/>
                      <a:r>
                        <a:rPr lang="en-US" sz="800" dirty="0"/>
                        <a:t>AVOIDANCE</a:t>
                      </a:r>
                      <a:endParaRPr lang="en-US" sz="900" dirty="0"/>
                    </a:p>
                    <a:p>
                      <a:pPr marL="0" marR="0" algn="ctr"/>
                      <a:r>
                        <a:rPr lang="en-US" sz="800" dirty="0"/>
                        <a:t>(Crying)</a:t>
                      </a:r>
                      <a:endParaRPr lang="en-US" sz="900" dirty="0">
                        <a:latin typeface="Times New Roman"/>
                        <a:ea typeface="Times New Roman"/>
                      </a:endParaRPr>
                    </a:p>
                  </a:txBody>
                  <a:tcPr marL="53879" marR="53879" marT="53879" marB="53879"/>
                </a:tc>
                <a:tc>
                  <a:txBody>
                    <a:bodyPr/>
                    <a:lstStyle/>
                    <a:p>
                      <a:pPr marL="0" marR="0" algn="ctr"/>
                      <a:r>
                        <a:rPr lang="en-US" sz="800" dirty="0"/>
                        <a:t>COMPLIANCE</a:t>
                      </a:r>
                      <a:endParaRPr lang="en-US" sz="900" dirty="0"/>
                    </a:p>
                    <a:p>
                      <a:pPr marL="0" marR="0" algn="ctr"/>
                      <a:r>
                        <a:rPr lang="en-US" sz="800" dirty="0"/>
                        <a:t>Freeze</a:t>
                      </a:r>
                      <a:endParaRPr lang="en-US" sz="900" dirty="0">
                        <a:latin typeface="Times New Roman"/>
                        <a:ea typeface="Times New Roman"/>
                      </a:endParaRPr>
                    </a:p>
                  </a:txBody>
                  <a:tcPr marL="53879" marR="53879" marT="53879" marB="53879"/>
                </a:tc>
                <a:tc>
                  <a:txBody>
                    <a:bodyPr/>
                    <a:lstStyle/>
                    <a:p>
                      <a:pPr marL="0" marR="0" algn="ctr"/>
                      <a:r>
                        <a:rPr lang="en-US" sz="800" dirty="0"/>
                        <a:t>DISSOCIATION</a:t>
                      </a:r>
                      <a:endParaRPr lang="en-US" sz="900" dirty="0"/>
                    </a:p>
                    <a:p>
                      <a:pPr marL="0" marR="0" algn="ctr"/>
                      <a:r>
                        <a:rPr lang="en-US" sz="800" dirty="0"/>
                        <a:t>Numbing</a:t>
                      </a:r>
                      <a:endParaRPr lang="en-US" sz="900" dirty="0">
                        <a:latin typeface="Times New Roman"/>
                        <a:ea typeface="Times New Roman"/>
                      </a:endParaRPr>
                    </a:p>
                  </a:txBody>
                  <a:tcPr marL="53879" marR="53879" marT="53879" marB="53879"/>
                </a:tc>
                <a:tc>
                  <a:txBody>
                    <a:bodyPr/>
                    <a:lstStyle/>
                    <a:p>
                      <a:pPr marL="0" marR="0" algn="ctr"/>
                      <a:r>
                        <a:rPr lang="en-US" sz="800" dirty="0"/>
                        <a:t>FAINTING</a:t>
                      </a:r>
                      <a:endParaRPr lang="en-US" sz="900" dirty="0"/>
                    </a:p>
                    <a:p>
                      <a:pPr marL="0" marR="0" algn="ctr"/>
                      <a:r>
                        <a:rPr lang="en-US" sz="800" dirty="0"/>
                        <a:t>Mini-psychosis</a:t>
                      </a:r>
                      <a:endParaRPr lang="en-US" sz="900" dirty="0">
                        <a:latin typeface="Times New Roman"/>
                        <a:ea typeface="Times New Roman"/>
                      </a:endParaRPr>
                    </a:p>
                  </a:txBody>
                  <a:tcPr marL="53879" marR="53879" marT="53879" marB="53879"/>
                </a:tc>
                <a:extLst>
                  <a:ext uri="{0D108BD9-81ED-4DB2-BD59-A6C34878D82A}">
                    <a16:rowId xmlns:a16="http://schemas.microsoft.com/office/drawing/2014/main" val="10002"/>
                  </a:ext>
                </a:extLst>
              </a:tr>
              <a:tr h="822248">
                <a:tc>
                  <a:txBody>
                    <a:bodyPr/>
                    <a:lstStyle/>
                    <a:p>
                      <a:pPr marL="0" marR="0">
                        <a:spcBef>
                          <a:spcPts val="0"/>
                        </a:spcBef>
                        <a:spcAft>
                          <a:spcPts val="0"/>
                        </a:spcAft>
                      </a:pPr>
                      <a:r>
                        <a:rPr lang="en-US" sz="800" b="1" dirty="0"/>
                        <a:t>PRIMARY </a:t>
                      </a:r>
                      <a:endParaRPr lang="en-US" sz="1000" b="1" dirty="0"/>
                    </a:p>
                    <a:p>
                      <a:pPr marL="0" marR="0"/>
                      <a:r>
                        <a:rPr lang="en-US" sz="800" b="1" dirty="0"/>
                        <a:t>secondary </a:t>
                      </a:r>
                      <a:endParaRPr lang="en-US" sz="900" b="1" dirty="0"/>
                    </a:p>
                    <a:p>
                      <a:pPr marL="0" marR="0"/>
                      <a:r>
                        <a:rPr lang="en-US" sz="800" b="1" dirty="0"/>
                        <a:t>Brain Areas</a:t>
                      </a:r>
                      <a:endParaRPr lang="en-US" sz="900" b="1" dirty="0">
                        <a:latin typeface="Times New Roman"/>
                        <a:ea typeface="Times New Roman"/>
                      </a:endParaRPr>
                    </a:p>
                  </a:txBody>
                  <a:tcPr marL="53879" marR="53879" marT="53879" marB="53879"/>
                </a:tc>
                <a:tc>
                  <a:txBody>
                    <a:bodyPr/>
                    <a:lstStyle/>
                    <a:p>
                      <a:pPr marL="0" marR="0" algn="ctr"/>
                      <a:r>
                        <a:rPr lang="en-US" sz="800" dirty="0"/>
                        <a:t>NEOCORTEX</a:t>
                      </a:r>
                      <a:endParaRPr lang="en-US" sz="900" dirty="0"/>
                    </a:p>
                    <a:p>
                      <a:pPr marL="0" marR="0" algn="ctr"/>
                      <a:r>
                        <a:rPr lang="en-US" sz="800" dirty="0"/>
                        <a:t>Subcortex</a:t>
                      </a:r>
                      <a:endParaRPr lang="en-US" sz="900" dirty="0">
                        <a:latin typeface="Times New Roman"/>
                        <a:ea typeface="Times New Roman"/>
                      </a:endParaRPr>
                    </a:p>
                  </a:txBody>
                  <a:tcPr marL="53879" marR="53879" marT="53879" marB="53879"/>
                </a:tc>
                <a:tc>
                  <a:txBody>
                    <a:bodyPr/>
                    <a:lstStyle/>
                    <a:p>
                      <a:pPr marL="0" marR="0" algn="ctr"/>
                      <a:r>
                        <a:rPr lang="en-US" sz="800" dirty="0"/>
                        <a:t>SUBCORTEX</a:t>
                      </a:r>
                      <a:endParaRPr lang="en-US" sz="900" dirty="0"/>
                    </a:p>
                    <a:p>
                      <a:pPr marL="0" marR="0" algn="ctr"/>
                      <a:r>
                        <a:rPr lang="en-US" sz="800" dirty="0"/>
                        <a:t>Limbic</a:t>
                      </a:r>
                      <a:endParaRPr lang="en-US" sz="900" dirty="0">
                        <a:latin typeface="Times New Roman"/>
                        <a:ea typeface="Times New Roman"/>
                      </a:endParaRPr>
                    </a:p>
                  </a:txBody>
                  <a:tcPr marL="53879" marR="53879" marT="53879" marB="53879"/>
                </a:tc>
                <a:tc>
                  <a:txBody>
                    <a:bodyPr/>
                    <a:lstStyle/>
                    <a:p>
                      <a:pPr marL="0" marR="0" algn="ctr"/>
                      <a:r>
                        <a:rPr lang="en-US" sz="800" dirty="0"/>
                        <a:t>LIMBIC</a:t>
                      </a:r>
                      <a:endParaRPr lang="en-US" sz="900" dirty="0"/>
                    </a:p>
                    <a:p>
                      <a:pPr marL="0" marR="0" algn="ctr"/>
                      <a:r>
                        <a:rPr lang="en-US" sz="800" dirty="0"/>
                        <a:t>Midbrain</a:t>
                      </a:r>
                      <a:endParaRPr lang="en-US" sz="900" dirty="0">
                        <a:latin typeface="Times New Roman"/>
                        <a:ea typeface="Times New Roman"/>
                      </a:endParaRPr>
                    </a:p>
                  </a:txBody>
                  <a:tcPr marL="53879" marR="53879" marT="53879" marB="53879"/>
                </a:tc>
                <a:tc>
                  <a:txBody>
                    <a:bodyPr/>
                    <a:lstStyle/>
                    <a:p>
                      <a:pPr marL="0" marR="0" algn="ctr"/>
                      <a:r>
                        <a:rPr lang="en-US" sz="800" dirty="0"/>
                        <a:t>MIDBRAIN</a:t>
                      </a:r>
                      <a:endParaRPr lang="en-US" sz="900" dirty="0"/>
                    </a:p>
                    <a:p>
                      <a:pPr marL="0" marR="0" algn="ctr"/>
                      <a:r>
                        <a:rPr lang="en-US" sz="800" dirty="0"/>
                        <a:t>Brainstem</a:t>
                      </a:r>
                      <a:endParaRPr lang="en-US" sz="900" dirty="0">
                        <a:latin typeface="Times New Roman"/>
                        <a:ea typeface="Times New Roman"/>
                      </a:endParaRPr>
                    </a:p>
                  </a:txBody>
                  <a:tcPr marL="53879" marR="53879" marT="53879" marB="53879"/>
                </a:tc>
                <a:tc>
                  <a:txBody>
                    <a:bodyPr/>
                    <a:lstStyle/>
                    <a:p>
                      <a:pPr marL="0" marR="0" algn="ctr"/>
                      <a:r>
                        <a:rPr lang="en-US" sz="800" dirty="0"/>
                        <a:t>BRAINSTEM</a:t>
                      </a:r>
                      <a:endParaRPr lang="en-US" sz="900" dirty="0"/>
                    </a:p>
                    <a:p>
                      <a:pPr marL="0" marR="0" algn="ctr"/>
                      <a:r>
                        <a:rPr lang="en-US" sz="800" dirty="0"/>
                        <a:t>Autonomic</a:t>
                      </a:r>
                      <a:endParaRPr lang="en-US" sz="900" dirty="0">
                        <a:latin typeface="Times New Roman"/>
                        <a:ea typeface="Times New Roman"/>
                      </a:endParaRPr>
                    </a:p>
                  </a:txBody>
                  <a:tcPr marL="53879" marR="53879" marT="53879" marB="53879"/>
                </a:tc>
                <a:extLst>
                  <a:ext uri="{0D108BD9-81ED-4DB2-BD59-A6C34878D82A}">
                    <a16:rowId xmlns:a16="http://schemas.microsoft.com/office/drawing/2014/main" val="10003"/>
                  </a:ext>
                </a:extLst>
              </a:tr>
              <a:tr h="523249">
                <a:tc>
                  <a:txBody>
                    <a:bodyPr/>
                    <a:lstStyle/>
                    <a:p>
                      <a:pPr marL="0" marR="0">
                        <a:spcBef>
                          <a:spcPts val="0"/>
                        </a:spcBef>
                        <a:spcAft>
                          <a:spcPts val="0"/>
                        </a:spcAft>
                      </a:pPr>
                      <a:r>
                        <a:rPr lang="en-US" sz="800" b="1" dirty="0"/>
                        <a:t>Cognition </a:t>
                      </a:r>
                      <a:endParaRPr lang="en-US" sz="1000" b="1" dirty="0">
                        <a:latin typeface="Times New Roman"/>
                        <a:ea typeface="Times New Roman"/>
                      </a:endParaRPr>
                    </a:p>
                  </a:txBody>
                  <a:tcPr marL="53879" marR="53879" marT="53879" marB="53879"/>
                </a:tc>
                <a:tc>
                  <a:txBody>
                    <a:bodyPr/>
                    <a:lstStyle/>
                    <a:p>
                      <a:pPr marL="0" marR="0" algn="ctr"/>
                      <a:r>
                        <a:rPr lang="en-US" sz="800" dirty="0"/>
                        <a:t>ABSTRACT</a:t>
                      </a:r>
                      <a:endParaRPr lang="en-US" sz="900" dirty="0">
                        <a:latin typeface="Times New Roman"/>
                        <a:ea typeface="Times New Roman"/>
                      </a:endParaRPr>
                    </a:p>
                  </a:txBody>
                  <a:tcPr marL="53879" marR="53879" marT="53879" marB="53879"/>
                </a:tc>
                <a:tc>
                  <a:txBody>
                    <a:bodyPr/>
                    <a:lstStyle/>
                    <a:p>
                      <a:pPr marL="0" marR="0" algn="ctr"/>
                      <a:r>
                        <a:rPr lang="en-US" sz="800" dirty="0"/>
                        <a:t>CONCRETE</a:t>
                      </a:r>
                      <a:endParaRPr lang="en-US" sz="900" dirty="0">
                        <a:latin typeface="Times New Roman"/>
                        <a:ea typeface="Times New Roman"/>
                      </a:endParaRPr>
                    </a:p>
                  </a:txBody>
                  <a:tcPr marL="53879" marR="53879" marT="53879" marB="53879"/>
                </a:tc>
                <a:tc>
                  <a:txBody>
                    <a:bodyPr/>
                    <a:lstStyle/>
                    <a:p>
                      <a:pPr marL="0" marR="0" algn="ctr"/>
                      <a:r>
                        <a:rPr lang="en-US" sz="800" dirty="0"/>
                        <a:t>EMOTIONAL</a:t>
                      </a:r>
                      <a:endParaRPr lang="en-US" sz="900" dirty="0">
                        <a:latin typeface="Times New Roman"/>
                        <a:ea typeface="Times New Roman"/>
                      </a:endParaRPr>
                    </a:p>
                  </a:txBody>
                  <a:tcPr marL="53879" marR="53879" marT="53879" marB="53879"/>
                </a:tc>
                <a:tc>
                  <a:txBody>
                    <a:bodyPr/>
                    <a:lstStyle/>
                    <a:p>
                      <a:pPr marL="0" marR="0" algn="ctr"/>
                      <a:r>
                        <a:rPr lang="en-US" sz="800" dirty="0"/>
                        <a:t>REACTIVE</a:t>
                      </a:r>
                      <a:endParaRPr lang="en-US" sz="900" dirty="0">
                        <a:latin typeface="Times New Roman"/>
                        <a:ea typeface="Times New Roman"/>
                      </a:endParaRPr>
                    </a:p>
                  </a:txBody>
                  <a:tcPr marL="53879" marR="53879" marT="53879" marB="53879"/>
                </a:tc>
                <a:tc>
                  <a:txBody>
                    <a:bodyPr/>
                    <a:lstStyle/>
                    <a:p>
                      <a:pPr marL="0" marR="0" algn="ctr"/>
                      <a:r>
                        <a:rPr lang="en-US" sz="800" dirty="0"/>
                        <a:t>REFLEXIVE</a:t>
                      </a:r>
                      <a:endParaRPr lang="en-US" sz="900" dirty="0">
                        <a:latin typeface="Times New Roman"/>
                        <a:ea typeface="Times New Roman"/>
                      </a:endParaRPr>
                    </a:p>
                  </a:txBody>
                  <a:tcPr marL="53879" marR="53879" marT="53879" marB="53879"/>
                </a:tc>
                <a:extLst>
                  <a:ext uri="{0D108BD9-81ED-4DB2-BD59-A6C34878D82A}">
                    <a16:rowId xmlns:a16="http://schemas.microsoft.com/office/drawing/2014/main" val="10004"/>
                  </a:ext>
                </a:extLst>
              </a:tr>
              <a:tr h="593064">
                <a:tc>
                  <a:txBody>
                    <a:bodyPr/>
                    <a:lstStyle/>
                    <a:p>
                      <a:pPr marL="0" marR="0">
                        <a:spcBef>
                          <a:spcPts val="0"/>
                        </a:spcBef>
                        <a:spcAft>
                          <a:spcPts val="0"/>
                        </a:spcAft>
                      </a:pPr>
                      <a:r>
                        <a:rPr lang="en-US" sz="800" b="1" dirty="0"/>
                        <a:t>Mental State</a:t>
                      </a:r>
                      <a:endParaRPr lang="en-US" sz="1000" b="1" dirty="0">
                        <a:latin typeface="Times New Roman"/>
                        <a:ea typeface="Times New Roman"/>
                      </a:endParaRPr>
                    </a:p>
                  </a:txBody>
                  <a:tcPr marL="53879" marR="53879" marT="53879" marB="53879"/>
                </a:tc>
                <a:tc>
                  <a:txBody>
                    <a:bodyPr/>
                    <a:lstStyle/>
                    <a:p>
                      <a:pPr marL="0" marR="0" algn="ctr"/>
                      <a:r>
                        <a:rPr lang="en-US" sz="1100" dirty="0"/>
                        <a:t>CALM</a:t>
                      </a:r>
                      <a:endParaRPr lang="en-US" sz="900" dirty="0">
                        <a:latin typeface="Times New Roman"/>
                        <a:ea typeface="Times New Roman"/>
                      </a:endParaRPr>
                    </a:p>
                  </a:txBody>
                  <a:tcPr marL="53879" marR="53879" marT="53879" marB="53879"/>
                </a:tc>
                <a:tc>
                  <a:txBody>
                    <a:bodyPr/>
                    <a:lstStyle/>
                    <a:p>
                      <a:pPr marL="0" marR="0" algn="ctr"/>
                      <a:r>
                        <a:rPr lang="en-US" sz="1100" dirty="0"/>
                        <a:t>AROUSAL</a:t>
                      </a:r>
                      <a:endParaRPr lang="en-US" sz="900" dirty="0">
                        <a:latin typeface="Times New Roman"/>
                        <a:ea typeface="Times New Roman"/>
                      </a:endParaRPr>
                    </a:p>
                  </a:txBody>
                  <a:tcPr marL="53879" marR="53879" marT="53879" marB="53879"/>
                </a:tc>
                <a:tc>
                  <a:txBody>
                    <a:bodyPr/>
                    <a:lstStyle/>
                    <a:p>
                      <a:pPr marL="0" marR="0" algn="ctr"/>
                      <a:r>
                        <a:rPr lang="en-US" sz="1100" dirty="0"/>
                        <a:t>FEAR</a:t>
                      </a:r>
                      <a:endParaRPr lang="en-US" sz="900" dirty="0">
                        <a:latin typeface="Times New Roman"/>
                        <a:ea typeface="Times New Roman"/>
                      </a:endParaRPr>
                    </a:p>
                  </a:txBody>
                  <a:tcPr marL="53879" marR="53879" marT="53879" marB="53879"/>
                </a:tc>
                <a:tc>
                  <a:txBody>
                    <a:bodyPr/>
                    <a:lstStyle/>
                    <a:p>
                      <a:pPr marL="0" marR="0" algn="ctr"/>
                      <a:r>
                        <a:rPr lang="en-US" sz="1100" dirty="0"/>
                        <a:t>TERROR</a:t>
                      </a:r>
                      <a:endParaRPr lang="en-US" sz="900" dirty="0">
                        <a:latin typeface="Times New Roman"/>
                        <a:ea typeface="Times New Roman"/>
                      </a:endParaRPr>
                    </a:p>
                  </a:txBody>
                  <a:tcPr marL="53879" marR="53879" marT="53879" marB="53879"/>
                </a:tc>
                <a:tc>
                  <a:txBody>
                    <a:bodyPr/>
                    <a:lstStyle/>
                    <a:p>
                      <a:r>
                        <a:rPr lang="en-US" sz="900" dirty="0">
                          <a:latin typeface="Times New Roman"/>
                        </a:rPr>
                        <a:t>SURVIVAL/TERROR</a:t>
                      </a:r>
                    </a:p>
                  </a:txBody>
                  <a:tcPr marL="53879" marR="53879" marT="53879" marB="53879"/>
                </a:tc>
                <a:extLst>
                  <a:ext uri="{0D108BD9-81ED-4DB2-BD59-A6C34878D82A}">
                    <a16:rowId xmlns:a16="http://schemas.microsoft.com/office/drawing/2014/main" val="10005"/>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ln>
            <a:solidFill>
              <a:srgbClr val="00B050"/>
            </a:solidFill>
          </a:ln>
        </p:spPr>
        <p:txBody>
          <a:bodyPr>
            <a:normAutofit fontScale="92500" lnSpcReduction="10000"/>
          </a:bodyPr>
          <a:lstStyle/>
          <a:p>
            <a:r>
              <a:rPr lang="en-US" b="1" u="sng" dirty="0">
                <a:solidFill>
                  <a:schemeClr val="tx1"/>
                </a:solidFill>
              </a:rPr>
              <a:t>Left Brain</a:t>
            </a:r>
          </a:p>
          <a:p>
            <a:r>
              <a:rPr lang="en-US" dirty="0"/>
              <a:t>Learns in sequence</a:t>
            </a:r>
          </a:p>
          <a:p>
            <a:r>
              <a:rPr lang="en-US" dirty="0"/>
              <a:t>Works with discrete facts and parts, the puzzle pieces</a:t>
            </a:r>
          </a:p>
          <a:p>
            <a:r>
              <a:rPr lang="en-US" dirty="0">
                <a:solidFill>
                  <a:srgbClr val="C00000"/>
                </a:solidFill>
              </a:rPr>
              <a:t>Better at language</a:t>
            </a:r>
          </a:p>
          <a:p>
            <a:r>
              <a:rPr lang="en-US" dirty="0"/>
              <a:t>Better at detail</a:t>
            </a:r>
          </a:p>
          <a:p>
            <a:r>
              <a:rPr lang="en-US" dirty="0">
                <a:solidFill>
                  <a:srgbClr val="C00000"/>
                </a:solidFill>
              </a:rPr>
              <a:t>Acts as interpreter</a:t>
            </a:r>
          </a:p>
          <a:p>
            <a:r>
              <a:rPr lang="en-US" dirty="0"/>
              <a:t>Not always logical</a:t>
            </a:r>
          </a:p>
        </p:txBody>
      </p:sp>
      <p:sp>
        <p:nvSpPr>
          <p:cNvPr id="4" name="Content Placeholder 3"/>
          <p:cNvSpPr>
            <a:spLocks noGrp="1"/>
          </p:cNvSpPr>
          <p:nvPr>
            <p:ph sz="half" idx="2"/>
          </p:nvPr>
        </p:nvSpPr>
        <p:spPr>
          <a:ln>
            <a:solidFill>
              <a:srgbClr val="92D050"/>
            </a:solidFill>
          </a:ln>
        </p:spPr>
        <p:txBody>
          <a:bodyPr>
            <a:normAutofit fontScale="92500" lnSpcReduction="10000"/>
          </a:bodyPr>
          <a:lstStyle/>
          <a:p>
            <a:r>
              <a:rPr lang="en-US" b="1" u="sng" dirty="0">
                <a:solidFill>
                  <a:schemeClr val="tx1"/>
                </a:solidFill>
              </a:rPr>
              <a:t>Right Brain</a:t>
            </a:r>
          </a:p>
          <a:p>
            <a:r>
              <a:rPr lang="en-US" dirty="0">
                <a:solidFill>
                  <a:srgbClr val="C00000"/>
                </a:solidFill>
              </a:rPr>
              <a:t>Learns randomly</a:t>
            </a:r>
          </a:p>
          <a:p>
            <a:r>
              <a:rPr lang="en-US" dirty="0"/>
              <a:t>Works with wholes the big picture, the picture of the puzzle on the box</a:t>
            </a:r>
          </a:p>
          <a:p>
            <a:r>
              <a:rPr lang="en-US" dirty="0">
                <a:solidFill>
                  <a:srgbClr val="C00000"/>
                </a:solidFill>
              </a:rPr>
              <a:t>Better with pictures</a:t>
            </a:r>
          </a:p>
          <a:p>
            <a:r>
              <a:rPr lang="en-US" dirty="0"/>
              <a:t>Gives meaning to space, time, and color</a:t>
            </a:r>
          </a:p>
          <a:p>
            <a:r>
              <a:rPr lang="en-US" dirty="0">
                <a:solidFill>
                  <a:srgbClr val="C00000"/>
                </a:solidFill>
              </a:rPr>
              <a:t>Not always creative</a:t>
            </a:r>
          </a:p>
        </p:txBody>
      </p:sp>
      <p:sp>
        <p:nvSpPr>
          <p:cNvPr id="5" name="Title 1"/>
          <p:cNvSpPr>
            <a:spLocks noGrp="1"/>
          </p:cNvSpPr>
          <p:nvPr>
            <p:ph type="title"/>
          </p:nvPr>
        </p:nvSpPr>
        <p:spPr/>
        <p:txBody>
          <a:bodyPr>
            <a:normAutofit/>
          </a:bodyPr>
          <a:lstStyle/>
          <a:p>
            <a:r>
              <a:rPr lang="en-US" sz="3200" dirty="0"/>
              <a:t>Rule #6- </a:t>
            </a:r>
            <a:r>
              <a:rPr lang="en-US" sz="3200" dirty="0">
                <a:solidFill>
                  <a:schemeClr val="tx2">
                    <a:lumMod val="60000"/>
                    <a:lumOff val="40000"/>
                  </a:schemeClr>
                </a:solidFill>
              </a:rPr>
              <a:t>The Brain Processes Parts    </a:t>
            </a:r>
            <a:br>
              <a:rPr lang="en-US" sz="3200" dirty="0">
                <a:solidFill>
                  <a:schemeClr val="tx2">
                    <a:lumMod val="60000"/>
                    <a:lumOff val="40000"/>
                  </a:schemeClr>
                </a:solidFill>
              </a:rPr>
            </a:br>
            <a:r>
              <a:rPr lang="en-US" sz="3200" dirty="0">
                <a:solidFill>
                  <a:schemeClr val="tx2">
                    <a:lumMod val="60000"/>
                    <a:lumOff val="40000"/>
                  </a:schemeClr>
                </a:solidFill>
              </a:rPr>
              <a:t>       and Wholes at the Same Time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62000"/>
            <a:ext cx="7391400" cy="5364163"/>
          </a:xfrm>
        </p:spPr>
        <p:txBody>
          <a:bodyPr/>
          <a:lstStyle/>
          <a:p>
            <a:r>
              <a:rPr lang="en-US" dirty="0"/>
              <a:t>Although each hemisphere is specialized to do certain functions, the brain hemispheres must work together. Some scientists believe that learning disabilities are really right/left brain imbalances.</a:t>
            </a:r>
          </a:p>
        </p:txBody>
      </p:sp>
      <p:pic>
        <p:nvPicPr>
          <p:cNvPr id="5122" name="Picture 2" descr="C:\Users\Regina\AppData\Local\Microsoft\Windows\Temporary Internet Files\Content.IE5\FZ1MCOGW\MCj04059360000[1].wmf"/>
          <p:cNvPicPr>
            <a:picLocks noChangeAspect="1" noChangeArrowheads="1"/>
          </p:cNvPicPr>
          <p:nvPr/>
        </p:nvPicPr>
        <p:blipFill>
          <a:blip r:embed="rId2" cstate="print"/>
          <a:srcRect/>
          <a:stretch>
            <a:fillRect/>
          </a:stretch>
        </p:blipFill>
        <p:spPr bwMode="auto">
          <a:xfrm>
            <a:off x="3505200" y="3962400"/>
            <a:ext cx="2114550" cy="2118301"/>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Symptoms or Right/Left  Brain Imbalances</a:t>
            </a:r>
          </a:p>
        </p:txBody>
      </p:sp>
      <p:sp>
        <p:nvSpPr>
          <p:cNvPr id="3" name="Content Placeholder 2"/>
          <p:cNvSpPr>
            <a:spLocks noGrp="1"/>
          </p:cNvSpPr>
          <p:nvPr>
            <p:ph sz="half" idx="1"/>
          </p:nvPr>
        </p:nvSpPr>
        <p:spPr/>
        <p:txBody>
          <a:bodyPr>
            <a:normAutofit fontScale="55000" lnSpcReduction="20000"/>
          </a:bodyPr>
          <a:lstStyle/>
          <a:p>
            <a:endParaRPr lang="en-US" dirty="0">
              <a:solidFill>
                <a:schemeClr val="tx1"/>
              </a:solidFill>
            </a:endParaRPr>
          </a:p>
          <a:p>
            <a:r>
              <a:rPr lang="en-US" b="1" dirty="0">
                <a:solidFill>
                  <a:schemeClr val="tx1"/>
                </a:solidFill>
              </a:rPr>
              <a:t>Poor written and oral communication</a:t>
            </a:r>
          </a:p>
          <a:p>
            <a:r>
              <a:rPr lang="en-US" b="1" dirty="0">
                <a:solidFill>
                  <a:schemeClr val="tx1"/>
                </a:solidFill>
              </a:rPr>
              <a:t>Poor reading and written comprehension</a:t>
            </a:r>
          </a:p>
          <a:p>
            <a:r>
              <a:rPr lang="en-US" b="1" dirty="0">
                <a:solidFill>
                  <a:schemeClr val="tx1"/>
                </a:solidFill>
              </a:rPr>
              <a:t>Inability to Organize</a:t>
            </a:r>
          </a:p>
          <a:p>
            <a:r>
              <a:rPr lang="en-US" b="1" dirty="0">
                <a:solidFill>
                  <a:schemeClr val="tx1"/>
                </a:solidFill>
              </a:rPr>
              <a:t>Lack of focus</a:t>
            </a:r>
          </a:p>
          <a:p>
            <a:r>
              <a:rPr lang="en-US" b="1" dirty="0">
                <a:solidFill>
                  <a:schemeClr val="tx1"/>
                </a:solidFill>
              </a:rPr>
              <a:t>Reading and Spelling Problems Inability to follow Directions</a:t>
            </a:r>
          </a:p>
          <a:p>
            <a:r>
              <a:rPr lang="en-US" b="1" dirty="0">
                <a:solidFill>
                  <a:schemeClr val="tx1"/>
                </a:solidFill>
              </a:rPr>
              <a:t>Lack of Concentration</a:t>
            </a:r>
          </a:p>
          <a:p>
            <a:r>
              <a:rPr lang="en-US" b="1" dirty="0">
                <a:solidFill>
                  <a:schemeClr val="tx1"/>
                </a:solidFill>
              </a:rPr>
              <a:t>Difficulty understanding Cause and Effect</a:t>
            </a:r>
          </a:p>
          <a:p>
            <a:r>
              <a:rPr lang="en-US" b="1" dirty="0">
                <a:solidFill>
                  <a:schemeClr val="tx1"/>
                </a:solidFill>
              </a:rPr>
              <a:t>Poor Sequencing</a:t>
            </a:r>
          </a:p>
          <a:p>
            <a:r>
              <a:rPr lang="en-US" b="1" dirty="0">
                <a:solidFill>
                  <a:schemeClr val="tx1"/>
                </a:solidFill>
              </a:rPr>
              <a:t>Confusion when given small bits of information</a:t>
            </a:r>
          </a:p>
          <a:p>
            <a:r>
              <a:rPr lang="en-US" b="1" dirty="0">
                <a:solidFill>
                  <a:schemeClr val="tx1"/>
                </a:solidFill>
              </a:rPr>
              <a:t>Poor social skills</a:t>
            </a:r>
          </a:p>
          <a:p>
            <a:endParaRPr lang="en-US" dirty="0">
              <a:solidFill>
                <a:srgbClr val="C00000"/>
              </a:solidFill>
            </a:endParaRPr>
          </a:p>
          <a:p>
            <a:pPr algn="ctr">
              <a:buNone/>
            </a:pPr>
            <a:r>
              <a:rPr lang="en-US" sz="3600" dirty="0">
                <a:solidFill>
                  <a:srgbClr val="C00000"/>
                </a:solidFill>
              </a:rPr>
              <a:t>LEFT BRAIN</a:t>
            </a:r>
          </a:p>
        </p:txBody>
      </p:sp>
      <p:sp>
        <p:nvSpPr>
          <p:cNvPr id="4" name="Content Placeholder 3"/>
          <p:cNvSpPr>
            <a:spLocks noGrp="1"/>
          </p:cNvSpPr>
          <p:nvPr>
            <p:ph sz="half" idx="2"/>
          </p:nvPr>
        </p:nvSpPr>
        <p:spPr/>
        <p:txBody>
          <a:bodyPr>
            <a:normAutofit fontScale="55000" lnSpcReduction="20000"/>
          </a:bodyPr>
          <a:lstStyle/>
          <a:p>
            <a:endParaRPr lang="en-US" b="1" dirty="0"/>
          </a:p>
          <a:p>
            <a:r>
              <a:rPr lang="en-US" b="1" dirty="0">
                <a:solidFill>
                  <a:schemeClr val="tx1"/>
                </a:solidFill>
              </a:rPr>
              <a:t>Inappropriate laughing and giggling</a:t>
            </a:r>
          </a:p>
          <a:p>
            <a:r>
              <a:rPr lang="en-US" b="1" dirty="0">
                <a:solidFill>
                  <a:schemeClr val="tx1"/>
                </a:solidFill>
              </a:rPr>
              <a:t>Lack of fear in the face of danger</a:t>
            </a:r>
          </a:p>
          <a:p>
            <a:r>
              <a:rPr lang="en-US" b="1" dirty="0">
                <a:solidFill>
                  <a:schemeClr val="tx1"/>
                </a:solidFill>
              </a:rPr>
              <a:t> Excessive Risk taking</a:t>
            </a:r>
          </a:p>
          <a:p>
            <a:r>
              <a:rPr lang="en-US" b="1" dirty="0">
                <a:solidFill>
                  <a:schemeClr val="tx1"/>
                </a:solidFill>
              </a:rPr>
              <a:t>Does not Like to be hugged</a:t>
            </a:r>
          </a:p>
          <a:p>
            <a:r>
              <a:rPr lang="en-US" b="1" dirty="0">
                <a:solidFill>
                  <a:schemeClr val="tx1"/>
                </a:solidFill>
              </a:rPr>
              <a:t>Avoids eye contact</a:t>
            </a:r>
          </a:p>
          <a:p>
            <a:r>
              <a:rPr lang="en-US" b="1" dirty="0">
                <a:solidFill>
                  <a:schemeClr val="tx1"/>
                </a:solidFill>
              </a:rPr>
              <a:t>Prefers to Play alone</a:t>
            </a:r>
          </a:p>
          <a:p>
            <a:r>
              <a:rPr lang="en-US" b="1" dirty="0">
                <a:solidFill>
                  <a:schemeClr val="tx1"/>
                </a:solidFill>
              </a:rPr>
              <a:t>Cannot expre4ss needs</a:t>
            </a:r>
          </a:p>
          <a:p>
            <a:r>
              <a:rPr lang="en-US" b="1" dirty="0">
                <a:solidFill>
                  <a:schemeClr val="tx1"/>
                </a:solidFill>
              </a:rPr>
              <a:t>Makes wild gestures</a:t>
            </a:r>
          </a:p>
          <a:p>
            <a:r>
              <a:rPr lang="en-US" b="1" dirty="0">
                <a:solidFill>
                  <a:schemeClr val="tx1"/>
                </a:solidFill>
              </a:rPr>
              <a:t>Likes things to stay the same</a:t>
            </a:r>
          </a:p>
          <a:p>
            <a:r>
              <a:rPr lang="en-US" b="1" dirty="0">
                <a:solidFill>
                  <a:schemeClr val="tx1"/>
                </a:solidFill>
              </a:rPr>
              <a:t>Difficulty interacting with others</a:t>
            </a:r>
          </a:p>
          <a:p>
            <a:r>
              <a:rPr lang="en-US" b="1" dirty="0">
                <a:solidFill>
                  <a:schemeClr val="tx1"/>
                </a:solidFill>
              </a:rPr>
              <a:t>Poor goal setter and prioritizer</a:t>
            </a:r>
          </a:p>
          <a:p>
            <a:r>
              <a:rPr lang="en-US" b="1" dirty="0">
                <a:solidFill>
                  <a:schemeClr val="tx1"/>
                </a:solidFill>
              </a:rPr>
              <a:t>Cannot control emotions</a:t>
            </a:r>
            <a:endParaRPr lang="en-US" dirty="0">
              <a:solidFill>
                <a:schemeClr val="tx1"/>
              </a:solidFill>
            </a:endParaRPr>
          </a:p>
          <a:p>
            <a:r>
              <a:rPr lang="en-US" b="1" dirty="0">
                <a:solidFill>
                  <a:schemeClr val="tx1"/>
                </a:solidFill>
              </a:rPr>
              <a:t>Poor motor control</a:t>
            </a:r>
          </a:p>
          <a:p>
            <a:r>
              <a:rPr lang="en-US" b="1" dirty="0">
                <a:solidFill>
                  <a:schemeClr val="tx1"/>
                </a:solidFill>
              </a:rPr>
              <a:t>Inability to monitor self</a:t>
            </a:r>
          </a:p>
          <a:p>
            <a:endParaRPr lang="en-US" dirty="0"/>
          </a:p>
          <a:p>
            <a:pPr algn="ctr">
              <a:buNone/>
            </a:pPr>
            <a:r>
              <a:rPr lang="en-US" sz="3600" dirty="0">
                <a:solidFill>
                  <a:srgbClr val="C00000"/>
                </a:solidFill>
              </a:rPr>
              <a:t>RIGHT BRAIN</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457200" y="1143000"/>
            <a:ext cx="5715000" cy="4953000"/>
          </a:xfrm>
        </p:spPr>
        <p:txBody>
          <a:bodyPr>
            <a:normAutofit lnSpcReduction="10000"/>
          </a:bodyPr>
          <a:lstStyle/>
          <a:p>
            <a:pPr>
              <a:buNone/>
            </a:pPr>
            <a:r>
              <a:rPr lang="en-US" sz="4000" dirty="0"/>
              <a:t>“'Twas brillig, and the slithy toves</a:t>
            </a:r>
            <a:br>
              <a:rPr lang="en-US" sz="4000" dirty="0"/>
            </a:br>
            <a:r>
              <a:rPr lang="en-US" sz="4000" dirty="0"/>
              <a:t>Did gyre and gimble in the wabe;</a:t>
            </a:r>
            <a:br>
              <a:rPr lang="en-US" sz="4000" dirty="0"/>
            </a:br>
            <a:r>
              <a:rPr lang="en-US" sz="4000" dirty="0"/>
              <a:t>All mimsy were the borogoves,</a:t>
            </a:r>
            <a:br>
              <a:rPr lang="en-US" sz="4000" dirty="0"/>
            </a:br>
            <a:r>
              <a:rPr lang="en-US" sz="4000" dirty="0"/>
              <a:t>And the mome raths outgrabe.</a:t>
            </a:r>
          </a:p>
        </p:txBody>
      </p:sp>
      <p:pic>
        <p:nvPicPr>
          <p:cNvPr id="1027" name="Picture 3" descr="C:\Documents and Settings\lamourelle_regina\Local Settings\Temporary Internet Files\Content.IE5\0BPDJ7VQ\MCj04238280000[1].wmf"/>
          <p:cNvPicPr>
            <a:picLocks noChangeAspect="1" noChangeArrowheads="1"/>
          </p:cNvPicPr>
          <p:nvPr/>
        </p:nvPicPr>
        <p:blipFill>
          <a:blip r:embed="rId3" cstate="print"/>
          <a:srcRect/>
          <a:stretch>
            <a:fillRect/>
          </a:stretch>
        </p:blipFill>
        <p:spPr bwMode="auto">
          <a:xfrm>
            <a:off x="6172200" y="1371600"/>
            <a:ext cx="2066136" cy="3276600"/>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Rule#7-The Brain is Meaning Driven</a:t>
            </a:r>
          </a:p>
        </p:txBody>
      </p:sp>
      <p:sp>
        <p:nvSpPr>
          <p:cNvPr id="3" name="Content Placeholder 2"/>
          <p:cNvSpPr>
            <a:spLocks noGrp="1"/>
          </p:cNvSpPr>
          <p:nvPr>
            <p:ph sz="half" idx="1"/>
          </p:nvPr>
        </p:nvSpPr>
        <p:spPr>
          <a:xfrm>
            <a:off x="1066800" y="1828800"/>
            <a:ext cx="6858000" cy="4358640"/>
          </a:xfrm>
        </p:spPr>
        <p:txBody>
          <a:bodyPr>
            <a:normAutofit fontScale="70000" lnSpcReduction="20000"/>
          </a:bodyPr>
          <a:lstStyle/>
          <a:p>
            <a:r>
              <a:rPr lang="en-US" dirty="0">
                <a:solidFill>
                  <a:schemeClr val="tx1"/>
                </a:solidFill>
              </a:rPr>
              <a:t>The brain innately seeks meaning and to understand.</a:t>
            </a:r>
          </a:p>
          <a:p>
            <a:r>
              <a:rPr lang="en-US" dirty="0">
                <a:solidFill>
                  <a:schemeClr val="tx1"/>
                </a:solidFill>
              </a:rPr>
              <a:t>The search for meaning occurs through patterning.</a:t>
            </a:r>
          </a:p>
          <a:p>
            <a:endParaRPr lang="en-US" dirty="0">
              <a:solidFill>
                <a:schemeClr val="tx1"/>
              </a:solidFill>
            </a:endParaRPr>
          </a:p>
          <a:p>
            <a:r>
              <a:rPr lang="en-US" dirty="0">
                <a:solidFill>
                  <a:schemeClr val="tx1"/>
                </a:solidFill>
              </a:rPr>
              <a:t>The uses past information to interpret new information</a:t>
            </a:r>
          </a:p>
          <a:p>
            <a:endParaRPr lang="en-US" dirty="0">
              <a:solidFill>
                <a:schemeClr val="tx1"/>
              </a:solidFill>
            </a:endParaRPr>
          </a:p>
          <a:p>
            <a:r>
              <a:rPr lang="en-US" dirty="0">
                <a:solidFill>
                  <a:schemeClr val="tx1"/>
                </a:solidFill>
              </a:rPr>
              <a:t>This makes a good case for using prior learning or priming the learning  apparatus.</a:t>
            </a:r>
          </a:p>
          <a:p>
            <a:endParaRPr lang="en-US" dirty="0">
              <a:solidFill>
                <a:schemeClr val="tx1"/>
              </a:solidFill>
            </a:endParaRPr>
          </a:p>
          <a:p>
            <a:r>
              <a:rPr lang="en-US" dirty="0">
                <a:solidFill>
                  <a:schemeClr val="tx1"/>
                </a:solidFill>
              </a:rPr>
              <a:t>The  brain is run by patterns not facts. Televised media ingrains patterns that may be antisocial or untrue. The brain can’t help by make meaning of the  volumes of data. Reports are children watch 3-5 hours of television a day. </a:t>
            </a:r>
          </a:p>
          <a:p>
            <a:r>
              <a:rPr lang="en-US" dirty="0"/>
              <a:t>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5800"/>
            <a:ext cx="8095488" cy="990600"/>
          </a:xfrm>
        </p:spPr>
        <p:txBody>
          <a:bodyPr/>
          <a:lstStyle/>
          <a:p>
            <a:r>
              <a:rPr lang="en-US" dirty="0"/>
              <a:t>Doing the Math. . .</a:t>
            </a:r>
          </a:p>
        </p:txBody>
      </p:sp>
      <p:sp>
        <p:nvSpPr>
          <p:cNvPr id="3" name="Content Placeholder 2"/>
          <p:cNvSpPr>
            <a:spLocks noGrp="1"/>
          </p:cNvSpPr>
          <p:nvPr>
            <p:ph idx="1"/>
          </p:nvPr>
        </p:nvSpPr>
        <p:spPr>
          <a:xfrm>
            <a:off x="838200" y="1676400"/>
            <a:ext cx="8095488" cy="4572000"/>
          </a:xfrm>
        </p:spPr>
        <p:txBody>
          <a:bodyPr>
            <a:normAutofit fontScale="92500" lnSpcReduction="10000"/>
          </a:bodyPr>
          <a:lstStyle/>
          <a:p>
            <a:pPr>
              <a:buNone/>
            </a:pPr>
            <a:r>
              <a:rPr lang="en-US" dirty="0"/>
              <a:t>   </a:t>
            </a:r>
            <a:r>
              <a:rPr lang="en-US" sz="2400" dirty="0"/>
              <a:t>Children may view 5 anti-social acts (hitting, kicking, teasing, bullying, murders, battery, sexual violence, intimidation, name calling, racial stereotyping, etc.) while watching some television programs every 30 minutes.</a:t>
            </a:r>
          </a:p>
          <a:p>
            <a:pPr>
              <a:buNone/>
            </a:pPr>
            <a:r>
              <a:rPr lang="en-US" sz="2400" dirty="0"/>
              <a:t>       5 acts X 2/hr. X 5hr/day= </a:t>
            </a:r>
            <a:r>
              <a:rPr lang="en-US" sz="2400" dirty="0">
                <a:solidFill>
                  <a:srgbClr val="FF0000"/>
                </a:solidFill>
              </a:rPr>
              <a:t>50 </a:t>
            </a:r>
            <a:r>
              <a:rPr lang="en-US" sz="2400" dirty="0"/>
              <a:t>acts per day</a:t>
            </a:r>
          </a:p>
          <a:p>
            <a:pPr>
              <a:buNone/>
            </a:pPr>
            <a:r>
              <a:rPr lang="en-US" sz="2400" dirty="0"/>
              <a:t>          50 acts/dayX365 day/yr.= </a:t>
            </a:r>
            <a:r>
              <a:rPr lang="en-US" sz="2400" dirty="0">
                <a:solidFill>
                  <a:srgbClr val="FF0000"/>
                </a:solidFill>
              </a:rPr>
              <a:t>18,250 acts/yr</a:t>
            </a:r>
            <a:r>
              <a:rPr lang="en-US" sz="2400" dirty="0"/>
              <a:t>.</a:t>
            </a:r>
          </a:p>
          <a:p>
            <a:pPr>
              <a:buNone/>
            </a:pPr>
            <a:r>
              <a:rPr lang="en-US" sz="2400" dirty="0"/>
              <a:t>          18,250 acts/yr. X 15yrs. = 273,750 acts that children see by the time they are 18 years of age. It seems reasonable that this amount of “experience” would affect how a child’s brain is organized.  We see some anecdotal evidence of this all the time with the change in level and type of teen violence and acceptance complacency of horrible events by the public.</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800" dirty="0">
                <a:latin typeface="Arial Black" pitchFamily="34" charset="0"/>
              </a:rPr>
              <a:t>PFMFMRFP</a:t>
            </a:r>
          </a:p>
        </p:txBody>
      </p:sp>
      <p:sp>
        <p:nvSpPr>
          <p:cNvPr id="3" name="Content Placeholder 2"/>
          <p:cNvSpPr>
            <a:spLocks noGrp="1"/>
          </p:cNvSpPr>
          <p:nvPr>
            <p:ph idx="1"/>
          </p:nvPr>
        </p:nvSpPr>
        <p:spPr>
          <a:xfrm>
            <a:off x="1143000" y="1143000"/>
            <a:ext cx="7086600" cy="2133600"/>
          </a:xfrm>
          <a:solidFill>
            <a:schemeClr val="accent4"/>
          </a:solidFill>
        </p:spPr>
        <p:txBody>
          <a:bodyPr/>
          <a:lstStyle/>
          <a:p>
            <a:r>
              <a:rPr lang="en-US" dirty="0"/>
              <a:t>  Can you guess what this word is?</a:t>
            </a:r>
          </a:p>
        </p:txBody>
      </p:sp>
      <p:pic>
        <p:nvPicPr>
          <p:cNvPr id="2053" name="Picture 5" descr="C:\Documents and Settings\lamourelle_regina\Local Settings\Temporary Internet Files\Content.IE5\0BPDJ7VQ\MCj04343890000[1].wmf"/>
          <p:cNvPicPr>
            <a:picLocks noChangeAspect="1" noChangeArrowheads="1"/>
          </p:cNvPicPr>
          <p:nvPr/>
        </p:nvPicPr>
        <p:blipFill>
          <a:blip r:embed="rId3" cstate="print"/>
          <a:srcRect/>
          <a:stretch>
            <a:fillRect/>
          </a:stretch>
        </p:blipFill>
        <p:spPr bwMode="auto">
          <a:xfrm>
            <a:off x="3505200" y="2438400"/>
            <a:ext cx="2351087" cy="3706056"/>
          </a:xfrm>
          <a:prstGeom prst="rect">
            <a:avLst/>
          </a:prstGeom>
          <a:noFill/>
        </p:spPr>
      </p:pic>
      <p:sp>
        <p:nvSpPr>
          <p:cNvPr id="4" name="TextBox 3"/>
          <p:cNvSpPr txBox="1"/>
          <p:nvPr/>
        </p:nvSpPr>
        <p:spPr>
          <a:xfrm>
            <a:off x="1447800" y="4419600"/>
            <a:ext cx="1981200" cy="923330"/>
          </a:xfrm>
          <a:prstGeom prst="rect">
            <a:avLst/>
          </a:prstGeom>
          <a:noFill/>
          <a:ln w="12700">
            <a:solidFill>
              <a:schemeClr val="tx1"/>
            </a:solidFill>
          </a:ln>
        </p:spPr>
        <p:txBody>
          <a:bodyPr wrap="square" rtlCol="0">
            <a:spAutoFit/>
          </a:bodyPr>
          <a:lstStyle/>
          <a:p>
            <a:r>
              <a:rPr lang="en-US" dirty="0"/>
              <a:t>Remove the blue box to see what this word really is!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762000"/>
            <a:ext cx="7543800" cy="5334000"/>
          </a:xfrm>
        </p:spPr>
        <p:txBody>
          <a:bodyPr>
            <a:normAutofit fontScale="92500" lnSpcReduction="10000"/>
          </a:bodyPr>
          <a:lstStyle/>
          <a:p>
            <a:r>
              <a:rPr lang="en-US" dirty="0"/>
              <a:t>The brain searches through all of its information to find what makes sense.</a:t>
            </a:r>
          </a:p>
          <a:p>
            <a:r>
              <a:rPr lang="en-US" dirty="0">
                <a:solidFill>
                  <a:srgbClr val="C00000"/>
                </a:solidFill>
              </a:rPr>
              <a:t>The brain does not usually hunt for nonsense as this is not important for survival.  We must consciously create  and choose to attend to nonsense.</a:t>
            </a:r>
          </a:p>
          <a:p>
            <a:r>
              <a:rPr lang="en-US" dirty="0"/>
              <a:t>This may be one explanation why delusions are so powerful. People believe they are related to their survival or the survival of a loved one.</a:t>
            </a:r>
          </a:p>
          <a:p>
            <a:r>
              <a:rPr lang="en-US" dirty="0"/>
              <a:t>Choice and variety add meaning to curriculum</a:t>
            </a:r>
          </a:p>
          <a:p>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tx1"/>
                </a:solidFill>
              </a:rPr>
              <a:t>Rule# 8- </a:t>
            </a:r>
            <a:r>
              <a:rPr lang="en-US" dirty="0">
                <a:solidFill>
                  <a:schemeClr val="tx2">
                    <a:lumMod val="60000"/>
                    <a:lumOff val="40000"/>
                  </a:schemeClr>
                </a:solidFill>
              </a:rPr>
              <a:t>All Learning is Mind-Body</a:t>
            </a:r>
          </a:p>
        </p:txBody>
      </p:sp>
      <p:pic>
        <p:nvPicPr>
          <p:cNvPr id="3074" name="Picture 2" descr="9677AB35"/>
          <p:cNvPicPr>
            <a:picLocks noChangeAspect="1" noChangeArrowheads="1"/>
          </p:cNvPicPr>
          <p:nvPr/>
        </p:nvPicPr>
        <p:blipFill>
          <a:blip r:embed="rId3" cstate="print"/>
          <a:srcRect l="2682" t="1500" r="1563" b="3578"/>
          <a:stretch>
            <a:fillRect/>
          </a:stretch>
        </p:blipFill>
        <p:spPr bwMode="auto">
          <a:xfrm rot="21031124">
            <a:off x="1158881" y="1977116"/>
            <a:ext cx="3847012" cy="2362200"/>
          </a:xfrm>
          <a:prstGeom prst="rect">
            <a:avLst/>
          </a:prstGeom>
          <a:solidFill>
            <a:schemeClr val="accent1">
              <a:lumMod val="40000"/>
              <a:lumOff val="60000"/>
            </a:schemeClr>
          </a:solidFill>
          <a:ln w="38100" algn="in">
            <a:solidFill>
              <a:srgbClr val="000000"/>
            </a:solidFill>
            <a:miter lim="800000"/>
            <a:headEnd/>
            <a:tailEnd/>
          </a:ln>
          <a:effectLst/>
        </p:spPr>
      </p:pic>
      <p:sp>
        <p:nvSpPr>
          <p:cNvPr id="5" name="TextBox 4"/>
          <p:cNvSpPr txBox="1"/>
          <p:nvPr/>
        </p:nvSpPr>
        <p:spPr>
          <a:xfrm rot="21103764">
            <a:off x="1610121" y="4571665"/>
            <a:ext cx="3200400" cy="369332"/>
          </a:xfrm>
          <a:prstGeom prst="rect">
            <a:avLst/>
          </a:prstGeom>
          <a:noFill/>
        </p:spPr>
        <p:txBody>
          <a:bodyPr wrap="square" rtlCol="0">
            <a:spAutoFit/>
          </a:bodyPr>
          <a:lstStyle/>
          <a:p>
            <a:r>
              <a:rPr lang="en-US" dirty="0"/>
              <a:t>OLD  VIEW OF LEARNING</a:t>
            </a:r>
          </a:p>
        </p:txBody>
      </p:sp>
      <p:pic>
        <p:nvPicPr>
          <p:cNvPr id="3075" name="Picture 3" descr="8D38780B"/>
          <p:cNvPicPr>
            <a:picLocks noChangeAspect="1" noChangeArrowheads="1"/>
          </p:cNvPicPr>
          <p:nvPr/>
        </p:nvPicPr>
        <p:blipFill>
          <a:blip r:embed="rId4" cstate="print"/>
          <a:srcRect/>
          <a:stretch>
            <a:fillRect/>
          </a:stretch>
        </p:blipFill>
        <p:spPr bwMode="auto">
          <a:xfrm rot="728519">
            <a:off x="5105400" y="3429000"/>
            <a:ext cx="3391820" cy="3006876"/>
          </a:xfrm>
          <a:prstGeom prst="rect">
            <a:avLst/>
          </a:prstGeom>
          <a:solidFill>
            <a:schemeClr val="accent1">
              <a:lumMod val="40000"/>
              <a:lumOff val="60000"/>
            </a:schemeClr>
          </a:solidFill>
          <a:ln w="57150" algn="in">
            <a:solidFill>
              <a:srgbClr val="000000"/>
            </a:solidFill>
            <a:miter lim="800000"/>
            <a:headEnd/>
            <a:tailEnd/>
          </a:ln>
          <a:effectLst/>
        </p:spPr>
      </p:pic>
      <p:sp>
        <p:nvSpPr>
          <p:cNvPr id="10" name="TextBox 9"/>
          <p:cNvSpPr txBox="1"/>
          <p:nvPr/>
        </p:nvSpPr>
        <p:spPr>
          <a:xfrm rot="729786">
            <a:off x="5719696" y="2907754"/>
            <a:ext cx="3048000" cy="369332"/>
          </a:xfrm>
          <a:prstGeom prst="rect">
            <a:avLst/>
          </a:prstGeom>
          <a:noFill/>
        </p:spPr>
        <p:txBody>
          <a:bodyPr wrap="square" rtlCol="0">
            <a:spAutoFit/>
          </a:bodyPr>
          <a:lstStyle/>
          <a:p>
            <a:r>
              <a:rPr lang="en-US" dirty="0"/>
              <a:t>NEW VIEW OF LEARNING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8limRtHZPs"/>
          <p:cNvPicPr>
            <a:picLocks noRot="1" noChangeAspect="1"/>
          </p:cNvPicPr>
          <p:nvPr>
            <a:videoFile r:link="rId1"/>
          </p:nvPr>
        </p:nvPicPr>
        <p:blipFill>
          <a:blip r:embed="rId4"/>
          <a:stretch>
            <a:fillRect/>
          </a:stretch>
        </p:blipFill>
        <p:spPr>
          <a:xfrm>
            <a:off x="1049866" y="1295400"/>
            <a:ext cx="7315201" cy="4114800"/>
          </a:xfrm>
          <a:prstGeom prst="rect">
            <a:avLst/>
          </a:prstGeom>
        </p:spPr>
      </p:pic>
      <p:sp>
        <p:nvSpPr>
          <p:cNvPr id="8" name="TextBox 7"/>
          <p:cNvSpPr txBox="1"/>
          <p:nvPr/>
        </p:nvSpPr>
        <p:spPr>
          <a:xfrm>
            <a:off x="2286000" y="5638800"/>
            <a:ext cx="5410200" cy="369333"/>
          </a:xfrm>
          <a:prstGeom prst="rect">
            <a:avLst/>
          </a:prstGeom>
          <a:noFill/>
        </p:spPr>
        <p:txBody>
          <a:bodyPr wrap="square" rtlCol="0">
            <a:spAutoFit/>
          </a:bodyPr>
          <a:lstStyle/>
          <a:p>
            <a:r>
              <a:rPr lang="en-US" dirty="0"/>
              <a:t>ANIMAL SCHOOL by RAISING SMALL SOULS.COM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remove"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467600" cy="1066800"/>
          </a:xfrm>
        </p:spPr>
        <p:txBody>
          <a:bodyPr>
            <a:normAutofit/>
          </a:bodyPr>
          <a:lstStyle/>
          <a:p>
            <a:r>
              <a:rPr lang="en-US" dirty="0"/>
              <a:t>Movement Wires the Brain</a:t>
            </a:r>
          </a:p>
        </p:txBody>
      </p:sp>
      <p:sp>
        <p:nvSpPr>
          <p:cNvPr id="3" name="Content Placeholder 2"/>
          <p:cNvSpPr>
            <a:spLocks noGrp="1"/>
          </p:cNvSpPr>
          <p:nvPr>
            <p:ph sz="half" idx="1"/>
          </p:nvPr>
        </p:nvSpPr>
        <p:spPr>
          <a:xfrm>
            <a:off x="762000" y="1828801"/>
            <a:ext cx="3733800" cy="3962399"/>
          </a:xfrm>
        </p:spPr>
        <p:txBody>
          <a:bodyPr>
            <a:normAutofit fontScale="70000" lnSpcReduction="20000"/>
          </a:bodyPr>
          <a:lstStyle/>
          <a:p>
            <a:r>
              <a:rPr lang="en-US" dirty="0"/>
              <a:t>The brain is the only organ that shapes the internal structure based on movement in the outside world.</a:t>
            </a:r>
          </a:p>
          <a:p>
            <a:endParaRPr lang="en-US" dirty="0"/>
          </a:p>
          <a:p>
            <a:r>
              <a:rPr lang="en-US" dirty="0">
                <a:solidFill>
                  <a:srgbClr val="C00000"/>
                </a:solidFill>
              </a:rPr>
              <a:t>Movement is critical to learning.</a:t>
            </a:r>
          </a:p>
          <a:p>
            <a:pPr>
              <a:buNone/>
            </a:pPr>
            <a:endParaRPr lang="en-US" dirty="0">
              <a:solidFill>
                <a:srgbClr val="C00000"/>
              </a:solidFill>
            </a:endParaRPr>
          </a:p>
          <a:p>
            <a:r>
              <a:rPr lang="en-US" dirty="0"/>
              <a:t>Procedural Memory systems more powerful with better storage and retrieval than semantic systems</a:t>
            </a:r>
          </a:p>
        </p:txBody>
      </p:sp>
      <p:sp>
        <p:nvSpPr>
          <p:cNvPr id="4" name="Content Placeholder 3"/>
          <p:cNvSpPr>
            <a:spLocks noGrp="1"/>
          </p:cNvSpPr>
          <p:nvPr>
            <p:ph sz="half" idx="2"/>
          </p:nvPr>
        </p:nvSpPr>
        <p:spPr>
          <a:xfrm>
            <a:off x="4572000" y="1828801"/>
            <a:ext cx="3657600" cy="3962399"/>
          </a:xfrm>
        </p:spPr>
        <p:txBody>
          <a:bodyPr>
            <a:normAutofit fontScale="70000" lnSpcReduction="20000"/>
          </a:bodyPr>
          <a:lstStyle/>
          <a:p>
            <a:r>
              <a:rPr lang="en-US" dirty="0">
                <a:solidFill>
                  <a:srgbClr val="FF0000"/>
                </a:solidFill>
              </a:rPr>
              <a:t>Sitting still and being quiet may not be brain appropriate for learning</a:t>
            </a:r>
          </a:p>
          <a:p>
            <a:pPr>
              <a:buNone/>
            </a:pPr>
            <a:endParaRPr lang="en-US" dirty="0">
              <a:solidFill>
                <a:srgbClr val="FF0000"/>
              </a:solidFill>
            </a:endParaRPr>
          </a:p>
          <a:p>
            <a:r>
              <a:rPr lang="en-US" dirty="0"/>
              <a:t>All learning is evidenced by movement. How do you show what you know? Do you just sit there ? Writing answers on test is motor function!</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7490178" cy="1080029"/>
          </a:xfrm>
        </p:spPr>
        <p:txBody>
          <a:bodyPr>
            <a:noAutofit/>
          </a:bodyPr>
          <a:lstStyle/>
          <a:p>
            <a:r>
              <a:rPr lang="en-US" sz="3200" dirty="0"/>
              <a:t>Rule #9- </a:t>
            </a:r>
            <a:r>
              <a:rPr lang="en-US" sz="3200" dirty="0">
                <a:solidFill>
                  <a:srgbClr val="C00000"/>
                </a:solidFill>
              </a:rPr>
              <a:t>Cycles and Rhythms are          </a:t>
            </a:r>
            <a:br>
              <a:rPr lang="en-US" sz="3200" dirty="0">
                <a:solidFill>
                  <a:srgbClr val="C00000"/>
                </a:solidFill>
              </a:rPr>
            </a:br>
            <a:r>
              <a:rPr lang="en-US" sz="3200" dirty="0">
                <a:solidFill>
                  <a:srgbClr val="C00000"/>
                </a:solidFill>
              </a:rPr>
              <a:t>        Important to Learning</a:t>
            </a:r>
          </a:p>
        </p:txBody>
      </p:sp>
      <p:sp>
        <p:nvSpPr>
          <p:cNvPr id="3" name="Content Placeholder 2"/>
          <p:cNvSpPr>
            <a:spLocks noGrp="1"/>
          </p:cNvSpPr>
          <p:nvPr>
            <p:ph idx="1"/>
          </p:nvPr>
        </p:nvSpPr>
        <p:spPr>
          <a:xfrm>
            <a:off x="1066800" y="1447800"/>
            <a:ext cx="7467600" cy="1828800"/>
          </a:xfrm>
        </p:spPr>
        <p:txBody>
          <a:bodyPr>
            <a:normAutofit fontScale="47500" lnSpcReduction="20000"/>
          </a:bodyPr>
          <a:lstStyle/>
          <a:p>
            <a:r>
              <a:rPr lang="en-US" dirty="0">
                <a:solidFill>
                  <a:srgbClr val="FF0000"/>
                </a:solidFill>
              </a:rPr>
              <a:t>The brain has natural ups and downs where learning is affected</a:t>
            </a:r>
          </a:p>
          <a:p>
            <a:r>
              <a:rPr lang="en-US" dirty="0"/>
              <a:t>Brain growth spurts </a:t>
            </a:r>
            <a:r>
              <a:rPr lang="en-US" u="sng" dirty="0"/>
              <a:t>precede</a:t>
            </a:r>
            <a:r>
              <a:rPr lang="en-US" dirty="0"/>
              <a:t> skill development</a:t>
            </a:r>
          </a:p>
          <a:p>
            <a:r>
              <a:rPr lang="en-US" dirty="0">
                <a:solidFill>
                  <a:srgbClr val="FF0000"/>
                </a:solidFill>
              </a:rPr>
              <a:t>3-5 years difference in brain maturation and no one is behind or gifted</a:t>
            </a:r>
          </a:p>
          <a:p>
            <a:r>
              <a:rPr lang="en-US" dirty="0"/>
              <a:t>Gender Matters- Boys lag behind girls in reading and social functions</a:t>
            </a:r>
          </a:p>
          <a:p>
            <a:r>
              <a:rPr lang="en-US" u="sng" dirty="0">
                <a:solidFill>
                  <a:srgbClr val="FF0000"/>
                </a:solidFill>
              </a:rPr>
              <a:t>Preschool classrooms that are overly movement restricted may shortchange boys</a:t>
            </a:r>
          </a:p>
          <a:p>
            <a:r>
              <a:rPr lang="en-US" dirty="0"/>
              <a:t>Boys are more likely to be expelled from preschool than girls and African-American and Hispanic boys get expelled the most!</a:t>
            </a:r>
          </a:p>
        </p:txBody>
      </p:sp>
      <p:graphicFrame>
        <p:nvGraphicFramePr>
          <p:cNvPr id="9" name="Table 8"/>
          <p:cNvGraphicFramePr>
            <a:graphicFrameLocks noGrp="1"/>
          </p:cNvGraphicFramePr>
          <p:nvPr>
            <p:extLst>
              <p:ext uri="{D42A27DB-BD31-4B8C-83A1-F6EECF244321}">
                <p14:modId xmlns:p14="http://schemas.microsoft.com/office/powerpoint/2010/main" val="3258993325"/>
              </p:ext>
            </p:extLst>
          </p:nvPr>
        </p:nvGraphicFramePr>
        <p:xfrm>
          <a:off x="1066800" y="3276600"/>
          <a:ext cx="7467600" cy="3148584"/>
        </p:xfrm>
        <a:graphic>
          <a:graphicData uri="http://schemas.openxmlformats.org/drawingml/2006/table">
            <a:tbl>
              <a:tblPr firstRow="1" bandRow="1">
                <a:tableStyleId>{5C22544A-7EE6-4342-B048-85BDC9FD1C3A}</a:tableStyleId>
              </a:tblPr>
              <a:tblGrid>
                <a:gridCol w="1540192">
                  <a:extLst>
                    <a:ext uri="{9D8B030D-6E8A-4147-A177-3AD203B41FA5}">
                      <a16:colId xmlns:a16="http://schemas.microsoft.com/office/drawing/2014/main" val="20000"/>
                    </a:ext>
                  </a:extLst>
                </a:gridCol>
                <a:gridCol w="5927408">
                  <a:extLst>
                    <a:ext uri="{9D8B030D-6E8A-4147-A177-3AD203B41FA5}">
                      <a16:colId xmlns:a16="http://schemas.microsoft.com/office/drawing/2014/main" val="20001"/>
                    </a:ext>
                  </a:extLst>
                </a:gridCol>
              </a:tblGrid>
              <a:tr h="609600">
                <a:tc>
                  <a:txBody>
                    <a:bodyPr/>
                    <a:lstStyle/>
                    <a:p>
                      <a:r>
                        <a:rPr lang="en-US" sz="1600" dirty="0"/>
                        <a:t>Growth Spurt</a:t>
                      </a:r>
                    </a:p>
                    <a:p>
                      <a:r>
                        <a:rPr lang="en-US" sz="1600" dirty="0"/>
                        <a:t>2 - 4 Years</a:t>
                      </a:r>
                    </a:p>
                  </a:txBody>
                  <a:tcPr/>
                </a:tc>
                <a:tc>
                  <a:txBody>
                    <a:bodyPr/>
                    <a:lstStyle/>
                    <a:p>
                      <a:r>
                        <a:rPr lang="en-US" sz="1600" dirty="0"/>
                        <a:t>Auditory Speech,</a:t>
                      </a:r>
                      <a:r>
                        <a:rPr lang="en-US" sz="1600" baseline="0" dirty="0"/>
                        <a:t> Frontal lobes link with Spinal Cord Motor Areas, Connection between </a:t>
                      </a:r>
                      <a:endParaRPr lang="en-US" sz="1600" dirty="0"/>
                    </a:p>
                  </a:txBody>
                  <a:tcPr/>
                </a:tc>
                <a:extLst>
                  <a:ext uri="{0D108BD9-81ED-4DB2-BD59-A6C34878D82A}">
                    <a16:rowId xmlns:a16="http://schemas.microsoft.com/office/drawing/2014/main" val="10000"/>
                  </a:ext>
                </a:extLst>
              </a:tr>
              <a:tr h="608076">
                <a:tc>
                  <a:txBody>
                    <a:bodyPr/>
                    <a:lstStyle/>
                    <a:p>
                      <a:r>
                        <a:rPr lang="en-US" sz="1600" dirty="0"/>
                        <a:t>4.5 -7 years</a:t>
                      </a:r>
                    </a:p>
                  </a:txBody>
                  <a:tcPr/>
                </a:tc>
                <a:tc>
                  <a:txBody>
                    <a:bodyPr/>
                    <a:lstStyle/>
                    <a:p>
                      <a:r>
                        <a:rPr lang="en-US" sz="1600" dirty="0"/>
                        <a:t>Whole picture processing, image, movement, rhythm, emotion,</a:t>
                      </a:r>
                      <a:r>
                        <a:rPr lang="en-US" sz="1600" baseline="0" dirty="0"/>
                        <a:t> intuition, outer speech, integrative thought</a:t>
                      </a:r>
                      <a:endParaRPr lang="en-US" sz="1600" dirty="0"/>
                    </a:p>
                  </a:txBody>
                  <a:tcPr/>
                </a:tc>
                <a:extLst>
                  <a:ext uri="{0D108BD9-81ED-4DB2-BD59-A6C34878D82A}">
                    <a16:rowId xmlns:a16="http://schemas.microsoft.com/office/drawing/2014/main" val="10001"/>
                  </a:ext>
                </a:extLst>
              </a:tr>
              <a:tr h="839724">
                <a:tc>
                  <a:txBody>
                    <a:bodyPr/>
                    <a:lstStyle/>
                    <a:p>
                      <a:r>
                        <a:rPr lang="en-US" sz="1600" dirty="0"/>
                        <a:t>7 - 9 years</a:t>
                      </a:r>
                    </a:p>
                  </a:txBody>
                  <a:tcPr/>
                </a:tc>
                <a:tc>
                  <a:txBody>
                    <a:bodyPr/>
                    <a:lstStyle/>
                    <a:p>
                      <a:r>
                        <a:rPr lang="en-US" sz="1600" dirty="0"/>
                        <a:t>Details, linear processing,</a:t>
                      </a:r>
                    </a:p>
                    <a:p>
                      <a:r>
                        <a:rPr lang="en-US" sz="1600" dirty="0"/>
                        <a:t>refined language elements, reading and writing skills, sports techniques, linear math</a:t>
                      </a:r>
                    </a:p>
                    <a:p>
                      <a:endParaRPr lang="en-US" sz="1600" dirty="0"/>
                    </a:p>
                  </a:txBody>
                  <a:tcPr/>
                </a:tc>
                <a:extLst>
                  <a:ext uri="{0D108BD9-81ED-4DB2-BD59-A6C34878D82A}">
                    <a16:rowId xmlns:a16="http://schemas.microsoft.com/office/drawing/2014/main" val="10002"/>
                  </a:ext>
                </a:extLst>
              </a:tr>
              <a:tr h="864108">
                <a:tc>
                  <a:txBody>
                    <a:bodyPr/>
                    <a:lstStyle/>
                    <a:p>
                      <a:r>
                        <a:rPr lang="en-US" sz="1600" dirty="0"/>
                        <a:t>8 years</a:t>
                      </a:r>
                    </a:p>
                  </a:txBody>
                  <a:tcPr/>
                </a:tc>
                <a:tc>
                  <a:txBody>
                    <a:bodyPr/>
                    <a:lstStyle/>
                    <a:p>
                      <a:r>
                        <a:rPr lang="en-US" sz="1600" dirty="0"/>
                        <a:t>Fine motor development, social behavior and control, fine motor eye tracking and focus, corpus</a:t>
                      </a:r>
                      <a:r>
                        <a:rPr lang="en-US" sz="1600" baseline="0" dirty="0"/>
                        <a:t> callosum begins in frontal lobes</a:t>
                      </a:r>
                      <a:r>
                        <a:rPr lang="en-US" sz="1600" dirty="0"/>
                        <a:t>  (Hannaford, 1991)</a:t>
                      </a:r>
                    </a:p>
                  </a:txBody>
                  <a:tcPr/>
                </a:tc>
                <a:extLst>
                  <a:ext uri="{0D108BD9-81ED-4DB2-BD59-A6C34878D82A}">
                    <a16:rowId xmlns:a16="http://schemas.microsoft.com/office/drawing/2014/main" val="10003"/>
                  </a:ext>
                </a:extLst>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90600" y="838200"/>
            <a:ext cx="7162800" cy="2590800"/>
          </a:xfrm>
        </p:spPr>
        <p:txBody>
          <a:bodyPr>
            <a:normAutofit/>
          </a:bodyPr>
          <a:lstStyle/>
          <a:p>
            <a:r>
              <a:rPr lang="en-US" dirty="0"/>
              <a:t>Timing is everything</a:t>
            </a:r>
          </a:p>
          <a:p>
            <a:r>
              <a:rPr lang="en-US" dirty="0">
                <a:solidFill>
                  <a:srgbClr val="FF0000"/>
                </a:solidFill>
              </a:rPr>
              <a:t>The brain is poorly designed for rigid or “on task” learning</a:t>
            </a:r>
          </a:p>
          <a:p>
            <a:r>
              <a:rPr lang="en-US" dirty="0"/>
              <a:t>The brain needs a “timeout” to fix neural pathways</a:t>
            </a:r>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3628388326"/>
              </p:ext>
            </p:extLst>
          </p:nvPr>
        </p:nvGraphicFramePr>
        <p:xfrm>
          <a:off x="990601" y="3276600"/>
          <a:ext cx="7162798" cy="2590801"/>
        </p:xfrm>
        <a:graphic>
          <a:graphicData uri="http://schemas.openxmlformats.org/drawingml/2006/table">
            <a:tbl>
              <a:tblPr firstRow="1" bandRow="1">
                <a:tableStyleId>{5C22544A-7EE6-4342-B048-85BDC9FD1C3A}</a:tableStyleId>
              </a:tblPr>
              <a:tblGrid>
                <a:gridCol w="2526876">
                  <a:extLst>
                    <a:ext uri="{9D8B030D-6E8A-4147-A177-3AD203B41FA5}">
                      <a16:colId xmlns:a16="http://schemas.microsoft.com/office/drawing/2014/main" val="20000"/>
                    </a:ext>
                  </a:extLst>
                </a:gridCol>
                <a:gridCol w="2526876">
                  <a:extLst>
                    <a:ext uri="{9D8B030D-6E8A-4147-A177-3AD203B41FA5}">
                      <a16:colId xmlns:a16="http://schemas.microsoft.com/office/drawing/2014/main" val="20001"/>
                    </a:ext>
                  </a:extLst>
                </a:gridCol>
                <a:gridCol w="2109046">
                  <a:extLst>
                    <a:ext uri="{9D8B030D-6E8A-4147-A177-3AD203B41FA5}">
                      <a16:colId xmlns:a16="http://schemas.microsoft.com/office/drawing/2014/main" val="20002"/>
                    </a:ext>
                  </a:extLst>
                </a:gridCol>
              </a:tblGrid>
              <a:tr h="701293">
                <a:tc>
                  <a:txBody>
                    <a:bodyPr/>
                    <a:lstStyle/>
                    <a:p>
                      <a:r>
                        <a:rPr lang="en-US" dirty="0"/>
                        <a:t>Age</a:t>
                      </a:r>
                    </a:p>
                    <a:p>
                      <a:r>
                        <a:rPr lang="en-US" dirty="0"/>
                        <a:t>(Years)</a:t>
                      </a:r>
                    </a:p>
                  </a:txBody>
                  <a:tcPr/>
                </a:tc>
                <a:tc>
                  <a:txBody>
                    <a:bodyPr/>
                    <a:lstStyle/>
                    <a:p>
                      <a:r>
                        <a:rPr lang="en-US" dirty="0"/>
                        <a:t>Focused Learning</a:t>
                      </a:r>
                    </a:p>
                    <a:p>
                      <a:r>
                        <a:rPr lang="en-US" dirty="0"/>
                        <a:t>(Minutes)</a:t>
                      </a:r>
                    </a:p>
                  </a:txBody>
                  <a:tcPr/>
                </a:tc>
                <a:tc>
                  <a:txBody>
                    <a:bodyPr/>
                    <a:lstStyle/>
                    <a:p>
                      <a:r>
                        <a:rPr lang="en-US" dirty="0"/>
                        <a:t>Rest</a:t>
                      </a:r>
                    </a:p>
                    <a:p>
                      <a:r>
                        <a:rPr lang="en-US" dirty="0"/>
                        <a:t>Time (Minutes)</a:t>
                      </a:r>
                    </a:p>
                  </a:txBody>
                  <a:tcPr/>
                </a:tc>
                <a:extLst>
                  <a:ext uri="{0D108BD9-81ED-4DB2-BD59-A6C34878D82A}">
                    <a16:rowId xmlns:a16="http://schemas.microsoft.com/office/drawing/2014/main" val="10000"/>
                  </a:ext>
                </a:extLst>
              </a:tr>
              <a:tr h="400739">
                <a:tc>
                  <a:txBody>
                    <a:bodyPr/>
                    <a:lstStyle/>
                    <a:p>
                      <a:r>
                        <a:rPr lang="en-US" dirty="0"/>
                        <a:t>4-5</a:t>
                      </a:r>
                    </a:p>
                  </a:txBody>
                  <a:tcPr/>
                </a:tc>
                <a:tc>
                  <a:txBody>
                    <a:bodyPr/>
                    <a:lstStyle/>
                    <a:p>
                      <a:r>
                        <a:rPr lang="en-US" dirty="0"/>
                        <a:t>5-7</a:t>
                      </a:r>
                    </a:p>
                  </a:txBody>
                  <a:tcPr/>
                </a:tc>
                <a:tc>
                  <a:txBody>
                    <a:bodyPr/>
                    <a:lstStyle/>
                    <a:p>
                      <a:r>
                        <a:rPr lang="en-US" dirty="0"/>
                        <a:t>1</a:t>
                      </a:r>
                    </a:p>
                  </a:txBody>
                  <a:tcPr/>
                </a:tc>
                <a:extLst>
                  <a:ext uri="{0D108BD9-81ED-4DB2-BD59-A6C34878D82A}">
                    <a16:rowId xmlns:a16="http://schemas.microsoft.com/office/drawing/2014/main" val="10001"/>
                  </a:ext>
                </a:extLst>
              </a:tr>
              <a:tr h="400739">
                <a:tc>
                  <a:txBody>
                    <a:bodyPr/>
                    <a:lstStyle/>
                    <a:p>
                      <a:r>
                        <a:rPr lang="en-US" dirty="0"/>
                        <a:t>10-11</a:t>
                      </a:r>
                    </a:p>
                  </a:txBody>
                  <a:tcPr/>
                </a:tc>
                <a:tc>
                  <a:txBody>
                    <a:bodyPr/>
                    <a:lstStyle/>
                    <a:p>
                      <a:r>
                        <a:rPr lang="en-US" dirty="0"/>
                        <a:t>13-15</a:t>
                      </a:r>
                    </a:p>
                  </a:txBody>
                  <a:tcPr/>
                </a:tc>
                <a:tc>
                  <a:txBody>
                    <a:bodyPr/>
                    <a:lstStyle/>
                    <a:p>
                      <a:r>
                        <a:rPr lang="en-US" dirty="0"/>
                        <a:t>2</a:t>
                      </a:r>
                    </a:p>
                  </a:txBody>
                  <a:tcPr/>
                </a:tc>
                <a:extLst>
                  <a:ext uri="{0D108BD9-81ED-4DB2-BD59-A6C34878D82A}">
                    <a16:rowId xmlns:a16="http://schemas.microsoft.com/office/drawing/2014/main" val="10002"/>
                  </a:ext>
                </a:extLst>
              </a:tr>
              <a:tr h="400739">
                <a:tc>
                  <a:txBody>
                    <a:bodyPr/>
                    <a:lstStyle/>
                    <a:p>
                      <a:r>
                        <a:rPr lang="en-US" dirty="0"/>
                        <a:t>14-18</a:t>
                      </a:r>
                    </a:p>
                  </a:txBody>
                  <a:tcPr/>
                </a:tc>
                <a:tc>
                  <a:txBody>
                    <a:bodyPr/>
                    <a:lstStyle/>
                    <a:p>
                      <a:r>
                        <a:rPr lang="en-US" dirty="0"/>
                        <a:t>21-22</a:t>
                      </a:r>
                    </a:p>
                  </a:txBody>
                  <a:tcPr/>
                </a:tc>
                <a:tc>
                  <a:txBody>
                    <a:bodyPr/>
                    <a:lstStyle/>
                    <a:p>
                      <a:r>
                        <a:rPr lang="en-US" dirty="0"/>
                        <a:t>2</a:t>
                      </a:r>
                    </a:p>
                  </a:txBody>
                  <a:tcPr/>
                </a:tc>
                <a:extLst>
                  <a:ext uri="{0D108BD9-81ED-4DB2-BD59-A6C34878D82A}">
                    <a16:rowId xmlns:a16="http://schemas.microsoft.com/office/drawing/2014/main" val="10003"/>
                  </a:ext>
                </a:extLst>
              </a:tr>
              <a:tr h="687291">
                <a:tc>
                  <a:txBody>
                    <a:bodyPr/>
                    <a:lstStyle/>
                    <a:p>
                      <a:r>
                        <a:rPr lang="en-US" dirty="0"/>
                        <a:t>Adults</a:t>
                      </a:r>
                    </a:p>
                  </a:txBody>
                  <a:tcPr/>
                </a:tc>
                <a:tc>
                  <a:txBody>
                    <a:bodyPr/>
                    <a:lstStyle/>
                    <a:p>
                      <a:r>
                        <a:rPr lang="en-US" dirty="0"/>
                        <a:t>21, 30, 45</a:t>
                      </a:r>
                    </a:p>
                    <a:p>
                      <a:r>
                        <a:rPr lang="en-US" dirty="0"/>
                        <a:t>blocks</a:t>
                      </a:r>
                    </a:p>
                  </a:txBody>
                  <a:tcPr/>
                </a:tc>
                <a:tc>
                  <a:txBody>
                    <a:bodyPr/>
                    <a:lstStyle/>
                    <a:p>
                      <a:r>
                        <a:rPr lang="en-US" dirty="0"/>
                        <a:t>2, 3, 5 minute rest blocks</a:t>
                      </a:r>
                    </a:p>
                  </a:txBody>
                  <a:tcPr/>
                </a:tc>
                <a:extLst>
                  <a:ext uri="{0D108BD9-81ED-4DB2-BD59-A6C34878D82A}">
                    <a16:rowId xmlns:a16="http://schemas.microsoft.com/office/drawing/2014/main" val="10004"/>
                  </a:ext>
                </a:extLst>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Rule #10-Brains Need Food and Water to Learn</a:t>
            </a:r>
          </a:p>
        </p:txBody>
      </p:sp>
      <p:sp>
        <p:nvSpPr>
          <p:cNvPr id="3" name="Content Placeholder 2"/>
          <p:cNvSpPr>
            <a:spLocks noGrp="1"/>
          </p:cNvSpPr>
          <p:nvPr>
            <p:ph idx="1"/>
          </p:nvPr>
        </p:nvSpPr>
        <p:spPr/>
        <p:txBody>
          <a:bodyPr/>
          <a:lstStyle/>
          <a:p>
            <a:r>
              <a:rPr lang="en-US" dirty="0"/>
              <a:t>The brain’s only source of energy is glucose.</a:t>
            </a:r>
          </a:p>
          <a:p>
            <a:r>
              <a:rPr lang="en-US" dirty="0">
                <a:solidFill>
                  <a:srgbClr val="FF0000"/>
                </a:solidFill>
              </a:rPr>
              <a:t>Excessive fat and protein causes the productions of many free radicals.</a:t>
            </a:r>
          </a:p>
          <a:p>
            <a:r>
              <a:rPr lang="en-US" dirty="0"/>
              <a:t>Free radicals may alter DNA</a:t>
            </a:r>
          </a:p>
          <a:p>
            <a:r>
              <a:rPr lang="en-US" dirty="0"/>
              <a:t>The human body is 70% water</a:t>
            </a:r>
          </a:p>
          <a:p>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Can You Do?</a:t>
            </a:r>
          </a:p>
        </p:txBody>
      </p:sp>
      <p:sp>
        <p:nvSpPr>
          <p:cNvPr id="3" name="Content Placeholder 2"/>
          <p:cNvSpPr>
            <a:spLocks noGrp="1"/>
          </p:cNvSpPr>
          <p:nvPr>
            <p:ph idx="1"/>
          </p:nvPr>
        </p:nvSpPr>
        <p:spPr/>
        <p:txBody>
          <a:bodyPr>
            <a:normAutofit fontScale="55000" lnSpcReduction="20000"/>
          </a:bodyPr>
          <a:lstStyle/>
          <a:p>
            <a:r>
              <a:rPr lang="en-US" dirty="0"/>
              <a:t>Learn about developmental milestones so that your expectations are appropriate and do not trigger stress states-Teach them to others</a:t>
            </a:r>
          </a:p>
          <a:p>
            <a:r>
              <a:rPr lang="en-US" dirty="0">
                <a:solidFill>
                  <a:srgbClr val="C00000"/>
                </a:solidFill>
              </a:rPr>
              <a:t>Create non-stressful environments for children and babies</a:t>
            </a:r>
          </a:p>
          <a:p>
            <a:r>
              <a:rPr lang="en-US" dirty="0"/>
              <a:t>Remember that passive-aggressive behavior on the part of adults is still aggression</a:t>
            </a:r>
          </a:p>
          <a:p>
            <a:r>
              <a:rPr lang="en-US" dirty="0">
                <a:solidFill>
                  <a:srgbClr val="C00000"/>
                </a:solidFill>
              </a:rPr>
              <a:t>Children may not have well-developed (prosocial) response systems to threat so be flexible and kind</a:t>
            </a:r>
          </a:p>
          <a:p>
            <a:r>
              <a:rPr lang="en-US" dirty="0"/>
              <a:t>Use music to soothe and humor to change mood  </a:t>
            </a:r>
          </a:p>
          <a:p>
            <a:r>
              <a:rPr lang="en-US" dirty="0">
                <a:solidFill>
                  <a:srgbClr val="C00000"/>
                </a:solidFill>
              </a:rPr>
              <a:t>Television is furniture</a:t>
            </a:r>
          </a:p>
          <a:p>
            <a:r>
              <a:rPr lang="en-US" dirty="0"/>
              <a:t>Touch is key to bonding and attachment- Hugs, appropriate kind and caring touches are critical to the development of children, especially the very young</a:t>
            </a:r>
          </a:p>
          <a:p>
            <a:r>
              <a:rPr lang="en-US" dirty="0">
                <a:solidFill>
                  <a:srgbClr val="C00000"/>
                </a:solidFill>
              </a:rPr>
              <a:t>If you witness aggression or poor caregiving and do nothing, you are apart of the problem. (Remember those mirror neurons!)</a:t>
            </a:r>
          </a:p>
          <a:p>
            <a:r>
              <a:rPr lang="en-US" dirty="0"/>
              <a:t>Courage is honed from tackling difficult problems, not easy ones!</a:t>
            </a:r>
          </a:p>
          <a:p>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924800" cy="990600"/>
          </a:xfrm>
        </p:spPr>
        <p:txBody>
          <a:bodyPr>
            <a:normAutofit fontScale="90000"/>
          </a:bodyPr>
          <a:lstStyle/>
          <a:p>
            <a:pPr algn="l"/>
            <a:r>
              <a:rPr lang="en-US" sz="3600" dirty="0"/>
              <a:t>Summary: Brain Rules for Caregiving</a:t>
            </a:r>
          </a:p>
        </p:txBody>
      </p:sp>
      <p:sp>
        <p:nvSpPr>
          <p:cNvPr id="4" name="Content Placeholder 3"/>
          <p:cNvSpPr>
            <a:spLocks noGrp="1"/>
          </p:cNvSpPr>
          <p:nvPr>
            <p:ph sz="half" idx="2"/>
          </p:nvPr>
        </p:nvSpPr>
        <p:spPr>
          <a:xfrm>
            <a:off x="685800" y="1676400"/>
            <a:ext cx="3886200" cy="4449763"/>
          </a:xfrm>
        </p:spPr>
        <p:txBody>
          <a:bodyPr>
            <a:normAutofit/>
          </a:bodyPr>
          <a:lstStyle/>
          <a:p>
            <a:pPr>
              <a:buFont typeface="Wingdings" pitchFamily="2" charset="2"/>
              <a:buChar char="ü"/>
            </a:pPr>
            <a:r>
              <a:rPr lang="en-US" sz="1700" dirty="0"/>
              <a:t>Children’s brains are unique</a:t>
            </a:r>
          </a:p>
          <a:p>
            <a:pPr>
              <a:buFont typeface="Wingdings" pitchFamily="2" charset="2"/>
              <a:buChar char="ü"/>
            </a:pPr>
            <a:r>
              <a:rPr lang="en-US" sz="1700" dirty="0">
                <a:solidFill>
                  <a:srgbClr val="FF0000"/>
                </a:solidFill>
              </a:rPr>
              <a:t>Children are born to be a part of a social group</a:t>
            </a:r>
          </a:p>
          <a:p>
            <a:pPr>
              <a:buFont typeface="Wingdings" pitchFamily="2" charset="2"/>
              <a:buChar char="ü"/>
            </a:pPr>
            <a:r>
              <a:rPr lang="en-US" sz="1700" dirty="0"/>
              <a:t>Children’s brains are meaning driven</a:t>
            </a:r>
          </a:p>
          <a:p>
            <a:pPr>
              <a:buFont typeface="Wingdings" pitchFamily="2" charset="2"/>
              <a:buChar char="ü"/>
            </a:pPr>
            <a:r>
              <a:rPr lang="en-US" sz="1700" dirty="0">
                <a:solidFill>
                  <a:srgbClr val="FF0000"/>
                </a:solidFill>
              </a:rPr>
              <a:t>Cycles and rhythms of physical development affect all aspects of a child’s interactions with caregivers</a:t>
            </a:r>
          </a:p>
          <a:p>
            <a:pPr>
              <a:buFont typeface="Wingdings" pitchFamily="2" charset="2"/>
              <a:buChar char="ü"/>
            </a:pPr>
            <a:r>
              <a:rPr lang="en-US" sz="1700" dirty="0"/>
              <a:t>There are at least two memory systems involved in learning</a:t>
            </a:r>
          </a:p>
          <a:p>
            <a:pPr>
              <a:buFont typeface="Wingdings" pitchFamily="2" charset="2"/>
              <a:buChar char="ü"/>
            </a:pPr>
            <a:r>
              <a:rPr lang="en-US" sz="1700" dirty="0">
                <a:solidFill>
                  <a:srgbClr val="FF0000"/>
                </a:solidFill>
              </a:rPr>
              <a:t>Brains need food and water to thrive (and behave)!</a:t>
            </a:r>
          </a:p>
          <a:p>
            <a:pPr>
              <a:buFont typeface="Wingdings" pitchFamily="2" charset="2"/>
              <a:buChar char="ü"/>
            </a:pPr>
            <a:endParaRPr lang="en-US" sz="2000" dirty="0"/>
          </a:p>
          <a:p>
            <a:pPr>
              <a:buFont typeface="Wingdings" pitchFamily="2" charset="2"/>
              <a:buChar char="ü"/>
            </a:pPr>
            <a:endParaRPr lang="en-US" dirty="0"/>
          </a:p>
          <a:p>
            <a:pPr>
              <a:buNone/>
            </a:pPr>
            <a:endParaRPr lang="en-US" dirty="0"/>
          </a:p>
          <a:p>
            <a:pPr>
              <a:buNone/>
            </a:pPr>
            <a:endParaRPr lang="en-US" dirty="0"/>
          </a:p>
        </p:txBody>
      </p:sp>
      <p:sp>
        <p:nvSpPr>
          <p:cNvPr id="6" name="Content Placeholder 5"/>
          <p:cNvSpPr>
            <a:spLocks noGrp="1"/>
          </p:cNvSpPr>
          <p:nvPr>
            <p:ph sz="quarter" idx="4"/>
          </p:nvPr>
        </p:nvSpPr>
        <p:spPr>
          <a:xfrm>
            <a:off x="4648200" y="1676400"/>
            <a:ext cx="3962400" cy="4449763"/>
          </a:xfrm>
        </p:spPr>
        <p:txBody>
          <a:bodyPr>
            <a:normAutofit fontScale="85000" lnSpcReduction="10000"/>
          </a:bodyPr>
          <a:lstStyle/>
          <a:p>
            <a:pPr>
              <a:buFont typeface="Wingdings" pitchFamily="2" charset="2"/>
              <a:buChar char="ü"/>
            </a:pPr>
            <a:r>
              <a:rPr lang="en-US" sz="2000" dirty="0"/>
              <a:t>Emotions are critical to learning</a:t>
            </a:r>
          </a:p>
          <a:p>
            <a:pPr>
              <a:buFont typeface="Wingdings" pitchFamily="2" charset="2"/>
              <a:buChar char="ü"/>
            </a:pPr>
            <a:r>
              <a:rPr lang="en-US" sz="2000" dirty="0">
                <a:solidFill>
                  <a:srgbClr val="FF0000"/>
                </a:solidFill>
              </a:rPr>
              <a:t>The is a multi-pathway  processor that can brain parts and wholes simultaneously in different  modalities and is rarely over-stimulated</a:t>
            </a:r>
          </a:p>
          <a:p>
            <a:pPr>
              <a:buFont typeface="Wingdings" pitchFamily="2" charset="2"/>
              <a:buChar char="ü"/>
            </a:pPr>
            <a:r>
              <a:rPr lang="en-US" sz="2000" dirty="0"/>
              <a:t>All learning is mind/body</a:t>
            </a:r>
          </a:p>
          <a:p>
            <a:pPr>
              <a:buFont typeface="Wingdings" pitchFamily="2" charset="2"/>
              <a:buChar char="ü"/>
            </a:pPr>
            <a:r>
              <a:rPr lang="en-US" sz="2000" dirty="0">
                <a:solidFill>
                  <a:srgbClr val="FF0000"/>
                </a:solidFill>
              </a:rPr>
              <a:t>Memory is dynamic and is created each time we recall an event. Apparently we store memory in many body cells.</a:t>
            </a:r>
          </a:p>
          <a:p>
            <a:pPr>
              <a:buFont typeface="Wingdings" pitchFamily="2" charset="2"/>
              <a:buChar char="ü"/>
            </a:pPr>
            <a:r>
              <a:rPr lang="en-US" sz="2000" dirty="0"/>
              <a:t>The brain is highly adaptive and thrives on appropriate problem-solving opportunities</a:t>
            </a:r>
          </a:p>
          <a:p>
            <a:pPr>
              <a:buFont typeface="Wingdings" pitchFamily="2" charset="2"/>
              <a:buChar char="ü"/>
            </a:pPr>
            <a:r>
              <a:rPr lang="en-US" sz="2000" dirty="0">
                <a:solidFill>
                  <a:srgbClr val="FF0000"/>
                </a:solidFill>
              </a:rPr>
              <a:t>Stress, threats, and trauma alter brain functions and responses</a:t>
            </a:r>
          </a:p>
        </p:txBody>
      </p:sp>
      <p:pic>
        <p:nvPicPr>
          <p:cNvPr id="2051" name="Picture 3" descr="C:\Users\Regina\Pictures\Microsoft Clip Organizer\hm00302_.wmf"/>
          <p:cNvPicPr>
            <a:picLocks noChangeAspect="1" noChangeArrowheads="1"/>
          </p:cNvPicPr>
          <p:nvPr/>
        </p:nvPicPr>
        <p:blipFill>
          <a:blip r:embed="rId2" cstate="print"/>
          <a:srcRect/>
          <a:stretch>
            <a:fillRect/>
          </a:stretch>
        </p:blipFill>
        <p:spPr bwMode="auto">
          <a:xfrm>
            <a:off x="3200400" y="5181600"/>
            <a:ext cx="1260522" cy="84215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9600"/>
            <a:ext cx="7547499" cy="1036637"/>
          </a:xfrm>
        </p:spPr>
        <p:txBody>
          <a:bodyPr>
            <a:normAutofit fontScale="90000"/>
          </a:bodyPr>
          <a:lstStyle/>
          <a:p>
            <a:r>
              <a:rPr lang="en-US" i="1" dirty="0"/>
              <a:t>Shaping the Caring Brain. . </a:t>
            </a:r>
            <a:r>
              <a:rPr lang="en-US" dirty="0"/>
              <a:t>.</a:t>
            </a:r>
          </a:p>
        </p:txBody>
      </p:sp>
      <p:sp>
        <p:nvSpPr>
          <p:cNvPr id="3" name="Content Placeholder 2"/>
          <p:cNvSpPr>
            <a:spLocks noGrp="1"/>
          </p:cNvSpPr>
          <p:nvPr>
            <p:ph idx="1"/>
          </p:nvPr>
        </p:nvSpPr>
        <p:spPr>
          <a:xfrm>
            <a:off x="838200" y="1828800"/>
            <a:ext cx="4648200" cy="4297363"/>
          </a:xfrm>
        </p:spPr>
        <p:txBody>
          <a:bodyPr>
            <a:normAutofit fontScale="85000" lnSpcReduction="20000"/>
          </a:bodyPr>
          <a:lstStyle/>
          <a:p>
            <a:r>
              <a:rPr lang="en-US" dirty="0"/>
              <a:t>The brain is the only organ that shapes its internal structures based on the experiences in the outside world. </a:t>
            </a:r>
          </a:p>
          <a:p>
            <a:r>
              <a:rPr lang="en-US" dirty="0">
                <a:solidFill>
                  <a:srgbClr val="C00000"/>
                </a:solidFill>
              </a:rPr>
              <a:t>Negative events profoundly affect the brain, behavior, and development</a:t>
            </a:r>
          </a:p>
          <a:p>
            <a:r>
              <a:rPr lang="en-US" dirty="0">
                <a:solidFill>
                  <a:schemeClr val="tx1"/>
                </a:solidFill>
              </a:rPr>
              <a:t>It matters when, what, how, and why we do what we do for children!</a:t>
            </a:r>
          </a:p>
        </p:txBody>
      </p:sp>
      <p:pic>
        <p:nvPicPr>
          <p:cNvPr id="4" name="Picture 1" descr="Dana Guide - Chapter 5, Page 65, Image 1 - Spotlight"/>
          <p:cNvPicPr>
            <a:picLocks noChangeAspect="1" noChangeArrowheads="1"/>
          </p:cNvPicPr>
          <p:nvPr/>
        </p:nvPicPr>
        <p:blipFill>
          <a:blip r:embed="rId3" cstate="print"/>
          <a:srcRect/>
          <a:stretch>
            <a:fillRect/>
          </a:stretch>
        </p:blipFill>
        <p:spPr bwMode="auto">
          <a:xfrm>
            <a:off x="5486400" y="1905000"/>
            <a:ext cx="3174239" cy="3962400"/>
          </a:xfrm>
          <a:prstGeom prst="rect">
            <a:avLst/>
          </a:prstGeom>
          <a:noFill/>
          <a:ln w="0" algn="in">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471299" cy="1066800"/>
          </a:xfrm>
        </p:spPr>
        <p:txBody>
          <a:bodyPr>
            <a:normAutofit fontScale="90000"/>
          </a:bodyPr>
          <a:lstStyle/>
          <a:p>
            <a:r>
              <a:rPr lang="en-US" dirty="0"/>
              <a:t>Rule #1-Each Brain is Unique</a:t>
            </a:r>
          </a:p>
        </p:txBody>
      </p:sp>
      <p:sp>
        <p:nvSpPr>
          <p:cNvPr id="4" name="Rectangle 3"/>
          <p:cNvSpPr/>
          <p:nvPr/>
        </p:nvSpPr>
        <p:spPr>
          <a:xfrm>
            <a:off x="914400" y="1219200"/>
            <a:ext cx="3962400" cy="4795159"/>
          </a:xfrm>
          <a:prstGeom prst="rect">
            <a:avLst/>
          </a:prstGeom>
        </p:spPr>
        <p:txBody>
          <a:bodyPr wrap="square">
            <a:spAutoFit/>
          </a:bodyPr>
          <a:lstStyle/>
          <a:p>
            <a:pPr>
              <a:lnSpc>
                <a:spcPct val="80000"/>
              </a:lnSpc>
            </a:pPr>
            <a:endParaRPr lang="en-US" dirty="0"/>
          </a:p>
          <a:p>
            <a:pPr>
              <a:lnSpc>
                <a:spcPct val="80000"/>
              </a:lnSpc>
            </a:pPr>
            <a:endParaRPr lang="en-US" sz="2800" dirty="0"/>
          </a:p>
          <a:p>
            <a:pPr>
              <a:lnSpc>
                <a:spcPct val="80000"/>
              </a:lnSpc>
            </a:pPr>
            <a:endParaRPr lang="en-US" sz="2800" dirty="0">
              <a:solidFill>
                <a:srgbClr val="C00000"/>
              </a:solidFill>
            </a:endParaRPr>
          </a:p>
          <a:p>
            <a:pPr>
              <a:lnSpc>
                <a:spcPct val="80000"/>
              </a:lnSpc>
            </a:pPr>
            <a:r>
              <a:rPr lang="en-US" sz="2800" dirty="0">
                <a:solidFill>
                  <a:srgbClr val="C00000"/>
                </a:solidFill>
              </a:rPr>
              <a:t>Each brain is unique because it has been shaped by unique life experiences. </a:t>
            </a:r>
          </a:p>
          <a:p>
            <a:pPr>
              <a:lnSpc>
                <a:spcPct val="80000"/>
              </a:lnSpc>
            </a:pPr>
            <a:endParaRPr lang="en-US" sz="2800" dirty="0"/>
          </a:p>
          <a:p>
            <a:pPr>
              <a:lnSpc>
                <a:spcPct val="80000"/>
              </a:lnSpc>
            </a:pPr>
            <a:r>
              <a:rPr lang="en-US" sz="2400" dirty="0"/>
              <a:t>Experience includes, </a:t>
            </a:r>
          </a:p>
          <a:p>
            <a:pPr>
              <a:lnSpc>
                <a:spcPct val="80000"/>
              </a:lnSpc>
            </a:pPr>
            <a:r>
              <a:rPr lang="en-US" sz="2400" dirty="0"/>
              <a:t>but is not limited, to everything a person has or has not done, seen, felt, reacted to, eaten, studied or not and places lived before and after birth. </a:t>
            </a:r>
          </a:p>
        </p:txBody>
      </p:sp>
      <p:pic>
        <p:nvPicPr>
          <p:cNvPr id="3076" name="Picture 4" descr="C:\Users\Regina\AppData\Local\Microsoft\Windows\Temporary Internet Files\Content.IE5\3CJTTKNC\MCj03629660000[1].wmf"/>
          <p:cNvPicPr>
            <a:picLocks noChangeAspect="1" noChangeArrowheads="1"/>
          </p:cNvPicPr>
          <p:nvPr/>
        </p:nvPicPr>
        <p:blipFill>
          <a:blip r:embed="rId3" cstate="print"/>
          <a:srcRect/>
          <a:stretch>
            <a:fillRect/>
          </a:stretch>
        </p:blipFill>
        <p:spPr bwMode="auto">
          <a:xfrm>
            <a:off x="4419601" y="2286000"/>
            <a:ext cx="3657600" cy="2554077"/>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a:t>And. . . . </a:t>
            </a:r>
          </a:p>
        </p:txBody>
      </p:sp>
      <p:sp>
        <p:nvSpPr>
          <p:cNvPr id="3" name="Content Placeholder 2"/>
          <p:cNvSpPr>
            <a:spLocks noGrp="1"/>
          </p:cNvSpPr>
          <p:nvPr>
            <p:ph idx="1"/>
          </p:nvPr>
        </p:nvSpPr>
        <p:spPr>
          <a:xfrm>
            <a:off x="4038600" y="1676400"/>
            <a:ext cx="4343400" cy="4373563"/>
          </a:xfrm>
        </p:spPr>
        <p:txBody>
          <a:bodyPr>
            <a:normAutofit fontScale="70000" lnSpcReduction="20000"/>
          </a:bodyPr>
          <a:lstStyle/>
          <a:p>
            <a:pPr>
              <a:buNone/>
            </a:pPr>
            <a:endParaRPr lang="en-US" dirty="0">
              <a:solidFill>
                <a:srgbClr val="C00000"/>
              </a:solidFill>
            </a:endParaRPr>
          </a:p>
          <a:p>
            <a:pPr>
              <a:buNone/>
            </a:pPr>
            <a:r>
              <a:rPr lang="en-US" dirty="0">
                <a:solidFill>
                  <a:srgbClr val="C00000"/>
                </a:solidFill>
              </a:rPr>
              <a:t>    Male and female hormones change how the brain is wired and how it responds to the world.</a:t>
            </a:r>
          </a:p>
          <a:p>
            <a:pPr>
              <a:buNone/>
            </a:pPr>
            <a:endParaRPr lang="en-US" dirty="0">
              <a:solidFill>
                <a:srgbClr val="C00000"/>
              </a:solidFill>
            </a:endParaRPr>
          </a:p>
          <a:p>
            <a:pPr>
              <a:buNone/>
            </a:pPr>
            <a:r>
              <a:rPr lang="en-US" dirty="0">
                <a:solidFill>
                  <a:srgbClr val="C00000"/>
                </a:solidFill>
              </a:rPr>
              <a:t>    Boys and girls experience the world differently! Slow to warm up babies, children who stay focused and cannot switch gears,  are more sound and touch sensitive children experience the world as their brains allow them to!</a:t>
            </a:r>
          </a:p>
          <a:p>
            <a:endParaRPr lang="en-US" dirty="0">
              <a:solidFill>
                <a:srgbClr val="C00000"/>
              </a:solidFill>
            </a:endParaRPr>
          </a:p>
          <a:p>
            <a:endParaRPr lang="en-US" dirty="0">
              <a:solidFill>
                <a:srgbClr val="C00000"/>
              </a:solidFill>
            </a:endParaRPr>
          </a:p>
          <a:p>
            <a:endParaRPr lang="en-US" dirty="0"/>
          </a:p>
        </p:txBody>
      </p:sp>
      <p:pic>
        <p:nvPicPr>
          <p:cNvPr id="4" name="Picture 6"/>
          <p:cNvPicPr>
            <a:picLocks noChangeAspect="1" noChangeArrowheads="1"/>
          </p:cNvPicPr>
          <p:nvPr/>
        </p:nvPicPr>
        <p:blipFill>
          <a:blip r:embed="rId3" cstate="print"/>
          <a:srcRect/>
          <a:stretch>
            <a:fillRect/>
          </a:stretch>
        </p:blipFill>
        <p:spPr>
          <a:xfrm>
            <a:off x="533400" y="1752600"/>
            <a:ext cx="3379166" cy="3962400"/>
          </a:xfrm>
          <a:prstGeom prst="rect">
            <a:avLst/>
          </a:prstGeom>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5800" y="990600"/>
            <a:ext cx="4038600" cy="5135563"/>
          </a:xfrm>
        </p:spPr>
        <p:txBody>
          <a:bodyPr/>
          <a:lstStyle/>
          <a:p>
            <a:pPr>
              <a:buNone/>
            </a:pPr>
            <a:r>
              <a:rPr lang="en-US" dirty="0">
                <a:solidFill>
                  <a:srgbClr val="C00000"/>
                </a:solidFill>
              </a:rPr>
              <a:t>  The brain is a biological marvel. </a:t>
            </a:r>
          </a:p>
          <a:p>
            <a:pPr>
              <a:buNone/>
            </a:pPr>
            <a:endParaRPr lang="en-US" dirty="0">
              <a:solidFill>
                <a:srgbClr val="C00000"/>
              </a:solidFill>
            </a:endParaRPr>
          </a:p>
          <a:p>
            <a:pPr>
              <a:buNone/>
            </a:pPr>
            <a:r>
              <a:rPr lang="en-US" dirty="0">
                <a:solidFill>
                  <a:srgbClr val="C00000"/>
                </a:solidFill>
              </a:rPr>
              <a:t>   It has more connections than all of the stars in the universe and it is not identical to </a:t>
            </a:r>
            <a:r>
              <a:rPr lang="en-US" u="sng" dirty="0">
                <a:solidFill>
                  <a:srgbClr val="C00000"/>
                </a:solidFill>
              </a:rPr>
              <a:t>any</a:t>
            </a:r>
            <a:r>
              <a:rPr lang="en-US" dirty="0">
                <a:solidFill>
                  <a:srgbClr val="C00000"/>
                </a:solidFill>
              </a:rPr>
              <a:t> other brain that has ever existed!</a:t>
            </a:r>
          </a:p>
          <a:p>
            <a:endParaRPr lang="en-US" dirty="0"/>
          </a:p>
        </p:txBody>
      </p:sp>
      <p:pic>
        <p:nvPicPr>
          <p:cNvPr id="5" name="Content Placeholder 4" descr="Gina and Chantal2.jpg"/>
          <p:cNvPicPr>
            <a:picLocks noGrp="1" noChangeAspect="1"/>
          </p:cNvPicPr>
          <p:nvPr>
            <p:ph sz="half" idx="2"/>
          </p:nvPr>
        </p:nvPicPr>
        <p:blipFill>
          <a:blip r:embed="rId3" cstate="print"/>
          <a:stretch>
            <a:fillRect/>
          </a:stretch>
        </p:blipFill>
        <p:spPr>
          <a:xfrm>
            <a:off x="4856358" y="990600"/>
            <a:ext cx="3642666" cy="5135563"/>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1000" y="1066800"/>
            <a:ext cx="4114800" cy="5029201"/>
          </a:xfrm>
          <a:ln>
            <a:solidFill>
              <a:schemeClr val="bg1"/>
            </a:solidFill>
          </a:ln>
        </p:spPr>
        <p:txBody>
          <a:bodyPr>
            <a:normAutofit fontScale="92500" lnSpcReduction="10000"/>
          </a:bodyPr>
          <a:lstStyle/>
          <a:p>
            <a:endParaRPr lang="en-US" dirty="0"/>
          </a:p>
          <a:p>
            <a:pPr>
              <a:buNone/>
            </a:pPr>
            <a:r>
              <a:rPr lang="en-US" dirty="0"/>
              <a:t>   For  caregivers, this means that using standardized or rigid, caretaking strategies that do not allow for the differences in brain organization may shortchange many children. </a:t>
            </a:r>
          </a:p>
          <a:p>
            <a:endParaRPr lang="en-US" dirty="0"/>
          </a:p>
        </p:txBody>
      </p:sp>
      <p:pic>
        <p:nvPicPr>
          <p:cNvPr id="5" name="Picture 4" descr="Gina's PhotoFrame 065.JPG"/>
          <p:cNvPicPr>
            <a:picLocks noChangeAspect="1"/>
          </p:cNvPicPr>
          <p:nvPr/>
        </p:nvPicPr>
        <p:blipFill>
          <a:blip r:embed="rId2" cstate="print"/>
          <a:stretch>
            <a:fillRect/>
          </a:stretch>
        </p:blipFill>
        <p:spPr>
          <a:xfrm>
            <a:off x="609600" y="1828800"/>
            <a:ext cx="3453927" cy="2590800"/>
          </a:xfrm>
          <a:prstGeom prst="rect">
            <a:avLst/>
          </a:prstGeom>
        </p:spPr>
      </p:pic>
    </p:spTree>
  </p:cSld>
  <p:clrMapOvr>
    <a:masterClrMapping/>
  </p:clrMapOvr>
</p:sld>
</file>

<file path=ppt/theme/theme1.xml><?xml version="1.0" encoding="utf-8"?>
<a:theme xmlns:a="http://schemas.openxmlformats.org/drawingml/2006/main" name="Handprint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Handprint Presentation</Template>
  <TotalTime>11702</TotalTime>
  <Words>4639</Words>
  <Application>Microsoft Office PowerPoint</Application>
  <PresentationFormat>On-screen Show (4:3)</PresentationFormat>
  <Paragraphs>471</Paragraphs>
  <Slides>45</Slides>
  <Notes>22</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45</vt:i4>
      </vt:variant>
    </vt:vector>
  </HeadingPairs>
  <TitlesOfParts>
    <vt:vector size="52" baseType="lpstr">
      <vt:lpstr>Arial</vt:lpstr>
      <vt:lpstr>Arial Black</vt:lpstr>
      <vt:lpstr>Calibri</vt:lpstr>
      <vt:lpstr>Comic Sans MS</vt:lpstr>
      <vt:lpstr>Times New Roman</vt:lpstr>
      <vt:lpstr>Wingdings</vt:lpstr>
      <vt:lpstr>Handprint Presentation</vt:lpstr>
      <vt:lpstr>“Caregiving with the Early Childhood Brain in Mind”</vt:lpstr>
      <vt:lpstr>About the Brain. . .</vt:lpstr>
      <vt:lpstr>PowerPoint Presentation</vt:lpstr>
      <vt:lpstr>PowerPoint Presentation</vt:lpstr>
      <vt:lpstr>Shaping the Caring Brain. . .</vt:lpstr>
      <vt:lpstr>Rule #1-Each Brain is Unique</vt:lpstr>
      <vt:lpstr>And. . . . </vt:lpstr>
      <vt:lpstr>PowerPoint Presentation</vt:lpstr>
      <vt:lpstr>PowerPoint Presentation</vt:lpstr>
      <vt:lpstr>Unique Dominance Profiles</vt:lpstr>
      <vt:lpstr>PowerPoint Presentation</vt:lpstr>
      <vt:lpstr>Prime Brain Building Times</vt:lpstr>
      <vt:lpstr>Role #2-Caregiving Requires a Social Brain</vt:lpstr>
      <vt:lpstr>  Caregiving Behaviors are Learned</vt:lpstr>
      <vt:lpstr>Let’s Give them Something to Talk About. . .</vt:lpstr>
      <vt:lpstr>PowerPoint Presentation</vt:lpstr>
      <vt:lpstr>The Learning Space</vt:lpstr>
      <vt:lpstr>PowerPoint Presentation</vt:lpstr>
      <vt:lpstr>Implications for Understanding the Learning Process for Caregivers:</vt:lpstr>
      <vt:lpstr>PowerPoint Presentation</vt:lpstr>
      <vt:lpstr>Rule # 3-There are at Least Two               Different Memory Systems</vt:lpstr>
      <vt:lpstr>Explicit Memory</vt:lpstr>
      <vt:lpstr>Rule#4-EMOTIONS  RUN THE BRAIN</vt:lpstr>
      <vt:lpstr>How Do We Learn Prosocial Behavior and Develop Our EQ?</vt:lpstr>
      <vt:lpstr>PowerPoint Presentation</vt:lpstr>
      <vt:lpstr>Rule# 5 - Learning is Enhanced by Challenge and Reduced by Threats</vt:lpstr>
      <vt:lpstr>Defining Stress. . .</vt:lpstr>
      <vt:lpstr>PowerPoint Presentation</vt:lpstr>
      <vt:lpstr>A Brain on Stress</vt:lpstr>
      <vt:lpstr>How Males and Females Respond To Stress and Threat</vt:lpstr>
      <vt:lpstr>Rule #6- The Brain Processes Parts            and Wholes at the Same Time</vt:lpstr>
      <vt:lpstr>PowerPoint Presentation</vt:lpstr>
      <vt:lpstr>Symptoms or Right/Left  Brain Imbalances</vt:lpstr>
      <vt:lpstr>PowerPoint Presentation</vt:lpstr>
      <vt:lpstr>Rule#7-The Brain is Meaning Driven</vt:lpstr>
      <vt:lpstr>Doing the Math. . .</vt:lpstr>
      <vt:lpstr>PFMFMRFP</vt:lpstr>
      <vt:lpstr>PowerPoint Presentation</vt:lpstr>
      <vt:lpstr>Rule# 8- All Learning is Mind-Body</vt:lpstr>
      <vt:lpstr>Movement Wires the Brain</vt:lpstr>
      <vt:lpstr>Rule #9- Cycles and Rhythms are                   Important to Learning</vt:lpstr>
      <vt:lpstr>PowerPoint Presentation</vt:lpstr>
      <vt:lpstr>Rule #10-Brains Need Food and Water to Learn</vt:lpstr>
      <vt:lpstr>What Can You Do?</vt:lpstr>
      <vt:lpstr>Summary: Brain Rules for Caregiving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“Caregiving with the Early Childhood Brain in Mind”</dc:title>
  <dc:creator>Regina</dc:creator>
  <cp:lastModifiedBy>Dr. Regina Lamourelle</cp:lastModifiedBy>
  <cp:revision>894</cp:revision>
  <dcterms:created xsi:type="dcterms:W3CDTF">2010-04-02T00:59:12Z</dcterms:created>
  <dcterms:modified xsi:type="dcterms:W3CDTF">2016-09-30T04:55:55Z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TC300063211033</vt:lpwstr>
  </property>
</Properties>
</file>