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Lst>
  <p:notesMasterIdLst>
    <p:notesMasterId r:id="rId20"/>
  </p:notesMasterIdLst>
  <p:handoutMasterIdLst>
    <p:handoutMasterId r:id="rId21"/>
  </p:handoutMasterIdLst>
  <p:sldIdLst>
    <p:sldId id="256" r:id="rId2"/>
    <p:sldId id="292" r:id="rId3"/>
    <p:sldId id="299" r:id="rId4"/>
    <p:sldId id="335" r:id="rId5"/>
    <p:sldId id="336" r:id="rId6"/>
    <p:sldId id="296" r:id="rId7"/>
    <p:sldId id="298" r:id="rId8"/>
    <p:sldId id="280" r:id="rId9"/>
    <p:sldId id="334" r:id="rId10"/>
    <p:sldId id="328" r:id="rId11"/>
    <p:sldId id="315" r:id="rId12"/>
    <p:sldId id="276" r:id="rId13"/>
    <p:sldId id="307" r:id="rId14"/>
    <p:sldId id="324" r:id="rId15"/>
    <p:sldId id="308" r:id="rId16"/>
    <p:sldId id="309" r:id="rId17"/>
    <p:sldId id="327" r:id="rId18"/>
    <p:sldId id="337"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45929" autoAdjust="0"/>
  </p:normalViewPr>
  <p:slideViewPr>
    <p:cSldViewPr>
      <p:cViewPr varScale="1">
        <p:scale>
          <a:sx n="40" d="100"/>
          <a:sy n="40" d="100"/>
        </p:scale>
        <p:origin x="2436" y="42"/>
      </p:cViewPr>
      <p:guideLst>
        <p:guide orient="horz" pos="2160"/>
        <p:guide pos="2880"/>
      </p:guideLst>
    </p:cSldViewPr>
  </p:slideViewPr>
  <p:outlineViewPr>
    <p:cViewPr>
      <p:scale>
        <a:sx n="33" d="100"/>
        <a:sy n="33" d="100"/>
      </p:scale>
      <p:origin x="0" y="-1542"/>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8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egina Lamourelle" userId="0975af37efd672a9" providerId="LiveId" clId="{82B02351-C0F8-4E47-A484-176D69868505}"/>
    <pc:docChg chg="custSel modSld">
      <pc:chgData name="Dr. Regina Lamourelle" userId="0975af37efd672a9" providerId="LiveId" clId="{82B02351-C0F8-4E47-A484-176D69868505}" dt="2022-11-18T17:43:22.603" v="1153" actId="20577"/>
      <pc:docMkLst>
        <pc:docMk/>
      </pc:docMkLst>
      <pc:sldChg chg="modNotesTx">
        <pc:chgData name="Dr. Regina Lamourelle" userId="0975af37efd672a9" providerId="LiveId" clId="{82B02351-C0F8-4E47-A484-176D69868505}" dt="2022-11-18T17:09:05.364" v="314" actId="20577"/>
        <pc:sldMkLst>
          <pc:docMk/>
          <pc:sldMk cId="3840323761" sldId="296"/>
        </pc:sldMkLst>
      </pc:sldChg>
      <pc:sldChg chg="modNotesTx">
        <pc:chgData name="Dr. Regina Lamourelle" userId="0975af37efd672a9" providerId="LiveId" clId="{82B02351-C0F8-4E47-A484-176D69868505}" dt="2022-11-18T17:42:27.843" v="1146" actId="20577"/>
        <pc:sldMkLst>
          <pc:docMk/>
          <pc:sldMk cId="1900037205" sldId="335"/>
        </pc:sldMkLst>
      </pc:sldChg>
      <pc:sldChg chg="modNotesTx">
        <pc:chgData name="Dr. Regina Lamourelle" userId="0975af37efd672a9" providerId="LiveId" clId="{82B02351-C0F8-4E47-A484-176D69868505}" dt="2022-11-18T17:43:22.603" v="1153" actId="20577"/>
        <pc:sldMkLst>
          <pc:docMk/>
          <pc:sldMk cId="0" sldId="336"/>
        </pc:sldMkLst>
      </pc:sldChg>
    </pc:docChg>
  </pc:docChgLst>
  <pc:docChgLst>
    <pc:chgData name="Dr. Regina Lamourelle" userId="0975af37efd672a9" providerId="LiveId" clId="{6E8B78F1-78A4-4776-893E-292F02F60DB1}"/>
    <pc:docChg chg="custSel addSld delSld modSld">
      <pc:chgData name="Dr. Regina Lamourelle" userId="0975af37efd672a9" providerId="LiveId" clId="{6E8B78F1-78A4-4776-893E-292F02F60DB1}" dt="2022-11-17T02:07:26.469" v="172" actId="27636"/>
      <pc:docMkLst>
        <pc:docMk/>
      </pc:docMkLst>
      <pc:sldChg chg="modSp mod">
        <pc:chgData name="Dr. Regina Lamourelle" userId="0975af37efd672a9" providerId="LiveId" clId="{6E8B78F1-78A4-4776-893E-292F02F60DB1}" dt="2022-11-17T01:56:51.973" v="137" actId="6549"/>
        <pc:sldMkLst>
          <pc:docMk/>
          <pc:sldMk cId="3840323761" sldId="296"/>
        </pc:sldMkLst>
        <pc:spChg chg="mod">
          <ac:chgData name="Dr. Regina Lamourelle" userId="0975af37efd672a9" providerId="LiveId" clId="{6E8B78F1-78A4-4776-893E-292F02F60DB1}" dt="2022-11-17T01:56:51.973" v="137" actId="6549"/>
          <ac:spMkLst>
            <pc:docMk/>
            <pc:sldMk cId="3840323761" sldId="296"/>
            <ac:spMk id="4" creationId="{B69F05FF-3B60-35E0-98A5-8449E826E001}"/>
          </ac:spMkLst>
        </pc:spChg>
      </pc:sldChg>
      <pc:sldChg chg="modSp mod modNotesTx">
        <pc:chgData name="Dr. Regina Lamourelle" userId="0975af37efd672a9" providerId="LiveId" clId="{6E8B78F1-78A4-4776-893E-292F02F60DB1}" dt="2022-11-17T02:06:36.291" v="168" actId="20577"/>
        <pc:sldMkLst>
          <pc:docMk/>
          <pc:sldMk cId="652590595" sldId="308"/>
        </pc:sldMkLst>
        <pc:spChg chg="mod">
          <ac:chgData name="Dr. Regina Lamourelle" userId="0975af37efd672a9" providerId="LiveId" clId="{6E8B78F1-78A4-4776-893E-292F02F60DB1}" dt="2022-11-17T02:06:36.291" v="168" actId="20577"/>
          <ac:spMkLst>
            <pc:docMk/>
            <pc:sldMk cId="652590595" sldId="308"/>
            <ac:spMk id="3" creationId="{00000000-0000-0000-0000-000000000000}"/>
          </ac:spMkLst>
        </pc:spChg>
      </pc:sldChg>
      <pc:sldChg chg="modSp del mod modNotes modNotesTx">
        <pc:chgData name="Dr. Regina Lamourelle" userId="0975af37efd672a9" providerId="LiveId" clId="{6E8B78F1-78A4-4776-893E-292F02F60DB1}" dt="2022-11-17T02:02:47.052" v="142" actId="47"/>
        <pc:sldMkLst>
          <pc:docMk/>
          <pc:sldMk cId="0" sldId="323"/>
        </pc:sldMkLst>
        <pc:graphicFrameChg chg="mod modGraphic">
          <ac:chgData name="Dr. Regina Lamourelle" userId="0975af37efd672a9" providerId="LiveId" clId="{6E8B78F1-78A4-4776-893E-292F02F60DB1}" dt="2022-11-17T01:56:14.790" v="125" actId="2165"/>
          <ac:graphicFrameMkLst>
            <pc:docMk/>
            <pc:sldMk cId="0" sldId="323"/>
            <ac:graphicFrameMk id="4" creationId="{F89B9C7A-0952-34DC-96AA-D8A9F290866E}"/>
          </ac:graphicFrameMkLst>
        </pc:graphicFrameChg>
        <pc:picChg chg="mod">
          <ac:chgData name="Dr. Regina Lamourelle" userId="0975af37efd672a9" providerId="LiveId" clId="{6E8B78F1-78A4-4776-893E-292F02F60DB1}" dt="2022-11-17T01:53:50.882" v="11" actId="1076"/>
          <ac:picMkLst>
            <pc:docMk/>
            <pc:sldMk cId="0" sldId="323"/>
            <ac:picMk id="46085" creationId="{2E7BF0EC-34C5-F314-D221-239559891F61}"/>
          </ac:picMkLst>
        </pc:picChg>
        <pc:cxnChg chg="mod">
          <ac:chgData name="Dr. Regina Lamourelle" userId="0975af37efd672a9" providerId="LiveId" clId="{6E8B78F1-78A4-4776-893E-292F02F60DB1}" dt="2022-11-17T01:56:20.212" v="126" actId="1076"/>
          <ac:cxnSpMkLst>
            <pc:docMk/>
            <pc:sldMk cId="0" sldId="323"/>
            <ac:cxnSpMk id="6" creationId="{654460DE-2E3E-35FF-03E8-0F02EE569E64}"/>
          </ac:cxnSpMkLst>
        </pc:cxnChg>
      </pc:sldChg>
      <pc:sldChg chg="del">
        <pc:chgData name="Dr. Regina Lamourelle" userId="0975af37efd672a9" providerId="LiveId" clId="{6E8B78F1-78A4-4776-893E-292F02F60DB1}" dt="2022-11-17T01:57:52.917" v="138" actId="47"/>
        <pc:sldMkLst>
          <pc:docMk/>
          <pc:sldMk cId="1955777059" sldId="329"/>
        </pc:sldMkLst>
      </pc:sldChg>
      <pc:sldChg chg="delSp modSp mod">
        <pc:chgData name="Dr. Regina Lamourelle" userId="0975af37efd672a9" providerId="LiveId" clId="{6E8B78F1-78A4-4776-893E-292F02F60DB1}" dt="2022-11-17T01:53:04.769" v="5" actId="478"/>
        <pc:sldMkLst>
          <pc:docMk/>
          <pc:sldMk cId="1900037205" sldId="335"/>
        </pc:sldMkLst>
        <pc:spChg chg="del">
          <ac:chgData name="Dr. Regina Lamourelle" userId="0975af37efd672a9" providerId="LiveId" clId="{6E8B78F1-78A4-4776-893E-292F02F60DB1}" dt="2022-11-17T01:53:04.769" v="5" actId="478"/>
          <ac:spMkLst>
            <pc:docMk/>
            <pc:sldMk cId="1900037205" sldId="335"/>
            <ac:spMk id="13" creationId="{F28F9E08-B346-FD78-1FCE-A141DA981FAD}"/>
          </ac:spMkLst>
        </pc:spChg>
        <pc:spChg chg="mod">
          <ac:chgData name="Dr. Regina Lamourelle" userId="0975af37efd672a9" providerId="LiveId" clId="{6E8B78F1-78A4-4776-893E-292F02F60DB1}" dt="2022-11-17T01:52:55.773" v="4" actId="14100"/>
          <ac:spMkLst>
            <pc:docMk/>
            <pc:sldMk cId="1900037205" sldId="335"/>
            <ac:spMk id="18" creationId="{67A98D47-6D81-CD45-D8AC-139DF03104E4}"/>
          </ac:spMkLst>
        </pc:spChg>
        <pc:picChg chg="mod">
          <ac:chgData name="Dr. Regina Lamourelle" userId="0975af37efd672a9" providerId="LiveId" clId="{6E8B78F1-78A4-4776-893E-292F02F60DB1}" dt="2022-11-17T01:52:32.901" v="0" actId="1076"/>
          <ac:picMkLst>
            <pc:docMk/>
            <pc:sldMk cId="1900037205" sldId="335"/>
            <ac:picMk id="8" creationId="{7C79DA3E-087E-14DB-98FF-63DB096A5A5D}"/>
          </ac:picMkLst>
        </pc:picChg>
        <pc:cxnChg chg="mod">
          <ac:chgData name="Dr. Regina Lamourelle" userId="0975af37efd672a9" providerId="LiveId" clId="{6E8B78F1-78A4-4776-893E-292F02F60DB1}" dt="2022-11-17T01:52:36.972" v="1" actId="1076"/>
          <ac:cxnSpMkLst>
            <pc:docMk/>
            <pc:sldMk cId="1900037205" sldId="335"/>
            <ac:cxnSpMk id="20" creationId="{27F921BC-CE18-85C0-65B1-FD6D5E8AF292}"/>
          </ac:cxnSpMkLst>
        </pc:cxnChg>
      </pc:sldChg>
      <pc:sldChg chg="delSp modSp add mod modNotes modNotesTx">
        <pc:chgData name="Dr. Regina Lamourelle" userId="0975af37efd672a9" providerId="LiveId" clId="{6E8B78F1-78A4-4776-893E-292F02F60DB1}" dt="2022-11-17T02:05:00.956" v="159" actId="14100"/>
        <pc:sldMkLst>
          <pc:docMk/>
          <pc:sldMk cId="0" sldId="336"/>
        </pc:sldMkLst>
        <pc:spChg chg="mod">
          <ac:chgData name="Dr. Regina Lamourelle" userId="0975af37efd672a9" providerId="LiveId" clId="{6E8B78F1-78A4-4776-893E-292F02F60DB1}" dt="2022-11-17T02:04:51.556" v="157" actId="14100"/>
          <ac:spMkLst>
            <pc:docMk/>
            <pc:sldMk cId="0" sldId="336"/>
            <ac:spMk id="3" creationId="{6390150B-4F7B-80F7-A1B4-2BEC1F20B542}"/>
          </ac:spMkLst>
        </pc:spChg>
        <pc:spChg chg="mod">
          <ac:chgData name="Dr. Regina Lamourelle" userId="0975af37efd672a9" providerId="LiveId" clId="{6E8B78F1-78A4-4776-893E-292F02F60DB1}" dt="2022-11-17T02:03:57.651" v="150" actId="1076"/>
          <ac:spMkLst>
            <pc:docMk/>
            <pc:sldMk cId="0" sldId="336"/>
            <ac:spMk id="8" creationId="{23C3901F-0629-C73B-48D3-518F170A5D6E}"/>
          </ac:spMkLst>
        </pc:spChg>
        <pc:graphicFrameChg chg="mod modGraphic">
          <ac:chgData name="Dr. Regina Lamourelle" userId="0975af37efd672a9" providerId="LiveId" clId="{6E8B78F1-78A4-4776-893E-292F02F60DB1}" dt="2022-11-17T02:05:00.956" v="159" actId="14100"/>
          <ac:graphicFrameMkLst>
            <pc:docMk/>
            <pc:sldMk cId="0" sldId="336"/>
            <ac:graphicFrameMk id="2" creationId="{3B5152FE-9E5F-86A8-098A-B2FD449B8CC1}"/>
          </ac:graphicFrameMkLst>
        </pc:graphicFrameChg>
        <pc:graphicFrameChg chg="del modGraphic">
          <ac:chgData name="Dr. Regina Lamourelle" userId="0975af37efd672a9" providerId="LiveId" clId="{6E8B78F1-78A4-4776-893E-292F02F60DB1}" dt="2022-11-17T02:04:38.293" v="154" actId="478"/>
          <ac:graphicFrameMkLst>
            <pc:docMk/>
            <pc:sldMk cId="0" sldId="336"/>
            <ac:graphicFrameMk id="4" creationId="{F89B9C7A-0952-34DC-96AA-D8A9F290866E}"/>
          </ac:graphicFrameMkLst>
        </pc:graphicFrameChg>
        <pc:picChg chg="mod">
          <ac:chgData name="Dr. Regina Lamourelle" userId="0975af37efd672a9" providerId="LiveId" clId="{6E8B78F1-78A4-4776-893E-292F02F60DB1}" dt="2022-11-17T02:03:47.267" v="149" actId="1076"/>
          <ac:picMkLst>
            <pc:docMk/>
            <pc:sldMk cId="0" sldId="336"/>
            <ac:picMk id="7" creationId="{11D12679-D074-9DCE-F503-A77D46131A85}"/>
          </ac:picMkLst>
        </pc:picChg>
        <pc:picChg chg="mod">
          <ac:chgData name="Dr. Regina Lamourelle" userId="0975af37efd672a9" providerId="LiveId" clId="{6E8B78F1-78A4-4776-893E-292F02F60DB1}" dt="2022-11-17T02:04:47.857" v="156" actId="1076"/>
          <ac:picMkLst>
            <pc:docMk/>
            <pc:sldMk cId="0" sldId="336"/>
            <ac:picMk id="46085" creationId="{2E7BF0EC-34C5-F314-D221-239559891F61}"/>
          </ac:picMkLst>
        </pc:picChg>
        <pc:cxnChg chg="mod">
          <ac:chgData name="Dr. Regina Lamourelle" userId="0975af37efd672a9" providerId="LiveId" clId="{6E8B78F1-78A4-4776-893E-292F02F60DB1}" dt="2022-11-17T02:04:55.692" v="158" actId="1076"/>
          <ac:cxnSpMkLst>
            <pc:docMk/>
            <pc:sldMk cId="0" sldId="336"/>
            <ac:cxnSpMk id="6" creationId="{654460DE-2E3E-35FF-03E8-0F02EE569E64}"/>
          </ac:cxnSpMkLst>
        </pc:cxnChg>
      </pc:sldChg>
      <pc:sldChg chg="modSp add mod">
        <pc:chgData name="Dr. Regina Lamourelle" userId="0975af37efd672a9" providerId="LiveId" clId="{6E8B78F1-78A4-4776-893E-292F02F60DB1}" dt="2022-11-17T02:07:26.469" v="172" actId="27636"/>
        <pc:sldMkLst>
          <pc:docMk/>
          <pc:sldMk cId="3857761858" sldId="337"/>
        </pc:sldMkLst>
        <pc:spChg chg="mod">
          <ac:chgData name="Dr. Regina Lamourelle" userId="0975af37efd672a9" providerId="LiveId" clId="{6E8B78F1-78A4-4776-893E-292F02F60DB1}" dt="2022-11-17T02:07:26.452" v="170" actId="27636"/>
          <ac:spMkLst>
            <pc:docMk/>
            <pc:sldMk cId="3857761858" sldId="337"/>
            <ac:spMk id="3" creationId="{E832D40E-EABB-F388-0687-19E23425A5FA}"/>
          </ac:spMkLst>
        </pc:spChg>
        <pc:spChg chg="mod">
          <ac:chgData name="Dr. Regina Lamourelle" userId="0975af37efd672a9" providerId="LiveId" clId="{6E8B78F1-78A4-4776-893E-292F02F60DB1}" dt="2022-11-17T02:07:26.452" v="171" actId="27636"/>
          <ac:spMkLst>
            <pc:docMk/>
            <pc:sldMk cId="3857761858" sldId="337"/>
            <ac:spMk id="4" creationId="{95CD4BED-C64A-10EB-E670-A2177120DF3E}"/>
          </ac:spMkLst>
        </pc:spChg>
        <pc:spChg chg="mod">
          <ac:chgData name="Dr. Regina Lamourelle" userId="0975af37efd672a9" providerId="LiveId" clId="{6E8B78F1-78A4-4776-893E-292F02F60DB1}" dt="2022-11-17T02:07:26.469" v="172" actId="27636"/>
          <ac:spMkLst>
            <pc:docMk/>
            <pc:sldMk cId="3857761858" sldId="337"/>
            <ac:spMk id="6" creationId="{4510FBC7-3B3F-10F0-3CFA-1078121C0C3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8B6F85D4-89D8-482F-930E-0410F6202871}" type="datetimeFigureOut">
              <a:rPr lang="en-US" smtClean="0"/>
              <a:t>11/18/22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533FD13F-DC5F-4430-8E42-BACDAFA77405}" type="slidenum">
              <a:rPr lang="en-US" smtClean="0"/>
              <a:t>‹#›</a:t>
            </a:fld>
            <a:endParaRPr lang="en-US"/>
          </a:p>
        </p:txBody>
      </p:sp>
    </p:spTree>
    <p:extLst>
      <p:ext uri="{BB962C8B-B14F-4D97-AF65-F5344CB8AC3E}">
        <p14:creationId xmlns:p14="http://schemas.microsoft.com/office/powerpoint/2010/main" val="1336093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E86447BC-D551-4368-AA01-FD5C4C1A87D4}" type="datetimeFigureOut">
              <a:rPr lang="en-US" smtClean="0"/>
              <a:pPr/>
              <a:t>11/18/22</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5F2766B0-83BA-4625-93B2-6A5C79B74653}" type="slidenum">
              <a:rPr lang="en-US" smtClean="0"/>
              <a:pPr/>
              <a:t>‹#›</a:t>
            </a:fld>
            <a:endParaRPr lang="en-US" dirty="0"/>
          </a:p>
        </p:txBody>
      </p:sp>
    </p:spTree>
    <p:extLst>
      <p:ext uri="{BB962C8B-B14F-4D97-AF65-F5344CB8AC3E}">
        <p14:creationId xmlns:p14="http://schemas.microsoft.com/office/powerpoint/2010/main" val="178476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I7HN5LJOc-w&amp;feature=youtu.b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uffingtonpost.com/angelica-v-hernandez/christopher-dorner-and-racial-battle-fatigue_b_2744000.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eb.b.ebscohost.com.proxy2.cl.msu.edu/ehost/pdfviewer/pdfviewer?vid=1&amp;sid=47bd10b2-ca23-4f7a-a408-1f16a9e02ef2%40sessionmgr12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iverseeducation.com/opinion/article/15108908/racelighting-three-common-strategies-racelighters-use#_ftnref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sychologytoday.com/us/basics/bia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like</a:t>
            </a:r>
            <a:r>
              <a:rPr lang="en-US" baseline="0" dirty="0"/>
              <a:t> this quote because it lets us know what is important and the reason. I enjoy so much sharing what I have learned about the brain with audiences like you. Learning, like love has no value unless it is shared. It is important that we, as educators recognize the value of the information available about how learning occurs, evaluate it, and incorporate what makes sense to you as an educator into your classroom practice. What makes no sense to me is that all of us have spent years in the classroom as either students or teachers and very few of us know anything about how the organ of learning functions. We may have studied pedagogy and course content in college, but very few teacher preparation programs have included information about the biology and physiology of learning.  This situation is similar to doctors going to medical school to learning how to fix and recognize diseases but without a foundation in the anatomy and physiology of the human body. This evening, we are going to look at a bit of the underpinnings of the science behind what we think we now understand about the brain. I qualify this a bit since what we know about the brain has exploded since George Bush declared the nineties, the decade of the brain. Out of that political act, came thousands of research projects that have refuted some of the myths about what we assumed was going on in the brain as it applies to learning.</a:t>
            </a:r>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14042"/>
                </a:solidFill>
                <a:effectLst/>
                <a:latin typeface="Lato" panose="020F0502020204030203" pitchFamily="34" charset="0"/>
              </a:rPr>
              <a:t>2013).</a:t>
            </a:r>
          </a:p>
          <a:p>
            <a:pPr algn="l"/>
            <a:r>
              <a:rPr lang="en-US" b="0" i="0" dirty="0">
                <a:solidFill>
                  <a:srgbClr val="414042"/>
                </a:solidFill>
                <a:effectLst/>
                <a:latin typeface="Lato" panose="020F0502020204030203" pitchFamily="34" charset="0"/>
              </a:rPr>
              <a:t>The study, conducted by researchers at Stanford University, tested the language processing of 18- and 24-month-old toddlers using pictures, instructions, and eye response. Each toddler sat in her caregiver’s lap as images of two familiar objects were shown on a screen. (The caregiver wore sunglasses so the child could not be influenced by the caregiver’s responses to the questions or images.) A recorded voice identified one of the objects by name and used it in a sentence (Look at the doggy). The researchers filmed the child’s eye movements, tracking which picture the child looked at (vocabulary) and how long this took in milliseconds (processing time). (Watch a two-minute video of the study at </a:t>
            </a:r>
            <a:r>
              <a:rPr lang="en-US" b="0" i="0" u="none" strike="noStrike" dirty="0">
                <a:solidFill>
                  <a:srgbClr val="F15D22"/>
                </a:solidFill>
                <a:effectLst/>
                <a:latin typeface="Lato" panose="020F0502020204030203" pitchFamily="34" charset="0"/>
                <a:hlinkClick r:id="rId3"/>
              </a:rPr>
              <a:t>www.youtube.com/watch?v=I7HN5LJOc-w&amp;feature=youtu.be</a:t>
            </a:r>
            <a:r>
              <a:rPr lang="en-US" b="0" i="0" dirty="0">
                <a:solidFill>
                  <a:srgbClr val="414042"/>
                </a:solidFill>
                <a:effectLst/>
                <a:latin typeface="Lato" panose="020F0502020204030203" pitchFamily="34" charset="0"/>
              </a:rPr>
              <a:t>.) Children from higher economic backgrounds looked at the identified object faster and spent more time looking at the correct image. At 24 months, children from the lower economic group were performing at the same level as the 18-month-olds from the high economic group in both speed and accuracy. The study also focused on the way children process new vocabulary. Here, too, young children from homes with low incomes lag behind children of the same age who are growing up in more affluent circumstances (Snow 2013). The researchers at Sandford asked how fast can a child recognize a familiar word ?</a:t>
            </a:r>
          </a:p>
          <a:p>
            <a:endParaRPr lang="en-US" dirty="0"/>
          </a:p>
        </p:txBody>
      </p:sp>
      <p:sp>
        <p:nvSpPr>
          <p:cNvPr id="4" name="Slide Number Placeholder 3"/>
          <p:cNvSpPr>
            <a:spLocks noGrp="1"/>
          </p:cNvSpPr>
          <p:nvPr>
            <p:ph type="sldNum" sz="quarter" idx="5"/>
          </p:nvPr>
        </p:nvSpPr>
        <p:spPr/>
        <p:txBody>
          <a:bodyPr/>
          <a:lstStyle/>
          <a:p>
            <a:fld id="{5F2766B0-83BA-4625-93B2-6A5C79B74653}" type="slidenum">
              <a:rPr lang="en-US" smtClean="0"/>
              <a:pPr/>
              <a:t>10</a:t>
            </a:fld>
            <a:endParaRPr lang="en-US" dirty="0"/>
          </a:p>
        </p:txBody>
      </p:sp>
    </p:spTree>
    <p:extLst>
      <p:ext uri="{BB962C8B-B14F-4D97-AF65-F5344CB8AC3E}">
        <p14:creationId xmlns:p14="http://schemas.microsoft.com/office/powerpoint/2010/main" val="1758349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Old view of learning. We cannot separate the mind form the body. As discussed before, our</a:t>
            </a:r>
            <a:r>
              <a:rPr lang="en-US" baseline="0" dirty="0"/>
              <a:t> emotions filter all experience to help us choose what is and is not important.</a:t>
            </a:r>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11</a:t>
            </a:fld>
            <a:endParaRPr lang="en-US" dirty="0"/>
          </a:p>
        </p:txBody>
      </p:sp>
    </p:spTree>
    <p:extLst>
      <p:ext uri="{BB962C8B-B14F-4D97-AF65-F5344CB8AC3E}">
        <p14:creationId xmlns:p14="http://schemas.microsoft.com/office/powerpoint/2010/main" val="155667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766B0-83BA-4625-93B2-6A5C79B74653}" type="slidenum">
              <a:rPr lang="en-US" smtClean="0"/>
              <a:pPr/>
              <a:t>12</a:t>
            </a:fld>
            <a:endParaRPr lang="en-US" dirty="0"/>
          </a:p>
        </p:txBody>
      </p:sp>
    </p:spTree>
    <p:extLst>
      <p:ext uri="{BB962C8B-B14F-4D97-AF65-F5344CB8AC3E}">
        <p14:creationId xmlns:p14="http://schemas.microsoft.com/office/powerpoint/2010/main" val="186958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766B0-83BA-4625-93B2-6A5C79B74653}" type="slidenum">
              <a:rPr lang="en-US" smtClean="0"/>
              <a:pPr/>
              <a:t>13</a:t>
            </a:fld>
            <a:endParaRPr lang="en-US" dirty="0"/>
          </a:p>
        </p:txBody>
      </p:sp>
    </p:spTree>
    <p:extLst>
      <p:ext uri="{BB962C8B-B14F-4D97-AF65-F5344CB8AC3E}">
        <p14:creationId xmlns:p14="http://schemas.microsoft.com/office/powerpoint/2010/main" val="1687899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stress the brain is biologically unable to store or retrieve memories or store new learning. The flight or flight system diverts the blood flow away from the frontal lobe to the survival system for quick action. </a:t>
            </a:r>
          </a:p>
        </p:txBody>
      </p:sp>
      <p:sp>
        <p:nvSpPr>
          <p:cNvPr id="4" name="Slide Number Placeholder 3"/>
          <p:cNvSpPr>
            <a:spLocks noGrp="1"/>
          </p:cNvSpPr>
          <p:nvPr>
            <p:ph type="sldNum" sz="quarter" idx="5"/>
          </p:nvPr>
        </p:nvSpPr>
        <p:spPr/>
        <p:txBody>
          <a:bodyPr/>
          <a:lstStyle/>
          <a:p>
            <a:fld id="{5F2766B0-83BA-4625-93B2-6A5C79B74653}" type="slidenum">
              <a:rPr lang="en-US" smtClean="0"/>
              <a:pPr/>
              <a:t>14</a:t>
            </a:fld>
            <a:endParaRPr lang="en-US" dirty="0"/>
          </a:p>
        </p:txBody>
      </p:sp>
    </p:spTree>
    <p:extLst>
      <p:ext uri="{BB962C8B-B14F-4D97-AF65-F5344CB8AC3E}">
        <p14:creationId xmlns:p14="http://schemas.microsoft.com/office/powerpoint/2010/main" val="121954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57790" indent="-57790"/>
            <a:r>
              <a:rPr lang="en-US" sz="1800" dirty="0">
                <a:latin typeface="Times New Roman" panose="02020603050405020304" pitchFamily="18" charset="0"/>
                <a:ea typeface="Times New Roman" panose="02020603050405020304" pitchFamily="18" charset="0"/>
              </a:rPr>
              <a:t>. During survival events, the brain’s rules are basic. The object is to survive and neutralize the life-threatening situation or event. For survival, actions precede thinking! The flight or fight hormones released in the brain trigger a sequela of biochemical events that lead to fighting or flight, survival, and actions. Thus, survival always trumps reasoned, logical thought. Suppose the stress is caused by a member of an out-group, the normal stress response proceeds. When someone is stressed, the reflexive response bypasses the more deliberative frontal cortex reasoning center and permits a person to make decisions based</a:t>
            </a:r>
            <a:r>
              <a:rPr lang="en-US" sz="1800" dirty="0">
                <a:solidFill>
                  <a:srgbClr val="FFFFFF"/>
                </a:solidFill>
                <a:latin typeface="Times New Roman" panose="02020603050405020304" pitchFamily="18" charset="0"/>
                <a:ea typeface="Times New Roman" panose="02020603050405020304" pitchFamily="18" charset="0"/>
              </a:rPr>
              <a:t> on deeply held stereotypes and beliefs. In-group affiliations activate the dorsal medial</a:t>
            </a:r>
            <a:r>
              <a:rPr lang="en-US" sz="1800" dirty="0">
                <a:latin typeface="Times New Roman" panose="02020603050405020304" pitchFamily="18" charset="0"/>
                <a:ea typeface="Times New Roman" panose="02020603050405020304" pitchFamily="18" charset="0"/>
              </a:rPr>
              <a:t> prefrontal cortex while the out-group triggers the ventromedial prefrontal cortex ( Mitchell, JP, Macrae, CN., &amp; Banaji, MR, 2006). </a:t>
            </a:r>
          </a:p>
          <a:p>
            <a:pPr marL="57790" indent="-57790"/>
            <a:endParaRPr lang="en-US" sz="1800" b="0" i="0" dirty="0">
              <a:solidFill>
                <a:srgbClr val="292929"/>
              </a:solidFill>
              <a:effectLst/>
              <a:latin typeface="Times New Roman" panose="02020603050405020304" pitchFamily="18" charset="0"/>
            </a:endParaRPr>
          </a:p>
          <a:p>
            <a:pPr marL="57790" indent="-57790"/>
            <a:r>
              <a:rPr lang="en-US" sz="2800" b="0" i="0" dirty="0">
                <a:solidFill>
                  <a:srgbClr val="292929"/>
                </a:solidFill>
                <a:effectLst/>
                <a:latin typeface="source-serif-pro"/>
              </a:rPr>
              <a:t>Racial Battle Fatigue (RBF) was a term coined in 2003 by social psychologist Dr. William Smith; it was originally used in reference to the experiences of African American men in America but is now expanded to describe the negative and racially charged experiences of all people of Color (PoC’s) in the United States.</a:t>
            </a:r>
            <a:endParaRPr lang="en-US" sz="1800" dirty="0">
              <a:latin typeface="Times New Roman" panose="02020603050405020304" pitchFamily="18" charset="0"/>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 </a:t>
            </a:r>
          </a:p>
          <a:p>
            <a:pPr algn="l"/>
            <a:r>
              <a:rPr lang="en-US" b="1" i="0" dirty="0">
                <a:solidFill>
                  <a:srgbClr val="292929"/>
                </a:solidFill>
                <a:effectLst/>
                <a:latin typeface="sohne"/>
              </a:rPr>
              <a:t>Racial Battle Fatigue: What is it and What are the Symptoms? Morgan Taylor Goodwin -https://medium.com/racial-battle-fatigue/racial-battle-fatigue-what-is-it-and-what-are-the-symptoms-84f79f49ee1e</a:t>
            </a:r>
          </a:p>
          <a:p>
            <a:pPr algn="l"/>
            <a:r>
              <a:rPr lang="en-US" b="0" i="0" dirty="0">
                <a:solidFill>
                  <a:srgbClr val="292929"/>
                </a:solidFill>
                <a:effectLst/>
                <a:latin typeface="source-serif-pro"/>
              </a:rPr>
              <a:t>Defining racial battle fatigue, what causes it, and what are the symptoms. Racial Battle Fatigue (RBF) was a term coined in 2003 by social psychologist Dr. William Smith; it was originally used in reference to the experiences of African American men in America but is now expanded to describe the negative and racially charged experiences of all people of Color (PoC’s) in the United States.</a:t>
            </a:r>
          </a:p>
          <a:p>
            <a:pPr algn="l"/>
            <a:r>
              <a:rPr lang="en-US" b="0" i="0" dirty="0">
                <a:solidFill>
                  <a:srgbClr val="292929"/>
                </a:solidFill>
                <a:effectLst/>
                <a:latin typeface="source-serif-pro"/>
              </a:rPr>
              <a:t>William defines racial battle fatigue </a:t>
            </a:r>
            <a:r>
              <a:rPr lang="en-US" b="0" i="0" dirty="0" err="1">
                <a:solidFill>
                  <a:srgbClr val="292929"/>
                </a:solidFill>
                <a:effectLst/>
                <a:latin typeface="source-serif-pro"/>
              </a:rPr>
              <a:t>as</a:t>
            </a:r>
            <a:r>
              <a:rPr lang="en-US" b="1" i="1" dirty="0" err="1">
                <a:solidFill>
                  <a:srgbClr val="292929"/>
                </a:solidFill>
                <a:effectLst/>
                <a:latin typeface="source-serif-pro"/>
              </a:rPr>
              <a:t>“cumulative</a:t>
            </a:r>
            <a:r>
              <a:rPr lang="en-US" b="1" i="1" dirty="0">
                <a:solidFill>
                  <a:srgbClr val="292929"/>
                </a:solidFill>
                <a:effectLst/>
                <a:latin typeface="source-serif-pro"/>
              </a:rPr>
              <a:t> result of a natural race-related stress response to distressing mental and emotional conditions. These conditions emerged from constantly facing racially dismissive, demeaning, insensitive and/or hostile racial environments and individuals.”</a:t>
            </a:r>
            <a:endParaRPr lang="en-US" b="0" i="0" dirty="0">
              <a:solidFill>
                <a:srgbClr val="292929"/>
              </a:solidFill>
              <a:effectLst/>
              <a:latin typeface="source-serif-pro"/>
            </a:endParaRPr>
          </a:p>
          <a:p>
            <a:pPr algn="l"/>
            <a:r>
              <a:rPr lang="en-US" b="0" i="0" dirty="0">
                <a:solidFill>
                  <a:srgbClr val="292929"/>
                </a:solidFill>
                <a:effectLst/>
                <a:latin typeface="source-serif-pro"/>
              </a:rPr>
              <a:t>Smith </a:t>
            </a:r>
            <a:r>
              <a:rPr lang="en-US" b="0" i="0" dirty="0" err="1">
                <a:solidFill>
                  <a:srgbClr val="292929"/>
                </a:solidFill>
                <a:effectLst/>
                <a:latin typeface="source-serif-pro"/>
              </a:rPr>
              <a:t>decribed</a:t>
            </a:r>
            <a:r>
              <a:rPr lang="en-US" b="0" i="0" dirty="0">
                <a:solidFill>
                  <a:srgbClr val="292929"/>
                </a:solidFill>
                <a:effectLst/>
                <a:latin typeface="source-serif-pro"/>
              </a:rPr>
              <a:t> RBF as a </a:t>
            </a:r>
            <a:r>
              <a:rPr lang="en-US" b="1" i="1" dirty="0">
                <a:solidFill>
                  <a:srgbClr val="292929"/>
                </a:solidFill>
                <a:effectLst/>
                <a:latin typeface="source-serif-pro"/>
              </a:rPr>
              <a:t>“public health and mental health illness”</a:t>
            </a:r>
            <a:r>
              <a:rPr lang="en-US" b="0" i="0" dirty="0">
                <a:solidFill>
                  <a:srgbClr val="292929"/>
                </a:solidFill>
                <a:effectLst/>
                <a:latin typeface="source-serif-pro"/>
              </a:rPr>
              <a:t>. Smith believes that racial battle fatigue stems from racism and microaggressions, and in order to view these acts in today’s society</a:t>
            </a:r>
          </a:p>
          <a:p>
            <a:pPr algn="l"/>
            <a:r>
              <a:rPr lang="en-US" b="1" i="1" dirty="0">
                <a:solidFill>
                  <a:srgbClr val="292929"/>
                </a:solidFill>
                <a:effectLst/>
                <a:latin typeface="source-serif-pro"/>
              </a:rPr>
              <a:t>“. . . one must not look for the gross and obvious. But the subtle, cumulative </a:t>
            </a:r>
            <a:r>
              <a:rPr lang="en-US" b="1" i="1" dirty="0" err="1">
                <a:solidFill>
                  <a:srgbClr val="292929"/>
                </a:solidFill>
                <a:effectLst/>
                <a:latin typeface="source-serif-pro"/>
              </a:rPr>
              <a:t>miniassault</a:t>
            </a:r>
            <a:r>
              <a:rPr lang="en-US" b="1" i="1" dirty="0">
                <a:solidFill>
                  <a:srgbClr val="292929"/>
                </a:solidFill>
                <a:effectLst/>
                <a:latin typeface="source-serif-pro"/>
              </a:rPr>
              <a:t> is the substance of today’s racism”</a:t>
            </a:r>
            <a:endParaRPr lang="en-US" b="0" i="0" dirty="0">
              <a:solidFill>
                <a:srgbClr val="292929"/>
              </a:solidFill>
              <a:effectLst/>
              <a:latin typeface="source-serif-pro"/>
            </a:endParaRPr>
          </a:p>
          <a:p>
            <a:pPr algn="l"/>
            <a:r>
              <a:rPr lang="en-US" b="0" i="0" u="sng" dirty="0">
                <a:solidFill>
                  <a:srgbClr val="292929"/>
                </a:solidFill>
                <a:effectLst/>
                <a:latin typeface="source-serif-pro"/>
                <a:hlinkClick r:id="rId3"/>
              </a:rPr>
              <a:t>Racial microaggressions</a:t>
            </a:r>
            <a:r>
              <a:rPr lang="en-US" b="0" i="0" dirty="0">
                <a:solidFill>
                  <a:srgbClr val="292929"/>
                </a:solidFill>
                <a:effectLst/>
                <a:latin typeface="source-serif-pro"/>
              </a:rPr>
              <a:t> are a form of psychological warfare and are defined as:</a:t>
            </a:r>
          </a:p>
          <a:p>
            <a:pPr algn="l"/>
            <a:r>
              <a:rPr lang="en-US" b="0" i="0" dirty="0">
                <a:solidFill>
                  <a:srgbClr val="292929"/>
                </a:solidFill>
                <a:effectLst/>
                <a:latin typeface="source-serif-pro"/>
              </a:rPr>
              <a:t>1) subtle verbal and nonverbal insults directed at people of Color, often automatically or unconsciously</a:t>
            </a:r>
          </a:p>
          <a:p>
            <a:pPr algn="l"/>
            <a:r>
              <a:rPr lang="en-US" b="0" i="0" dirty="0">
                <a:solidFill>
                  <a:srgbClr val="292929"/>
                </a:solidFill>
                <a:effectLst/>
                <a:latin typeface="source-serif-pro"/>
              </a:rPr>
              <a:t>2) layered insults, based on one’s race, gender, class, sexuality, language, immigration status, phenotype, accent, or surname</a:t>
            </a:r>
          </a:p>
          <a:p>
            <a:pPr algn="l"/>
            <a:r>
              <a:rPr lang="en-US" b="0" i="0" dirty="0">
                <a:solidFill>
                  <a:srgbClr val="292929"/>
                </a:solidFill>
                <a:effectLst/>
                <a:latin typeface="source-serif-pro"/>
              </a:rPr>
              <a:t>3) cumulative insults, which cause unnecessary stress to people of Color while privileging whites.</a:t>
            </a:r>
          </a:p>
          <a:p>
            <a:pPr algn="l"/>
            <a:r>
              <a:rPr lang="en-US" b="0" i="0" dirty="0">
                <a:solidFill>
                  <a:srgbClr val="292929"/>
                </a:solidFill>
                <a:effectLst/>
                <a:latin typeface="source-serif-pro"/>
              </a:rPr>
              <a:t>People of Color experience daily battles of attempting to deflect racism, stereotypes, and discrimination in predominately white spaces and must always be on guard or weary of the next attack they may face.</a:t>
            </a:r>
          </a:p>
          <a:p>
            <a:pPr algn="l"/>
            <a:r>
              <a:rPr lang="en-US" b="0" i="0" dirty="0">
                <a:solidFill>
                  <a:srgbClr val="292929"/>
                </a:solidFill>
                <a:effectLst/>
                <a:latin typeface="source-serif-pro"/>
              </a:rPr>
              <a:t>Racial Battle Fatigue causes people of Color to experience various forms of mental, emotional, and physical strain which can lead to psychophysiological symptoms. </a:t>
            </a:r>
            <a:r>
              <a:rPr lang="en-US" b="0" i="0" u="sng" dirty="0">
                <a:solidFill>
                  <a:srgbClr val="292929"/>
                </a:solidFill>
                <a:effectLst/>
                <a:latin typeface="source-serif-pro"/>
                <a:hlinkClick r:id="rId4"/>
              </a:rPr>
              <a:t>Symptoms</a:t>
            </a:r>
            <a:r>
              <a:rPr lang="en-US" b="0" i="0" dirty="0">
                <a:solidFill>
                  <a:srgbClr val="292929"/>
                </a:solidFill>
                <a:effectLst/>
                <a:latin typeface="source-serif-pro"/>
              </a:rPr>
              <a:t> of RBF are suppressed immunity and increased sickness, tension headaches, trembling and jumpiness, chronic pain in healed injuries, elevated blood pressure, and a pounding heartbeat. And when people of Color with RBF anticipate racially motivated conflicts, they may experience rapid breathing, an upset stomach, or frequent diarrhea/urination.</a:t>
            </a:r>
          </a:p>
          <a:p>
            <a:pPr algn="l"/>
            <a:r>
              <a:rPr lang="en-US" b="0" i="0" dirty="0">
                <a:solidFill>
                  <a:srgbClr val="292929"/>
                </a:solidFill>
                <a:effectLst/>
                <a:latin typeface="source-serif-pro"/>
              </a:rPr>
              <a:t>Other possible symptoms are constant anxiety, ulcers, increased swearing or complaining, insomnia or stress/anxiety dreams, rapid mood swings, difficulty thinking or speaking coherently, and emotional and social withdrawal in response to racial microaggressions or while in environments of mundane racial stressors. These stressors can lead to long-term health issues and cause PoC’s to lose confidence in themselves and their self-worth.</a:t>
            </a:r>
          </a:p>
          <a:p>
            <a:pPr algn="l"/>
            <a:r>
              <a:rPr lang="en-US" b="0" i="0" dirty="0">
                <a:solidFill>
                  <a:srgbClr val="292929"/>
                </a:solidFill>
                <a:effectLst/>
                <a:latin typeface="source-serif-pro"/>
              </a:rPr>
              <a:t>Racism is often preserved as a personal threat/battle and after facing that threat/battle continuously in predominately white spaces, people of Color may experience RBF and are left mentally, physically, and emotionally drained. And when RBF goes untreated or dismissed this stress-related psychological and physiological disease can be lethal and can kill gradually and stealthily through hypertension and poor health attitudes and behaviors.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Trauma is the neuro-physiological,  neuro-psychological and chemical events that were the adaptive responses brought on by stressors. This could be words, actions, environmental mishaps, internal struggles, etc. Chronic stress changes the physical architecture of the brain.</a:t>
            </a:r>
          </a:p>
          <a:p>
            <a:endParaRPr lang="en-US" dirty="0"/>
          </a:p>
        </p:txBody>
      </p:sp>
      <p:sp>
        <p:nvSpPr>
          <p:cNvPr id="4" name="Slide Number Placeholder 3"/>
          <p:cNvSpPr>
            <a:spLocks noGrp="1"/>
          </p:cNvSpPr>
          <p:nvPr>
            <p:ph type="sldNum" sz="quarter" idx="5"/>
          </p:nvPr>
        </p:nvSpPr>
        <p:spPr/>
        <p:txBody>
          <a:bodyPr/>
          <a:lstStyle/>
          <a:p>
            <a:fld id="{5F2766B0-83BA-4625-93B2-6A5C79B74653}" type="slidenum">
              <a:rPr lang="en-US" smtClean="0"/>
              <a:pPr/>
              <a:t>15</a:t>
            </a:fld>
            <a:endParaRPr lang="en-US" dirty="0"/>
          </a:p>
        </p:txBody>
      </p:sp>
    </p:spTree>
    <p:extLst>
      <p:ext uri="{BB962C8B-B14F-4D97-AF65-F5344CB8AC3E}">
        <p14:creationId xmlns:p14="http://schemas.microsoft.com/office/powerpoint/2010/main" val="3544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766B0-83BA-4625-93B2-6A5C79B74653}" type="slidenum">
              <a:rPr lang="en-US" smtClean="0"/>
              <a:pPr/>
              <a:t>16</a:t>
            </a:fld>
            <a:endParaRPr lang="en-US" dirty="0"/>
          </a:p>
        </p:txBody>
      </p:sp>
    </p:spTree>
    <p:extLst>
      <p:ext uri="{BB962C8B-B14F-4D97-AF65-F5344CB8AC3E}">
        <p14:creationId xmlns:p14="http://schemas.microsoft.com/office/powerpoint/2010/main" val="122070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766B0-83BA-4625-93B2-6A5C79B74653}" type="slidenum">
              <a:rPr lang="en-US" smtClean="0"/>
              <a:pPr/>
              <a:t>17</a:t>
            </a:fld>
            <a:endParaRPr lang="en-US" dirty="0"/>
          </a:p>
        </p:txBody>
      </p:sp>
    </p:spTree>
    <p:extLst>
      <p:ext uri="{BB962C8B-B14F-4D97-AF65-F5344CB8AC3E}">
        <p14:creationId xmlns:p14="http://schemas.microsoft.com/office/powerpoint/2010/main" val="2877831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766B0-83BA-4625-93B2-6A5C79B74653}" type="slidenum">
              <a:rPr lang="en-US" smtClean="0"/>
              <a:pPr/>
              <a:t>18</a:t>
            </a:fld>
            <a:endParaRPr lang="en-US" dirty="0"/>
          </a:p>
        </p:txBody>
      </p:sp>
    </p:spTree>
    <p:extLst>
      <p:ext uri="{BB962C8B-B14F-4D97-AF65-F5344CB8AC3E}">
        <p14:creationId xmlns:p14="http://schemas.microsoft.com/office/powerpoint/2010/main" val="335768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basic rules by which brains seem to operate based on the last few years of brain research.  I cannot cover all of these here but,  I do cover them in brain workshops. We will only have time for two or three but I will post the handouts on my website at drlamourelle.com where you can access them. Go to drlamourelle.com and on the workshops page access the workshops. The </a:t>
            </a:r>
            <a:r>
              <a:rPr lang="en-US" b="1" dirty="0"/>
              <a:t>Login :  </a:t>
            </a:r>
            <a:r>
              <a:rPr lang="en-US" b="1" dirty="0" err="1"/>
              <a:t>brainyeducator</a:t>
            </a:r>
            <a:r>
              <a:rPr lang="en-US" b="1" dirty="0"/>
              <a:t>   Password neuron1293</a:t>
            </a:r>
          </a:p>
        </p:txBody>
      </p:sp>
      <p:sp>
        <p:nvSpPr>
          <p:cNvPr id="4" name="Slide Number Placeholder 3"/>
          <p:cNvSpPr>
            <a:spLocks noGrp="1"/>
          </p:cNvSpPr>
          <p:nvPr>
            <p:ph type="sldNum" sz="quarter" idx="5"/>
          </p:nvPr>
        </p:nvSpPr>
        <p:spPr/>
        <p:txBody>
          <a:bodyPr/>
          <a:lstStyle/>
          <a:p>
            <a:fld id="{5F2766B0-83BA-4625-93B2-6A5C79B74653}" type="slidenum">
              <a:rPr lang="en-US" smtClean="0"/>
              <a:pPr/>
              <a:t>2</a:t>
            </a:fld>
            <a:endParaRPr lang="en-US" dirty="0"/>
          </a:p>
        </p:txBody>
      </p:sp>
    </p:spTree>
    <p:extLst>
      <p:ext uri="{BB962C8B-B14F-4D97-AF65-F5344CB8AC3E}">
        <p14:creationId xmlns:p14="http://schemas.microsoft.com/office/powerpoint/2010/main" val="356612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has been said often but </a:t>
            </a:r>
            <a:r>
              <a:rPr lang="en-US" baseline="0" dirty="0"/>
              <a:t>rarely thought about what it means to be unique. To show you the odds you beat on the journey to be you when you were conceived from one male and female gamete or sex cell there was a one in 64 trillion chance that you would be you! In the last billion-dollar lottery your odds of winning were 1 in 292 million. You had a greater chance of winning the lottery than being conceived! So that is one unique hurdle followed by many more such as.</a:t>
            </a:r>
          </a:p>
          <a:p>
            <a:pPr marL="0" marR="0">
              <a:lnSpc>
                <a:spcPct val="107000"/>
              </a:lnSpc>
              <a:spcBef>
                <a:spcPts val="0"/>
              </a:spcBef>
              <a:spcAft>
                <a:spcPts val="800"/>
              </a:spcAft>
            </a:pPr>
            <a:r>
              <a:rPr lang="en-US" baseline="0" dirty="0"/>
              <a:t>The unique environment in your mother’s womb and her external environment further shaped your brain to become you. When you were born your experiences, what you did or did not do and how you were treated all became the master sculptors of the brain you have today. You, as educators of children, are sculpting brains. </a:t>
            </a:r>
            <a:r>
              <a:rPr lang="en-US" sz="1200" dirty="0">
                <a:effectLst/>
                <a:latin typeface="Calibri" panose="020F0502020204030204" pitchFamily="34" charset="0"/>
                <a:ea typeface="Calibri" panose="020F0502020204030204" pitchFamily="34" charset="0"/>
                <a:cs typeface="Times New Roman" panose="02020603050405020304" pitchFamily="18" charset="0"/>
              </a:rPr>
              <a:t> Uniqueness begins at the cellular level. No two brains are alike because no two humans occupy the same place simultaneously. Each person’s experience shapes the brain differently. Even identical womb mates do not have identical developing accommodations. Some are on top, some not.  Position matters.  Relationships are at the center of uniqueness. Placement in the family, time year born, and family resources all shape individuals differently. </a:t>
            </a:r>
            <a:r>
              <a:rPr lang="en-US" baseline="0" dirty="0"/>
              <a:t>Let’s do an activity to see how unique you are.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UNIQUE ARE YOU? WHAT DO YOU HEAR? Explain Paper folding activity</a:t>
            </a:r>
          </a:p>
          <a:p>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3</a:t>
            </a:fld>
            <a:endParaRPr lang="en-US" dirty="0"/>
          </a:p>
        </p:txBody>
      </p:sp>
    </p:spTree>
    <p:extLst>
      <p:ext uri="{BB962C8B-B14F-4D97-AF65-F5344CB8AC3E}">
        <p14:creationId xmlns:p14="http://schemas.microsoft.com/office/powerpoint/2010/main" val="142366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 novel experiences facilitate myelination, which is what is needed for the impulses to be carried quickly along the axon body. New experiences cause the brain to make brain-derived nerve growth factors. These factors are instrumental in cementing new learning. BDNF are chemicals that facilitate the storage of new information. Movement of the large muscles such as legs for walking and running and arms and hands for picking up and moving to facilitate the release of the learning chemicals. There is little learning in the comfort zone. Educators are accustomed to standardized, benchmarks, quietness, control and avoiding chaos. I have heard on one instructor say in the course of my four girl’s education say something like  You today was wild. The kids were so hyped up they were just trying so many new things. One group made a real mess but they learned you can’t put that much vinegar on such a small space without being prepared for the lava mess. I t took teamwork thought to </a:t>
            </a:r>
            <a:r>
              <a:rPr lang="en-US" dirty="0" err="1"/>
              <a:t>ge</a:t>
            </a:r>
            <a:r>
              <a:rPr lang="en-US" dirty="0"/>
              <a:t> t that cleaned up before the principle saw this and that to Alex’s mom for being such a support.  I had to defend this teacher when another parent arrived early and was appalled at the mess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is hard, and not pleasant. Practicing is the process that unleashes the learning chemicals. Once you have practiced any skill, you can do it automatically. Then this is learned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child’s entire body and brain must be ready to learn. For example, toilet learning cannot be completed until the spine is myelinated past the nerves that control the bladder. You can reflexively train a young child to be toilet-competent, but true learning cannot occur until the spine matures. Along with spinal maturation is the myelination of brain areas controlling the body functions and the cognitive process of understanding what to do.  Another example is sitting still in circle time. This is difficult for young children because the corpus callosum, a large bridge of white matter connecting the left and right hemispheres, is not yet myelinated. Myelination  and lateralization are complete for  this skill around 10-12.occurs during a brain growth spurt. There is a growth spurt between the ages of 2 and 4.</a:t>
            </a:r>
            <a:r>
              <a:rPr lang="en-US" sz="1200" dirty="0"/>
              <a:t>The auditory speech sound system ushers in a growth spurt for increased language skills. The child’s brain must hear language sounds to properly wire components of speech. Language acquisition is Experience Dependent.  During infancy as the brain matures by myelination of the area between speech comprehension and speech production , speech begins.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As the c</a:t>
            </a:r>
            <a:r>
              <a:rPr lang="en-US" sz="1200" b="1" dirty="0"/>
              <a:t>orpus callosum myelinates past the sensorimotor cortex improving coordination and planned movement and the spinal cord motor connections reach the frontal lobes. This means that a child can now understand what the fullness in the bladder means, and understand that they need to control release until they reach the toilet </a:t>
            </a:r>
          </a:p>
          <a:p>
            <a:r>
              <a:rPr lang="en-US" sz="1200" b="1" dirty="0"/>
              <a:t> (Brewer and Campbell, 1991)</a:t>
            </a:r>
          </a:p>
          <a:p>
            <a:endParaRPr lang="en-US" dirty="0"/>
          </a:p>
        </p:txBody>
      </p:sp>
      <p:sp>
        <p:nvSpPr>
          <p:cNvPr id="4" name="Slide Number Placeholder 3"/>
          <p:cNvSpPr>
            <a:spLocks noGrp="1"/>
          </p:cNvSpPr>
          <p:nvPr>
            <p:ph type="sldNum" sz="quarter" idx="5"/>
          </p:nvPr>
        </p:nvSpPr>
        <p:spPr/>
        <p:txBody>
          <a:bodyPr/>
          <a:lstStyle/>
          <a:p>
            <a:fld id="{5F2766B0-83BA-4625-93B2-6A5C79B74653}" type="slidenum">
              <a:rPr lang="en-US" smtClean="0"/>
              <a:pPr/>
              <a:t>4</a:t>
            </a:fld>
            <a:endParaRPr lang="en-US" dirty="0"/>
          </a:p>
        </p:txBody>
      </p:sp>
    </p:spTree>
    <p:extLst>
      <p:ext uri="{BB962C8B-B14F-4D97-AF65-F5344CB8AC3E}">
        <p14:creationId xmlns:p14="http://schemas.microsoft.com/office/powerpoint/2010/main" val="418144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This is a representation of what a neuron looks like with limited experience. Notice that there is little dendritic branching. Lack of stimulation causes the dendrites to shrink, whither, and be pruned away. Any unused neuronal system will be subject to pruning as a housekeeping measure.  Skills learned as young children become strengthened if practiced but will wither if not.  The behavioral fluctuations of adolescents are in part due to the natural pruning and refining of brain networks that are characteristic of adolescence. Genie, not her real name, but the one assigned to her is a tragic reminder of this phenomenon. She was discovered at 13 in Altadena, CA strapped to a potty chair. Her language was severely delayed, and it was evident that she had spent her language formation years without being spoken to or cared about as nature expects. As a result, many of her language networks were pruned away even after expert care by noted linguists at UCLA. Genie never learned to speak properly and had issues with syntax and grammar. This case led scientists to understand that the brain must have language experiences that involve syntax and grammar during early </a:t>
            </a:r>
            <a:r>
              <a:rPr lang="en-US"/>
              <a:t>childhood period or </a:t>
            </a:r>
            <a:r>
              <a:rPr lang="en-US" dirty="0"/>
              <a:t>these networks are pruned away. Speaking to a child and having them speak back strengthens language acquisition.  Listening to cassettes and other media does not have the same function for the human brain as contact with humans.  Ask yourself what purpose does an artificial sucking device is for infants and toddlers? While most people are well-meaning and use this to soothe infants and fussy, maybe the goal is to understand what fussy children need instead of pacifying them. How can language explode during the language formation years of birth to age three if the child has an artificial sucking device attached? We want babies to be silent unless they are being born or recovering from drowning. If crying was not something they needed to do then why are they wired to cry? Our job is to figure out why babies cry, not to eradicate it. Also ask yourself, if you needed something do you want to be pacified or understood? I think pacifiers used in moderation are fine and certainly putting children to sleep with a pacifier seems to protect from sudden infant death episodes, but when they are awake and should be crying, talking, eating and such, the pacifier may not be the best option. Look at this picture, If the brain is the only organ wired by experience in the outside world and if the sense organs need the experience to develop properly, think about how children kept in these kinds of containers may have compromised development. Just because something looks comfortable and cute does not mean it is appropriate for development. The ears need to hear sound from all directions to develop the </a:t>
            </a:r>
            <a:r>
              <a:rPr lang="en-US" dirty="0" err="1"/>
              <a:t>tonographic</a:t>
            </a:r>
            <a:r>
              <a:rPr lang="en-US" dirty="0"/>
              <a:t> map.  While this looks “safe” babies need to see for vision to develop properly and the immune systems need to have reasonable challenges to develop. </a:t>
            </a:r>
          </a:p>
          <a:p>
            <a:endParaRPr lang="en-US" dirty="0"/>
          </a:p>
          <a:p>
            <a:pPr algn="l"/>
            <a:r>
              <a:rPr lang="en-US" b="0" i="0" u="none" strike="noStrike" dirty="0" err="1">
                <a:solidFill>
                  <a:srgbClr val="477BE4"/>
                </a:solidFill>
                <a:effectLst/>
                <a:latin typeface="Proxima Nova Semi Bold"/>
                <a:hlinkClick r:id="rId3"/>
              </a:rPr>
              <a:t>Racelighting</a:t>
            </a:r>
            <a:r>
              <a:rPr lang="en-US" b="0" i="0" dirty="0">
                <a:solidFill>
                  <a:srgbClr val="2C2D30"/>
                </a:solidFill>
                <a:effectLst/>
                <a:latin typeface="Proxima Nova Regular"/>
              </a:rPr>
              <a:t> is “the process whereby people of color question their own thoughts and actions due to systematically delivered racialized messages that make them second-guess their own lived experiences and realities with </a:t>
            </a:r>
            <a:r>
              <a:rPr lang="en-US" b="0" i="0" u="none" strike="noStrike" dirty="0">
                <a:solidFill>
                  <a:srgbClr val="2C2D30"/>
                </a:solidFill>
                <a:effectLst/>
                <a:latin typeface="inherit"/>
                <a:hlinkClick r:id="rId4" tooltip="Psychology Today looks at racism"/>
              </a:rPr>
              <a:t>racism</a:t>
            </a:r>
            <a:r>
              <a:rPr lang="en-US" b="0" i="0" dirty="0">
                <a:solidFill>
                  <a:srgbClr val="2C2D30"/>
                </a:solidFill>
                <a:effectLst/>
                <a:latin typeface="Proxima Nova Regular"/>
              </a:rPr>
              <a:t>.” </a:t>
            </a:r>
            <a:r>
              <a:rPr lang="en-US" b="0" i="0" dirty="0" err="1">
                <a:solidFill>
                  <a:srgbClr val="2C2D30"/>
                </a:solidFill>
                <a:effectLst/>
                <a:latin typeface="Proxima Nova Regular"/>
              </a:rPr>
              <a:t>Racelighting</a:t>
            </a:r>
            <a:r>
              <a:rPr lang="en-US" b="0" i="0" dirty="0">
                <a:solidFill>
                  <a:srgbClr val="2C2D30"/>
                </a:solidFill>
                <a:effectLst/>
                <a:latin typeface="Proxima Nova Regular"/>
              </a:rPr>
              <a:t> is distinguished from gaslighting when the messages used to invalidate the victim are racialized in nature. Ultimately, these messages lead Black, Indigenous, and People of Color to question themselves.</a:t>
            </a:r>
          </a:p>
          <a:p>
            <a:pPr algn="l"/>
            <a:r>
              <a:rPr lang="en-US" b="0" i="0" dirty="0">
                <a:solidFill>
                  <a:srgbClr val="2C2D30"/>
                </a:solidFill>
                <a:effectLst/>
                <a:latin typeface="Proxima Nova Regular"/>
              </a:rPr>
              <a:t>Most often, </a:t>
            </a:r>
            <a:r>
              <a:rPr lang="en-US" b="0" i="0" dirty="0" err="1">
                <a:solidFill>
                  <a:srgbClr val="2C2D30"/>
                </a:solidFill>
                <a:effectLst/>
                <a:latin typeface="Proxima Nova Regular"/>
              </a:rPr>
              <a:t>racelighting</a:t>
            </a:r>
            <a:r>
              <a:rPr lang="en-US" b="0" i="0" dirty="0">
                <a:solidFill>
                  <a:srgbClr val="2C2D30"/>
                </a:solidFill>
                <a:effectLst/>
                <a:latin typeface="Proxima Nova Regular"/>
              </a:rPr>
              <a:t> includes messages that reinforce stereotypes that people of color are academically inferior, have lower capabilities, are morally destitute, and are of lesser worth; however, unlike gaslighting, where the messages are intentional, </a:t>
            </a:r>
            <a:r>
              <a:rPr lang="en-US" b="0" i="0" dirty="0" err="1">
                <a:solidFill>
                  <a:srgbClr val="2C2D30"/>
                </a:solidFill>
                <a:effectLst/>
                <a:latin typeface="Proxima Nova Regular"/>
              </a:rPr>
              <a:t>racelighting</a:t>
            </a:r>
            <a:r>
              <a:rPr lang="en-US" b="0" i="0" dirty="0">
                <a:solidFill>
                  <a:srgbClr val="2C2D30"/>
                </a:solidFill>
                <a:effectLst/>
                <a:latin typeface="Proxima Nova Regular"/>
              </a:rPr>
              <a:t> messages can be intentional and unintentional, depending on the perpetrator(s) (Wood &amp; Harris III, 2021</a:t>
            </a:r>
          </a:p>
          <a:p>
            <a:endParaRPr lang="en-US" dirty="0"/>
          </a:p>
          <a:p>
            <a:pPr marL="0" marR="0" algn="l" rtl="0" eaLnBrk="1" fontAlgn="t" latinLnBrk="0" hangingPunct="1">
              <a:spcBef>
                <a:spcPts val="0"/>
              </a:spcBef>
              <a:spcAft>
                <a:spcPts val="0"/>
              </a:spcAft>
            </a:pPr>
            <a:r>
              <a:rPr lang="en-US" sz="1800" b="0" i="0" u="none" strike="noStrike" kern="1200" dirty="0">
                <a:solidFill>
                  <a:srgbClr val="000000"/>
                </a:solidFill>
                <a:effectLst/>
                <a:latin typeface="Gill Sans MT" panose="020B0502020104020203" pitchFamily="34" charset="0"/>
              </a:rPr>
              <a:t> </a:t>
            </a:r>
            <a:r>
              <a:rPr lang="en-US" sz="1800" b="1" i="0" u="none" strike="noStrike" kern="1200" dirty="0">
                <a:solidFill>
                  <a:srgbClr val="000000"/>
                </a:solidFill>
                <a:effectLst/>
                <a:latin typeface="Gill Sans MT" panose="020B0502020104020203" pitchFamily="34" charset="0"/>
              </a:rPr>
              <a:t>GROWTH SPURT TWO FOUR YEARS</a:t>
            </a:r>
            <a:endParaRPr lang="en-US" sz="1800" b="0" i="0" u="none" strike="noStrike" dirty="0">
              <a:effectLst/>
              <a:latin typeface="Arial" panose="020B0604020202020204" pitchFamily="34" charset="0"/>
            </a:endParaRPr>
          </a:p>
          <a:p>
            <a:pPr marL="173736" marR="0" indent="-173736" algn="l" rtl="0" eaLnBrk="1" fontAlgn="t" latinLnBrk="0" hangingPunct="1">
              <a:spcBef>
                <a:spcPts val="0"/>
              </a:spcBef>
              <a:spcAft>
                <a:spcPts val="0"/>
              </a:spcAft>
            </a:pPr>
            <a:r>
              <a:rPr lang="en-US" sz="1800" b="0" i="0" u="none" strike="noStrike" kern="1200" dirty="0">
                <a:solidFill>
                  <a:srgbClr val="000000"/>
                </a:solidFill>
                <a:effectLst/>
                <a:latin typeface="Gill Sans MT" panose="020B0502020104020203" pitchFamily="34" charset="0"/>
              </a:rPr>
              <a:t>The auditory speech sound system ushers a growth spurt for increased language skills. </a:t>
            </a:r>
            <a:endParaRPr lang="en-US" sz="1800" b="0" i="0" u="none" strike="noStrike" dirty="0">
              <a:effectLst/>
              <a:latin typeface="Arial" panose="020B0604020202020204" pitchFamily="34" charset="0"/>
            </a:endParaRPr>
          </a:p>
          <a:p>
            <a:pPr marL="173736" marR="0" indent="-173736" algn="l" rtl="0" eaLnBrk="1" fontAlgn="t" latinLnBrk="0" hangingPunct="1">
              <a:spcBef>
                <a:spcPts val="0"/>
              </a:spcBef>
              <a:spcAft>
                <a:spcPts val="0"/>
              </a:spcAft>
            </a:pPr>
            <a:r>
              <a:rPr lang="en-US" sz="1800" b="0" i="0" u="none" strike="noStrike" kern="1200" dirty="0">
                <a:solidFill>
                  <a:srgbClr val="000000"/>
                </a:solidFill>
                <a:effectLst/>
                <a:latin typeface="Gill Sans MT" panose="020B0502020104020203" pitchFamily="34" charset="0"/>
              </a:rPr>
              <a:t>Frontal Lobe links  with spinal motor connections</a:t>
            </a:r>
            <a:endParaRPr lang="en-US" sz="1800" b="0" i="0" u="none" strike="noStrike" dirty="0">
              <a:effectLst/>
              <a:latin typeface="Arial" panose="020B0604020202020204" pitchFamily="34" charset="0"/>
            </a:endParaRPr>
          </a:p>
          <a:p>
            <a:pPr marL="173736" marR="0" indent="-173736" algn="l" rtl="0" eaLnBrk="1" fontAlgn="t" latinLnBrk="0" hangingPunct="1">
              <a:spcBef>
                <a:spcPts val="0"/>
              </a:spcBef>
              <a:spcAft>
                <a:spcPts val="0"/>
              </a:spcAft>
            </a:pPr>
            <a:r>
              <a:rPr lang="en-US" sz="1800" b="0" i="0" u="none" strike="noStrike" kern="1200" dirty="0">
                <a:solidFill>
                  <a:srgbClr val="000000"/>
                </a:solidFill>
                <a:effectLst/>
                <a:latin typeface="Gill Sans MT" panose="020B0502020104020203" pitchFamily="34" charset="0"/>
              </a:rPr>
              <a:t>The area between speech comprehension and speech production myelinates.</a:t>
            </a:r>
            <a:endParaRPr lang="en-US" sz="1800" b="0" i="0" u="none" strike="noStrike" dirty="0">
              <a:effectLst/>
              <a:latin typeface="Arial" panose="020B0604020202020204" pitchFamily="34" charset="0"/>
            </a:endParaRPr>
          </a:p>
          <a:p>
            <a:pPr marL="173736" marR="0" indent="-173736" algn="l" rtl="0" eaLnBrk="1" fontAlgn="t" latinLnBrk="0" hangingPunct="1">
              <a:spcBef>
                <a:spcPts val="0"/>
              </a:spcBef>
              <a:spcAft>
                <a:spcPts val="0"/>
              </a:spcAft>
            </a:pPr>
            <a:r>
              <a:rPr lang="en-US" sz="1800" b="0" i="0" u="none" strike="noStrike" kern="1200" dirty="0">
                <a:solidFill>
                  <a:srgbClr val="000000"/>
                </a:solidFill>
                <a:effectLst/>
                <a:latin typeface="Gill Sans MT" panose="020B0502020104020203" pitchFamily="34" charset="0"/>
              </a:rPr>
              <a:t>Corpus callosum myelinates past the sensorimotor cortex improving coordination and planned movement</a:t>
            </a:r>
            <a:endParaRPr lang="en-US" sz="1800" b="0" i="0" u="none" strike="noStrike" dirty="0">
              <a:effectLst/>
              <a:latin typeface="Arial" panose="020B0604020202020204" pitchFamily="34" charset="0"/>
            </a:endParaRPr>
          </a:p>
          <a:p>
            <a:pPr marL="173736" marR="0" indent="-173736" algn="l" rtl="0" eaLnBrk="1" fontAlgn="t" latinLnBrk="0" hangingPunct="1">
              <a:spcBef>
                <a:spcPts val="0"/>
              </a:spcBef>
              <a:spcAft>
                <a:spcPts val="0"/>
              </a:spcAft>
            </a:pPr>
            <a:r>
              <a:rPr lang="en-US" sz="1800" b="0" i="0" u="none" strike="noStrike" kern="1200" dirty="0">
                <a:solidFill>
                  <a:srgbClr val="000000"/>
                </a:solidFill>
                <a:effectLst/>
                <a:latin typeface="Gill Sans MT" panose="020B0502020104020203" pitchFamily="34" charset="0"/>
              </a:rPr>
              <a:t>Spinal cord motor connections reach the frontal lobes. (Brewer and Campbell, 1991)</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dirty="0">
                <a:solidFill>
                  <a:srgbClr val="000000"/>
                </a:solidFill>
                <a:effectLst/>
                <a:latin typeface="Gill Sans MT" panose="020B0502020104020203" pitchFamily="34" charset="0"/>
              </a:rPr>
              <a:t>                      </a:t>
            </a:r>
            <a:r>
              <a:rPr lang="en-US" sz="1800" b="1" i="0" u="none" strike="noStrike" kern="1200" dirty="0">
                <a:solidFill>
                  <a:srgbClr val="000000"/>
                </a:solidFill>
                <a:effectLst/>
                <a:latin typeface="Gill Sans MT" panose="020B0502020104020203" pitchFamily="34" charset="0"/>
              </a:rPr>
              <a:t>PLATEAU FOUR TO SIX YEARS</a:t>
            </a:r>
            <a:endParaRPr lang="en-US" dirty="0"/>
          </a:p>
        </p:txBody>
      </p:sp>
      <p:sp>
        <p:nvSpPr>
          <p:cNvPr id="4" name="Slide Number Placeholder 3"/>
          <p:cNvSpPr>
            <a:spLocks noGrp="1"/>
          </p:cNvSpPr>
          <p:nvPr>
            <p:ph type="sldNum" sz="quarter" idx="5"/>
          </p:nvPr>
        </p:nvSpPr>
        <p:spPr/>
        <p:txBody>
          <a:bodyPr/>
          <a:lstStyle/>
          <a:p>
            <a:fld id="{5F2766B0-83BA-4625-93B2-6A5C79B74653}" type="slidenum">
              <a:rPr lang="en-US" smtClean="0"/>
              <a:pPr/>
              <a:t>5</a:t>
            </a:fld>
            <a:endParaRPr lang="en-US" dirty="0"/>
          </a:p>
        </p:txBody>
      </p:sp>
    </p:spTree>
    <p:extLst>
      <p:ext uri="{BB962C8B-B14F-4D97-AF65-F5344CB8AC3E}">
        <p14:creationId xmlns:p14="http://schemas.microsoft.com/office/powerpoint/2010/main" val="297212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Learning whether it is a language or anything else is a biological process that requires practice.  It requires physical action and effort.  Contrary to our socialization confusion, messy, disordered events, events some chaotic,  are not always necessarily bad for learning. The brain need a time out to lean, these events provide this break. Also, these event provide the energy for problem.  </a:t>
            </a:r>
            <a:endParaRPr lang="en-US" dirty="0">
              <a:solidFill>
                <a:srgbClr val="0070C0"/>
              </a:solidFill>
            </a:endParaRPr>
          </a:p>
        </p:txBody>
      </p:sp>
      <p:sp>
        <p:nvSpPr>
          <p:cNvPr id="4" name="Slide Number Placeholder 3"/>
          <p:cNvSpPr>
            <a:spLocks noGrp="1"/>
          </p:cNvSpPr>
          <p:nvPr>
            <p:ph type="sldNum" sz="quarter" idx="5"/>
          </p:nvPr>
        </p:nvSpPr>
        <p:spPr/>
        <p:txBody>
          <a:bodyPr/>
          <a:lstStyle/>
          <a:p>
            <a:fld id="{5F2766B0-83BA-4625-93B2-6A5C79B74653}" type="slidenum">
              <a:rPr lang="en-US" smtClean="0"/>
              <a:pPr/>
              <a:t>6</a:t>
            </a:fld>
            <a:endParaRPr lang="en-US" dirty="0"/>
          </a:p>
        </p:txBody>
      </p:sp>
    </p:spTree>
    <p:extLst>
      <p:ext uri="{BB962C8B-B14F-4D97-AF65-F5344CB8AC3E}">
        <p14:creationId xmlns:p14="http://schemas.microsoft.com/office/powerpoint/2010/main" val="5375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is a physical process. New brain connections require the myelination of neurons in a particular learning circuit. If they are wired together, they will fire together making it easier for us to learn groups of like or similar information.   The brain needs a rest period to complete the process of myelination and storage. We cannot use the same networks and store new information simultaneously.  The brain requires downtime from a few seconds to minutes to complete this process.  We sometimes have a cultural bias against rest and relaxation, unlike other cultures that factor this into their workday. We have glamourized people who work long hours and rest just a few. For some, this may be appropriate, but for most of us, rest is needed for the brain to tidy up networks and complete myelination. This is especially true for young learners. After interviewing a noted neuroscientist about sleep, the number one thing recommend to students to do well is to get a good night’s sleep. This is more valuable in long-term school success than cramming.</a:t>
            </a:r>
          </a:p>
          <a:p>
            <a:endParaRPr lang="en-US" dirty="0"/>
          </a:p>
          <a:p>
            <a:r>
              <a:rPr lang="en-US" dirty="0"/>
              <a:t> Each lesson should have a time-out to myelinate plan.  Myelinated brains cells grow and connect to other dendrites making a rich network of opportunities. When a child’s brain does not have the appropriate experiences, the  dendrites wither and may be pruned away.</a:t>
            </a:r>
          </a:p>
        </p:txBody>
      </p:sp>
      <p:sp>
        <p:nvSpPr>
          <p:cNvPr id="4" name="Slide Number Placeholder 3"/>
          <p:cNvSpPr>
            <a:spLocks noGrp="1"/>
          </p:cNvSpPr>
          <p:nvPr>
            <p:ph type="sldNum" sz="quarter" idx="5"/>
          </p:nvPr>
        </p:nvSpPr>
        <p:spPr/>
        <p:txBody>
          <a:bodyPr/>
          <a:lstStyle/>
          <a:p>
            <a:fld id="{5F2766B0-83BA-4625-93B2-6A5C79B74653}" type="slidenum">
              <a:rPr lang="en-US" smtClean="0"/>
              <a:pPr/>
              <a:t>7</a:t>
            </a:fld>
            <a:endParaRPr lang="en-US" dirty="0"/>
          </a:p>
        </p:txBody>
      </p:sp>
    </p:spTree>
    <p:extLst>
      <p:ext uri="{BB962C8B-B14F-4D97-AF65-F5344CB8AC3E}">
        <p14:creationId xmlns:p14="http://schemas.microsoft.com/office/powerpoint/2010/main" val="3303615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766B0-83BA-4625-93B2-6A5C79B74653}" type="slidenum">
              <a:rPr lang="en-US" smtClean="0"/>
              <a:pPr/>
              <a:t>8</a:t>
            </a:fld>
            <a:endParaRPr lang="en-US" dirty="0"/>
          </a:p>
        </p:txBody>
      </p:sp>
    </p:spTree>
    <p:extLst>
      <p:ext uri="{BB962C8B-B14F-4D97-AF65-F5344CB8AC3E}">
        <p14:creationId xmlns:p14="http://schemas.microsoft.com/office/powerpoint/2010/main" val="167448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dirty="0"/>
              <a:t>This is a visual representation of what it looks like in terms of neuronal density. Babies are born with 100 million networks waiting for life experiences to hook up and organize into learning and behavioral networks. As time goes on a baby gets more experience which increases the dendritic branching and connections. This continues to accelerate until puberty when there is a developmental pruning of networks that have not been used. This is a normal process making the brain more efficient. </a:t>
            </a:r>
          </a:p>
          <a:p>
            <a:endParaRPr lang="en-US" sz="1600" b="1" dirty="0"/>
          </a:p>
          <a:p>
            <a:r>
              <a:rPr lang="en-US" sz="1600" b="1" dirty="0"/>
              <a:t>One of the earliest examples of the value of experience in helping these networks to form is eyesight./ This is the least developed sense at birth. Babies do not need to see in the womb. At birth, the vision clock is ticking. Babies need exposure to light for the visual system in the brain to wire properly. If vision is obstructed by newborn cataracts and they are not removed promptly, in a few months the brain will</a:t>
            </a:r>
          </a:p>
          <a:p>
            <a:r>
              <a:rPr lang="en-US" sz="1600" b="1" dirty="0"/>
              <a:t> prune away the connections needed for sight. This is why a newborn vision screening is done to catch those infants who have newborn cataracts so they can be removed immediately.</a:t>
            </a:r>
          </a:p>
        </p:txBody>
      </p:sp>
      <p:sp>
        <p:nvSpPr>
          <p:cNvPr id="4" name="Slide Number Placeholder 3"/>
          <p:cNvSpPr>
            <a:spLocks noGrp="1"/>
          </p:cNvSpPr>
          <p:nvPr>
            <p:ph type="sldNum" sz="quarter" idx="5"/>
          </p:nvPr>
        </p:nvSpPr>
        <p:spPr/>
        <p:txBody>
          <a:bodyPr/>
          <a:lstStyle/>
          <a:p>
            <a:fld id="{5F2766B0-83BA-4625-93B2-6A5C79B74653}" type="slidenum">
              <a:rPr lang="en-US" smtClean="0"/>
              <a:pPr/>
              <a:t>9</a:t>
            </a:fld>
            <a:endParaRPr lang="en-US" dirty="0"/>
          </a:p>
        </p:txBody>
      </p:sp>
    </p:spTree>
    <p:extLst>
      <p:ext uri="{BB962C8B-B14F-4D97-AF65-F5344CB8AC3E}">
        <p14:creationId xmlns:p14="http://schemas.microsoft.com/office/powerpoint/2010/main" val="412228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A37DCEB-895F-459A-8E07-B977200983F6}"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9600B3-1EDB-E1F9-71E8-12F88350AE69}"/>
              </a:ext>
            </a:extLst>
          </p:cNvPr>
          <p:cNvSpPr>
            <a:spLocks noGrp="1" noChangeArrowheads="1"/>
          </p:cNvSpPr>
          <p:nvPr>
            <p:ph type="dt" sz="half" idx="10"/>
          </p:nvPr>
        </p:nvSpPr>
        <p:spPr>
          <a:ln/>
        </p:spPr>
        <p:txBody>
          <a:bodyPr/>
          <a:lstStyle>
            <a:lvl1pPr>
              <a:defRPr/>
            </a:lvl1pPr>
          </a:lstStyle>
          <a:p>
            <a:pPr>
              <a:defRPr/>
            </a:pPr>
            <a:fld id="{E6158CB3-DF0F-421F-84A6-6BE97627B2F0}" type="datetime1">
              <a:rPr lang="en-US"/>
              <a:pPr>
                <a:defRPr/>
              </a:pPr>
              <a:t>11/18/22</a:t>
            </a:fld>
            <a:endParaRPr lang="en-US" dirty="0"/>
          </a:p>
        </p:txBody>
      </p:sp>
      <p:sp>
        <p:nvSpPr>
          <p:cNvPr id="6" name="Rectangle 5">
            <a:extLst>
              <a:ext uri="{FF2B5EF4-FFF2-40B4-BE49-F238E27FC236}">
                <a16:creationId xmlns:a16="http://schemas.microsoft.com/office/drawing/2014/main" id="{0E808BAD-2F8E-BBB5-D492-A784EE07DA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21DC98E-E235-622F-1EBE-3B1EC5A0CC30}"/>
              </a:ext>
            </a:extLst>
          </p:cNvPr>
          <p:cNvSpPr>
            <a:spLocks noGrp="1" noChangeArrowheads="1"/>
          </p:cNvSpPr>
          <p:nvPr>
            <p:ph type="sldNum" sz="quarter" idx="12"/>
          </p:nvPr>
        </p:nvSpPr>
        <p:spPr>
          <a:ln/>
        </p:spPr>
        <p:txBody>
          <a:bodyPr/>
          <a:lstStyle>
            <a:lvl1pPr>
              <a:defRPr/>
            </a:lvl1pPr>
          </a:lstStyle>
          <a:p>
            <a:pPr>
              <a:defRPr/>
            </a:pPr>
            <a:fld id="{72995432-F643-4629-B5C2-1107378B8E74}" type="slidenum">
              <a:rPr lang="en-US" altLang="en-US"/>
              <a:pPr>
                <a:defRPr/>
              </a:pPr>
              <a:t>‹#›</a:t>
            </a:fld>
            <a:endParaRPr lang="en-US" altLang="en-US"/>
          </a:p>
        </p:txBody>
      </p:sp>
    </p:spTree>
    <p:extLst>
      <p:ext uri="{BB962C8B-B14F-4D97-AF65-F5344CB8AC3E}">
        <p14:creationId xmlns:p14="http://schemas.microsoft.com/office/powerpoint/2010/main" val="281411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7DCEB-895F-459A-8E07-B977200983F6}"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37DCEB-895F-459A-8E07-B977200983F6}"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F843115E-5DED-41FB-B331-B899B0140A94}" type="datetimeFigureOut">
              <a:rPr lang="en-US" smtClean="0"/>
              <a:pPr/>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7DCEB-895F-459A-8E07-B977200983F6}"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843115E-5DED-41FB-B331-B899B0140A94}" type="datetimeFigureOut">
              <a:rPr lang="en-US" smtClean="0"/>
              <a:pPr/>
              <a:t>11/18/22</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37DCEB-895F-459A-8E07-B977200983F6}"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I7HN5LJOc-w&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7554/eLife.4679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doi.org/10.1016/j.biopsych.2008.11.028" TargetMode="External"/><Relationship Id="rId4" Type="http://schemas.openxmlformats.org/officeDocument/2006/relationships/hyperlink" Target="http://www.aft.org/pdfs/americaneducator/spring2003/TheEarlyCatastroph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choosept.com/guide/physical-therapy-guide-container-baby-syndrom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901" y="709246"/>
            <a:ext cx="7217899" cy="2567354"/>
          </a:xfrm>
        </p:spPr>
        <p:txBody>
          <a:bodyPr>
            <a:normAutofit fontScale="92500" lnSpcReduction="10000"/>
          </a:bodyPr>
          <a:lstStyle/>
          <a:p>
            <a:endParaRPr lang="en-US" sz="4400" dirty="0"/>
          </a:p>
          <a:p>
            <a:r>
              <a:rPr lang="en-US" sz="4400" dirty="0"/>
              <a:t>The Brain and Learning Language</a:t>
            </a:r>
          </a:p>
          <a:p>
            <a:r>
              <a:rPr lang="en-US" sz="4400" i="1" dirty="0"/>
              <a:t> Fun</a:t>
            </a:r>
            <a:r>
              <a:rPr lang="en-US" sz="4400" dirty="0"/>
              <a:t>damentals!</a:t>
            </a:r>
          </a:p>
          <a:p>
            <a:r>
              <a:rPr lang="en-US" sz="4400" dirty="0"/>
              <a:t>                  </a:t>
            </a:r>
          </a:p>
        </p:txBody>
      </p:sp>
      <p:sp>
        <p:nvSpPr>
          <p:cNvPr id="6" name="TextBox 5"/>
          <p:cNvSpPr txBox="1"/>
          <p:nvPr/>
        </p:nvSpPr>
        <p:spPr>
          <a:xfrm>
            <a:off x="5715000" y="5257800"/>
            <a:ext cx="3276600" cy="1200329"/>
          </a:xfrm>
          <a:prstGeom prst="rect">
            <a:avLst/>
          </a:prstGeom>
          <a:noFill/>
        </p:spPr>
        <p:txBody>
          <a:bodyPr wrap="square" rtlCol="0">
            <a:spAutoFit/>
          </a:bodyPr>
          <a:lstStyle/>
          <a:p>
            <a:pPr algn="ctr"/>
            <a:r>
              <a:rPr lang="en-US" dirty="0"/>
              <a:t>Dr. Regina Rei Lamourelle</a:t>
            </a:r>
          </a:p>
          <a:p>
            <a:pPr algn="ctr"/>
            <a:r>
              <a:rPr lang="en-US" dirty="0"/>
              <a:t>Dr. Seuss Project</a:t>
            </a:r>
          </a:p>
          <a:p>
            <a:pPr algn="ctr"/>
            <a:r>
              <a:rPr lang="en-US" dirty="0"/>
              <a:t>PEACH</a:t>
            </a:r>
          </a:p>
          <a:p>
            <a:pPr algn="ctr"/>
            <a:r>
              <a:rPr lang="en-US" dirty="0"/>
              <a:t>November 18, 2020</a:t>
            </a: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400800" y="2746934"/>
            <a:ext cx="1905000" cy="1915115"/>
          </a:xfrm>
          <a:prstGeom prst="rect">
            <a:avLst/>
          </a:prstGeom>
          <a:noFill/>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rot="21065854" flipH="1">
            <a:off x="1517390" y="630674"/>
            <a:ext cx="1006500" cy="672515"/>
          </a:xfrm>
          <a:prstGeom prst="rect">
            <a:avLst/>
          </a:prstGeom>
          <a:noFill/>
        </p:spPr>
      </p:pic>
      <p:sp>
        <p:nvSpPr>
          <p:cNvPr id="4" name="TextBox 3">
            <a:extLst>
              <a:ext uri="{FF2B5EF4-FFF2-40B4-BE49-F238E27FC236}">
                <a16:creationId xmlns:a16="http://schemas.microsoft.com/office/drawing/2014/main" id="{B1F63DF2-7CE2-E57D-A9E3-06B94CD017E9}"/>
              </a:ext>
              <a:ext uri="{C183D7F6-B498-43B3-948B-1728B52AA6E4}">
                <adec:decorative xmlns:adec="http://schemas.microsoft.com/office/drawing/2017/decorative" val="1"/>
              </a:ext>
            </a:extLst>
          </p:cNvPr>
          <p:cNvSpPr txBox="1"/>
          <p:nvPr/>
        </p:nvSpPr>
        <p:spPr>
          <a:xfrm>
            <a:off x="1409700" y="3429000"/>
            <a:ext cx="3314700" cy="2031325"/>
          </a:xfrm>
          <a:prstGeom prst="rect">
            <a:avLst/>
          </a:prstGeom>
          <a:noFill/>
        </p:spPr>
        <p:txBody>
          <a:bodyPr wrap="square">
            <a:spAutoFit/>
          </a:bodyPr>
          <a:lstStyle/>
          <a:p>
            <a:r>
              <a:rPr lang="en-US" dirty="0"/>
              <a:t>The principal goal of education is to create people who are capable of doing new things, not simply of repeating what other generations have done—people who are creative, inventive, and discoverers.-Jean Piaget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C180-F015-81CD-82EA-8CBF95D5589B}"/>
              </a:ext>
            </a:extLst>
          </p:cNvPr>
          <p:cNvSpPr>
            <a:spLocks noGrp="1"/>
          </p:cNvSpPr>
          <p:nvPr>
            <p:ph type="title"/>
          </p:nvPr>
        </p:nvSpPr>
        <p:spPr/>
        <p:txBody>
          <a:bodyPr>
            <a:normAutofit fontScale="90000"/>
          </a:bodyPr>
          <a:lstStyle/>
          <a:p>
            <a:pPr algn="ctr"/>
            <a:br>
              <a:rPr lang="en-US" dirty="0"/>
            </a:br>
            <a:r>
              <a:rPr lang="en-US" dirty="0"/>
              <a:t>The Word GAP EXPERIENCE Controversy</a:t>
            </a:r>
            <a:br>
              <a:rPr lang="en-US" dirty="0"/>
            </a:br>
            <a:endParaRPr lang="en-US" dirty="0"/>
          </a:p>
        </p:txBody>
      </p:sp>
      <p:sp>
        <p:nvSpPr>
          <p:cNvPr id="3" name="Content Placeholder 2">
            <a:extLst>
              <a:ext uri="{FF2B5EF4-FFF2-40B4-BE49-F238E27FC236}">
                <a16:creationId xmlns:a16="http://schemas.microsoft.com/office/drawing/2014/main" id="{776CF426-0465-2881-66F5-2E5FFDD8185B}"/>
              </a:ext>
            </a:extLst>
          </p:cNvPr>
          <p:cNvSpPr>
            <a:spLocks noGrp="1"/>
          </p:cNvSpPr>
          <p:nvPr>
            <p:ph idx="1"/>
          </p:nvPr>
        </p:nvSpPr>
        <p:spPr>
          <a:xfrm>
            <a:off x="1435608" y="1447800"/>
            <a:ext cx="5269992" cy="4800600"/>
          </a:xfrm>
        </p:spPr>
        <p:txBody>
          <a:bodyPr>
            <a:normAutofit fontScale="25000" lnSpcReduction="20000"/>
          </a:bodyPr>
          <a:lstStyle/>
          <a:p>
            <a:r>
              <a:rPr lang="en-US" sz="5600" dirty="0"/>
              <a:t>There is controversy around the reported 30-million-word Gap between poor and rich children. Research from Stanford University suggests that the word gap begins with an attention gap which is a direct result of words heard. Poor children spend less time looking at familiar objects than more advantaged peers because they hear fewer words per hour than same-aged peers. They have a word experience gap which translates into a reported reading lag in later years. </a:t>
            </a:r>
          </a:p>
          <a:p>
            <a:r>
              <a:rPr lang="en-US" sz="5600" dirty="0"/>
              <a:t>However, this is framed in the context of a white,  Anglo- American culture. Many children have not had the cultural upbringing experience that would assist them in performing as expected. This does not mean they are deficient in language expression, vocabulary, or communication in ways, meaningful to their upbringing. </a:t>
            </a:r>
          </a:p>
          <a:p>
            <a:r>
              <a:rPr lang="en-US" sz="5600" dirty="0"/>
              <a:t>It means they are evaluated using language and expectations that were not a part of their upbringing. Teachers should broaden their expectations and factor in the influence of culture and SES. They can intentionally add the experiences “missed” using what they have learned about the home culture and language as a guide.  Missed is not used to be deficient rather, just an indication that the information was or was not included. Teachers can also ask parents for help in assessing what a child can do.</a:t>
            </a:r>
          </a:p>
          <a:p>
            <a:r>
              <a:rPr lang="en-US" sz="5600" dirty="0"/>
              <a:t>The point is, that we learn based on our experiences, but should we be judged as deficient because we have not had experiences that would lead to school-valued outcomes? These experiments are valuable because they highlight the difficulty in creating an educational assessment that only considers one set of values and outcomes as valid.</a:t>
            </a:r>
          </a:p>
          <a:p>
            <a:endParaRPr lang="en-US" sz="3700" b="0" i="0" dirty="0">
              <a:solidFill>
                <a:srgbClr val="414042"/>
              </a:solidFill>
              <a:effectLst/>
              <a:latin typeface="Lato" panose="020F0502020204030203" pitchFamily="34" charset="0"/>
            </a:endParaRPr>
          </a:p>
          <a:p>
            <a:r>
              <a:rPr lang="en-US" sz="3700" b="0" i="0" dirty="0">
                <a:solidFill>
                  <a:srgbClr val="414042"/>
                </a:solidFill>
                <a:effectLst/>
                <a:latin typeface="Lato" panose="020F0502020204030203" pitchFamily="34" charset="0"/>
              </a:rPr>
              <a:t>(Watch a two-minute video of the study at </a:t>
            </a:r>
            <a:r>
              <a:rPr lang="en-US" sz="3700" b="0" i="0" u="none" strike="noStrike" dirty="0">
                <a:solidFill>
                  <a:srgbClr val="F15D22"/>
                </a:solidFill>
                <a:effectLst/>
                <a:latin typeface="Lato" panose="020F0502020204030203" pitchFamily="34" charset="0"/>
                <a:hlinkClick r:id="rId3"/>
              </a:rPr>
              <a:t>www.youtube.com/watch?v=I7HN5LJOc-w&amp;feature=youtu</a:t>
            </a:r>
            <a:r>
              <a:rPr lang="en-US" b="0" i="0" u="none" strike="noStrike" dirty="0">
                <a:solidFill>
                  <a:srgbClr val="F15D22"/>
                </a:solidFill>
                <a:effectLst/>
                <a:latin typeface="Lato" panose="020F0502020204030203" pitchFamily="34" charset="0"/>
                <a:hlinkClick r:id="rId3"/>
              </a:rPr>
              <a:t>.be</a:t>
            </a:r>
            <a:r>
              <a:rPr lang="en-US" b="0" i="0" dirty="0">
                <a:solidFill>
                  <a:srgbClr val="414042"/>
                </a:solidFill>
                <a:effectLst/>
                <a:latin typeface="Lato" panose="020F0502020204030203" pitchFamily="34" charset="0"/>
              </a:rPr>
              <a:t>.)</a:t>
            </a:r>
            <a:endParaRPr lang="en-US" dirty="0"/>
          </a:p>
        </p:txBody>
      </p:sp>
      <p:sp>
        <p:nvSpPr>
          <p:cNvPr id="4" name="TextBox 3">
            <a:extLst>
              <a:ext uri="{FF2B5EF4-FFF2-40B4-BE49-F238E27FC236}">
                <a16:creationId xmlns:a16="http://schemas.microsoft.com/office/drawing/2014/main" id="{A1F74C0E-7AE9-70EF-B55E-E5E34323EB0F}"/>
              </a:ext>
            </a:extLst>
          </p:cNvPr>
          <p:cNvSpPr txBox="1"/>
          <p:nvPr/>
        </p:nvSpPr>
        <p:spPr>
          <a:xfrm>
            <a:off x="6934200" y="1676400"/>
            <a:ext cx="175260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0" i="0" dirty="0">
                <a:solidFill>
                  <a:srgbClr val="414042"/>
                </a:solidFill>
                <a:effectLst/>
                <a:latin typeface="Lato" panose="020F0502020204030203" pitchFamily="34" charset="0"/>
              </a:rPr>
              <a:t>In this study, in words heard, the average child on welfare was having half as much experience per hour (616 words per hour) as the average working-class child (1,251 words per hour) and less than one-third that of the average child in a professional family (2,153 words per hour)” (Hart &amp; </a:t>
            </a:r>
            <a:r>
              <a:rPr lang="en-US" sz="1400" b="0" i="0" dirty="0" err="1">
                <a:solidFill>
                  <a:srgbClr val="414042"/>
                </a:solidFill>
                <a:effectLst/>
                <a:latin typeface="Lato" panose="020F0502020204030203" pitchFamily="34" charset="0"/>
              </a:rPr>
              <a:t>Risley</a:t>
            </a:r>
            <a:r>
              <a:rPr lang="en-US" sz="1400" b="0" i="0" dirty="0">
                <a:solidFill>
                  <a:srgbClr val="414042"/>
                </a:solidFill>
                <a:effectLst/>
                <a:latin typeface="Lato" panose="020F0502020204030203" pitchFamily="34" charset="0"/>
              </a:rPr>
              <a:t> 2003, 8).</a:t>
            </a:r>
            <a:endParaRPr lang="en-US" sz="1400" dirty="0"/>
          </a:p>
        </p:txBody>
      </p:sp>
    </p:spTree>
    <p:extLst>
      <p:ext uri="{BB962C8B-B14F-4D97-AF65-F5344CB8AC3E}">
        <p14:creationId xmlns:p14="http://schemas.microsoft.com/office/powerpoint/2010/main" val="3972332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2591"/>
            <a:ext cx="7498080" cy="1143000"/>
          </a:xfrm>
        </p:spPr>
        <p:txBody>
          <a:bodyPr>
            <a:normAutofit/>
          </a:bodyPr>
          <a:lstStyle/>
          <a:p>
            <a:r>
              <a:rPr lang="en-US" dirty="0"/>
              <a:t>        All Learning is Mind-Body</a:t>
            </a:r>
          </a:p>
        </p:txBody>
      </p:sp>
      <p:pic>
        <p:nvPicPr>
          <p:cNvPr id="3074" name="Picture 2" descr="9677AB35"/>
          <p:cNvPicPr>
            <a:picLocks noChangeAspect="1" noChangeArrowheads="1"/>
          </p:cNvPicPr>
          <p:nvPr/>
        </p:nvPicPr>
        <p:blipFill>
          <a:blip r:embed="rId3" cstate="print"/>
          <a:srcRect l="2682" t="1500" r="1563" b="3578"/>
          <a:stretch>
            <a:fillRect/>
          </a:stretch>
        </p:blipFill>
        <p:spPr bwMode="auto">
          <a:xfrm rot="21031124">
            <a:off x="2860298" y="1076699"/>
            <a:ext cx="1777321" cy="1091337"/>
          </a:xfrm>
          <a:prstGeom prst="rect">
            <a:avLst/>
          </a:prstGeom>
          <a:solidFill>
            <a:schemeClr val="accent1">
              <a:lumMod val="40000"/>
              <a:lumOff val="60000"/>
            </a:schemeClr>
          </a:solidFill>
          <a:ln w="38100" algn="in">
            <a:solidFill>
              <a:srgbClr val="000000"/>
            </a:solidFill>
            <a:miter lim="800000"/>
            <a:headEnd/>
            <a:tailEnd/>
          </a:ln>
          <a:effectLst/>
        </p:spPr>
      </p:pic>
      <p:sp>
        <p:nvSpPr>
          <p:cNvPr id="5" name="TextBox 4"/>
          <p:cNvSpPr txBox="1"/>
          <p:nvPr/>
        </p:nvSpPr>
        <p:spPr>
          <a:xfrm rot="21103764">
            <a:off x="1939117" y="2272398"/>
            <a:ext cx="3200400" cy="369332"/>
          </a:xfrm>
          <a:prstGeom prst="rect">
            <a:avLst/>
          </a:prstGeom>
          <a:noFill/>
        </p:spPr>
        <p:txBody>
          <a:bodyPr wrap="square" rtlCol="0">
            <a:spAutoFit/>
          </a:bodyPr>
          <a:lstStyle/>
          <a:p>
            <a:r>
              <a:rPr lang="en-US" dirty="0"/>
              <a:t>OLD  VIEW OF LEARNING</a:t>
            </a:r>
          </a:p>
        </p:txBody>
      </p:sp>
      <p:pic>
        <p:nvPicPr>
          <p:cNvPr id="3075" name="Picture 3" descr="8D38780B"/>
          <p:cNvPicPr>
            <a:picLocks noChangeAspect="1" noChangeArrowheads="1"/>
          </p:cNvPicPr>
          <p:nvPr/>
        </p:nvPicPr>
        <p:blipFill>
          <a:blip r:embed="rId4" cstate="print"/>
          <a:srcRect/>
          <a:stretch>
            <a:fillRect/>
          </a:stretch>
        </p:blipFill>
        <p:spPr bwMode="auto">
          <a:xfrm rot="728519">
            <a:off x="5179443" y="1254241"/>
            <a:ext cx="1618381" cy="1434708"/>
          </a:xfrm>
          <a:prstGeom prst="rect">
            <a:avLst/>
          </a:prstGeom>
          <a:solidFill>
            <a:schemeClr val="accent1">
              <a:lumMod val="40000"/>
              <a:lumOff val="60000"/>
            </a:schemeClr>
          </a:solidFill>
          <a:ln w="57150" algn="in">
            <a:solidFill>
              <a:srgbClr val="000000"/>
            </a:solidFill>
            <a:miter lim="800000"/>
            <a:headEnd/>
            <a:tailEnd/>
          </a:ln>
          <a:effectLst/>
        </p:spPr>
      </p:pic>
      <p:sp>
        <p:nvSpPr>
          <p:cNvPr id="10" name="TextBox 9"/>
          <p:cNvSpPr txBox="1"/>
          <p:nvPr/>
        </p:nvSpPr>
        <p:spPr>
          <a:xfrm rot="729786">
            <a:off x="5715615" y="1087120"/>
            <a:ext cx="2998887" cy="379918"/>
          </a:xfrm>
          <a:prstGeom prst="rect">
            <a:avLst/>
          </a:prstGeom>
          <a:noFill/>
        </p:spPr>
        <p:txBody>
          <a:bodyPr wrap="square" rtlCol="0">
            <a:spAutoFit/>
          </a:bodyPr>
          <a:lstStyle/>
          <a:p>
            <a:r>
              <a:rPr lang="en-US" dirty="0"/>
              <a:t>NEW VIEW OF LEARNING</a:t>
            </a:r>
          </a:p>
        </p:txBody>
      </p:sp>
      <p:sp>
        <p:nvSpPr>
          <p:cNvPr id="4" name="TextBox 3">
            <a:extLst>
              <a:ext uri="{FF2B5EF4-FFF2-40B4-BE49-F238E27FC236}">
                <a16:creationId xmlns:a16="http://schemas.microsoft.com/office/drawing/2014/main" id="{9BA02ADF-A8EB-6FF9-5A58-E1ADCAAC8D31}"/>
              </a:ext>
            </a:extLst>
          </p:cNvPr>
          <p:cNvSpPr txBox="1"/>
          <p:nvPr/>
        </p:nvSpPr>
        <p:spPr>
          <a:xfrm>
            <a:off x="1846730" y="2781319"/>
            <a:ext cx="7193279" cy="3293209"/>
          </a:xfrm>
          <a:prstGeom prst="rect">
            <a:avLst/>
          </a:prstGeom>
          <a:noFill/>
        </p:spPr>
        <p:txBody>
          <a:bodyPr wrap="square">
            <a:spAutoFit/>
          </a:bodyPr>
          <a:lstStyle/>
          <a:p>
            <a:pPr marL="0" indent="0">
              <a:buNone/>
            </a:pPr>
            <a:r>
              <a:rPr lang="en-US" sz="1600" b="1" i="1" dirty="0"/>
              <a:t>From 2 years through 6, learning is primarily linked to body movement.</a:t>
            </a:r>
          </a:p>
          <a:p>
            <a:pPr lvl="1">
              <a:buFont typeface="Wingdings" panose="05000000000000000000" pitchFamily="2" charset="2"/>
              <a:buChar char="ü"/>
            </a:pPr>
            <a:r>
              <a:rPr lang="en-US" sz="1600" dirty="0"/>
              <a:t>Aids in the release of brain-derived nerve growth factor (BDNF)</a:t>
            </a:r>
          </a:p>
          <a:p>
            <a:pPr lvl="1">
              <a:buFont typeface="Wingdings" panose="05000000000000000000" pitchFamily="2" charset="2"/>
              <a:buChar char="ü"/>
            </a:pPr>
            <a:r>
              <a:rPr lang="en-US" sz="1600" dirty="0"/>
              <a:t>Movement Elevates mood</a:t>
            </a:r>
          </a:p>
          <a:p>
            <a:pPr lvl="1">
              <a:buFont typeface="Wingdings" panose="05000000000000000000" pitchFamily="2" charset="2"/>
              <a:buChar char="ü"/>
            </a:pPr>
            <a:r>
              <a:rPr lang="en-US" sz="1600" dirty="0"/>
              <a:t>Movement increases oxygen to body cells</a:t>
            </a:r>
          </a:p>
          <a:p>
            <a:pPr lvl="1">
              <a:buFont typeface="Wingdings" panose="05000000000000000000" pitchFamily="2" charset="2"/>
              <a:buChar char="ü"/>
            </a:pPr>
            <a:r>
              <a:rPr lang="en-US" sz="1600" dirty="0"/>
              <a:t>Decreases blood cortisol</a:t>
            </a:r>
          </a:p>
          <a:p>
            <a:pPr lvl="1">
              <a:buFont typeface="Wingdings" panose="05000000000000000000" pitchFamily="2" charset="2"/>
              <a:buChar char="ü"/>
            </a:pPr>
            <a:r>
              <a:rPr lang="en-US" sz="1600" dirty="0"/>
              <a:t>Aids in myelination of body/brain areas</a:t>
            </a:r>
          </a:p>
          <a:p>
            <a:pPr lvl="1">
              <a:buFont typeface="Wingdings" panose="05000000000000000000" pitchFamily="2" charset="2"/>
              <a:buChar char="ü"/>
            </a:pPr>
            <a:r>
              <a:rPr lang="en-US" sz="1600" dirty="0"/>
              <a:t>Facilitates reflex development and integration</a:t>
            </a:r>
          </a:p>
          <a:p>
            <a:pPr lvl="1">
              <a:buFont typeface="Wingdings" panose="05000000000000000000" pitchFamily="2" charset="2"/>
              <a:buChar char="ü"/>
            </a:pPr>
            <a:r>
              <a:rPr lang="en-US" sz="1600" dirty="0"/>
              <a:t>Cause the release of brain-derived nerve growth factors ( NGF)</a:t>
            </a:r>
          </a:p>
          <a:p>
            <a:pPr lvl="1">
              <a:buFont typeface="Wingdings" panose="05000000000000000000" pitchFamily="2" charset="2"/>
              <a:buChar char="ü"/>
            </a:pPr>
            <a:r>
              <a:rPr lang="en-US" sz="1600" dirty="0"/>
              <a:t>Body/Brain connections are direct (auditory to the body, visual to the body).</a:t>
            </a:r>
          </a:p>
          <a:p>
            <a:pPr marL="0" indent="0">
              <a:buNone/>
            </a:pPr>
            <a:endParaRPr lang="en-US" sz="1600" dirty="0"/>
          </a:p>
          <a:p>
            <a:pPr marL="0" indent="0">
              <a:buNone/>
            </a:pPr>
            <a:r>
              <a:rPr lang="en-US" sz="1600" dirty="0"/>
              <a:t>According to Brewer &amp; Campbell (1991), direct manipulation of objects and body movement is nearly impossible to stop at this age. Sensorimotor, visceral, and experimental learning is most appropriate during this learning cycle</a:t>
            </a:r>
          </a:p>
        </p:txBody>
      </p:sp>
    </p:spTree>
    <p:extLst>
      <p:ext uri="{BB962C8B-B14F-4D97-AF65-F5344CB8AC3E}">
        <p14:creationId xmlns:p14="http://schemas.microsoft.com/office/powerpoint/2010/main" val="67736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039" y="152400"/>
            <a:ext cx="7498080" cy="1143000"/>
          </a:xfrm>
        </p:spPr>
        <p:txBody>
          <a:bodyPr/>
          <a:lstStyle/>
          <a:p>
            <a:r>
              <a:rPr lang="en-US" dirty="0"/>
              <a:t>    2. Movement Wires the Brain</a:t>
            </a:r>
          </a:p>
        </p:txBody>
      </p:sp>
      <p:sp>
        <p:nvSpPr>
          <p:cNvPr id="3" name="Content Placeholder 2"/>
          <p:cNvSpPr>
            <a:spLocks noGrp="1"/>
          </p:cNvSpPr>
          <p:nvPr>
            <p:ph sz="half" idx="1"/>
          </p:nvPr>
        </p:nvSpPr>
        <p:spPr>
          <a:xfrm>
            <a:off x="1447799" y="1295401"/>
            <a:ext cx="7132679" cy="4953000"/>
          </a:xfrm>
        </p:spPr>
        <p:txBody>
          <a:bodyPr>
            <a:normAutofit fontScale="92500" lnSpcReduction="10000"/>
          </a:bodyPr>
          <a:lstStyle/>
          <a:p>
            <a:pPr>
              <a:buFont typeface="Wingdings" panose="05000000000000000000" pitchFamily="2" charset="2"/>
              <a:buChar char="ü"/>
            </a:pPr>
            <a:r>
              <a:rPr lang="en-US" sz="3200" dirty="0"/>
              <a:t>Movement is critical to learning</a:t>
            </a:r>
          </a:p>
          <a:p>
            <a:pPr>
              <a:buFont typeface="Wingdings" panose="05000000000000000000" pitchFamily="2" charset="2"/>
              <a:buChar char="ü"/>
            </a:pPr>
            <a:r>
              <a:rPr lang="en-US" sz="3200" dirty="0"/>
              <a:t>Procedural Memory systems more powerful with better storage and retrieval than semantic systems </a:t>
            </a:r>
          </a:p>
          <a:p>
            <a:pPr>
              <a:buFont typeface="Wingdings" panose="05000000000000000000" pitchFamily="2" charset="2"/>
              <a:buChar char="ü"/>
            </a:pPr>
            <a:r>
              <a:rPr lang="en-US" sz="3200" dirty="0"/>
              <a:t>Container Baby Syndrome-Keeping babies and young children in “containers ( seats, playpens, swings, infant seats,  classrooms vs outdoors)” prevents reflex development that can cause learning problems and reading difficulties. Dyslexia has been linked to a retained Moro reflex.</a:t>
            </a:r>
          </a:p>
          <a:p>
            <a:endParaRPr lang="en-US" dirty="0"/>
          </a:p>
        </p:txBody>
      </p:sp>
      <p:sp>
        <p:nvSpPr>
          <p:cNvPr id="5" name="TextBox 4">
            <a:extLst>
              <a:ext uri="{FF2B5EF4-FFF2-40B4-BE49-F238E27FC236}">
                <a16:creationId xmlns:a16="http://schemas.microsoft.com/office/drawing/2014/main" id="{F9967003-1E35-DE5E-392D-450FAE5F7632}"/>
              </a:ext>
            </a:extLst>
          </p:cNvPr>
          <p:cNvSpPr txBox="1"/>
          <p:nvPr/>
        </p:nvSpPr>
        <p:spPr>
          <a:xfrm rot="16200000">
            <a:off x="-723900" y="3467100"/>
            <a:ext cx="2438400" cy="381000"/>
          </a:xfrm>
          <a:prstGeom prst="rect">
            <a:avLst/>
          </a:prstGeom>
          <a:noFill/>
        </p:spPr>
        <p:txBody>
          <a:bodyPr wrap="square" rtlCol="0">
            <a:spAutoFit/>
          </a:bodyPr>
          <a:lstStyle/>
          <a:p>
            <a:r>
              <a:rPr lang="en-US" dirty="0"/>
              <a:t>BRAIN RULE #2</a:t>
            </a:r>
          </a:p>
        </p:txBody>
      </p:sp>
    </p:spTree>
    <p:extLst>
      <p:ext uri="{BB962C8B-B14F-4D97-AF65-F5344CB8AC3E}">
        <p14:creationId xmlns:p14="http://schemas.microsoft.com/office/powerpoint/2010/main" val="170439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320"/>
            <a:ext cx="7181088" cy="868680"/>
          </a:xfrm>
        </p:spPr>
        <p:txBody>
          <a:bodyPr>
            <a:noAutofit/>
          </a:bodyPr>
          <a:lstStyle/>
          <a:p>
            <a:r>
              <a:rPr lang="en-US" sz="2800" dirty="0">
                <a:solidFill>
                  <a:schemeClr val="tx1"/>
                </a:solidFill>
              </a:rPr>
              <a:t>3.</a:t>
            </a:r>
            <a:r>
              <a:rPr lang="en-US" sz="2800" b="1" dirty="0">
                <a:solidFill>
                  <a:schemeClr val="tx1"/>
                </a:solidFill>
              </a:rPr>
              <a:t> </a:t>
            </a:r>
            <a:r>
              <a:rPr lang="en-US" sz="2800" b="1" dirty="0">
                <a:solidFill>
                  <a:srgbClr val="7030A0"/>
                </a:solidFill>
              </a:rPr>
              <a:t>Learning is Enhanced by Challenge and Reduced by Threats</a:t>
            </a:r>
          </a:p>
        </p:txBody>
      </p:sp>
      <p:sp>
        <p:nvSpPr>
          <p:cNvPr id="4" name="Content Placeholder 3"/>
          <p:cNvSpPr>
            <a:spLocks noGrp="1"/>
          </p:cNvSpPr>
          <p:nvPr>
            <p:ph sz="half" idx="2"/>
          </p:nvPr>
        </p:nvSpPr>
        <p:spPr>
          <a:xfrm>
            <a:off x="5334000" y="3038957"/>
            <a:ext cx="3505200" cy="3289144"/>
          </a:xfrm>
          <a:ln>
            <a:solidFill>
              <a:schemeClr val="tx1"/>
            </a:solidFill>
          </a:ln>
        </p:spPr>
        <p:txBody>
          <a:bodyPr>
            <a:normAutofit/>
          </a:bodyPr>
          <a:lstStyle/>
          <a:p>
            <a:pPr marL="82296" indent="0">
              <a:buNone/>
            </a:pPr>
            <a:r>
              <a:rPr lang="en-US" sz="2000" dirty="0"/>
              <a:t>Seat work, minimal group work, and lack of arts, music, and crafts, are stressful circumstances for most children.</a:t>
            </a:r>
          </a:p>
          <a:p>
            <a:pPr marL="82296" indent="0">
              <a:buNone/>
            </a:pPr>
            <a:r>
              <a:rPr lang="en-US" sz="2000" dirty="0"/>
              <a:t>Stress affects the growth of the brain and contributes to wiring for hypervigilance</a:t>
            </a:r>
          </a:p>
        </p:txBody>
      </p:sp>
      <p:sp>
        <p:nvSpPr>
          <p:cNvPr id="5" name="Content Placeholder 4"/>
          <p:cNvSpPr>
            <a:spLocks noGrp="1"/>
          </p:cNvSpPr>
          <p:nvPr>
            <p:ph sz="half" idx="1"/>
          </p:nvPr>
        </p:nvSpPr>
        <p:spPr>
          <a:xfrm>
            <a:off x="1764890" y="3038957"/>
            <a:ext cx="3505200" cy="3309926"/>
          </a:xfrm>
          <a:ln>
            <a:solidFill>
              <a:schemeClr val="tx1"/>
            </a:solidFill>
          </a:ln>
        </p:spPr>
        <p:txBody>
          <a:bodyPr>
            <a:normAutofit/>
          </a:bodyPr>
          <a:lstStyle/>
          <a:p>
            <a:pPr marL="82296" indent="0">
              <a:buNone/>
            </a:pPr>
            <a:r>
              <a:rPr lang="en-US" sz="2000" dirty="0"/>
              <a:t>Stress, threats, and trauma hijack the brain’s higher-order learning system(frontal lobe) in favor of the survival systems</a:t>
            </a:r>
          </a:p>
          <a:p>
            <a:pPr marL="82296" indent="0">
              <a:buNone/>
            </a:pPr>
            <a:r>
              <a:rPr lang="en-US" sz="2000" dirty="0"/>
              <a:t>(Limbic system-fight or flight)</a:t>
            </a:r>
          </a:p>
          <a:p>
            <a:pPr marL="82296" indent="0">
              <a:buNone/>
            </a:pPr>
            <a:r>
              <a:rPr lang="en-US" sz="2000" dirty="0"/>
              <a:t>Survival trumps Learning</a:t>
            </a:r>
          </a:p>
          <a:p>
            <a:pPr marL="82296" indent="0">
              <a:buNone/>
            </a:pPr>
            <a:r>
              <a:rPr lang="en-US" sz="2000" dirty="0"/>
              <a:t>Racial trauma and micro-aggressions are chronic stressors for children of color</a:t>
            </a:r>
          </a:p>
        </p:txBody>
      </p:sp>
      <p:sp>
        <p:nvSpPr>
          <p:cNvPr id="3" name="TextBox 2">
            <a:extLst>
              <a:ext uri="{FF2B5EF4-FFF2-40B4-BE49-F238E27FC236}">
                <a16:creationId xmlns:a16="http://schemas.microsoft.com/office/drawing/2014/main" id="{C067B414-9A30-0B77-3FCE-1EDB5F4A44D3}"/>
              </a:ext>
            </a:extLst>
          </p:cNvPr>
          <p:cNvSpPr txBox="1"/>
          <p:nvPr/>
        </p:nvSpPr>
        <p:spPr>
          <a:xfrm>
            <a:off x="1752600" y="1297859"/>
            <a:ext cx="7086600" cy="1902541"/>
          </a:xfrm>
          <a:prstGeom prst="rect">
            <a:avLst/>
          </a:prstGeom>
          <a:noFill/>
        </p:spPr>
        <p:txBody>
          <a:bodyPr wrap="square" rtlCol="0">
            <a:spAutoFit/>
          </a:bodyPr>
          <a:lstStyle/>
          <a:p>
            <a:pPr eaLnBrk="1" hangingPunct="1"/>
            <a:r>
              <a:rPr lang="en-US" altLang="en-US" sz="1600" dirty="0"/>
              <a:t>Threats, stress, and trauma may change the physical architecture of </a:t>
            </a:r>
          </a:p>
          <a:p>
            <a:pPr eaLnBrk="1" hangingPunct="1"/>
            <a:r>
              <a:rPr lang="en-US" altLang="en-US" sz="1600" dirty="0"/>
              <a:t>the brain. The brain responds to threats with a set of predictable  </a:t>
            </a:r>
          </a:p>
          <a:p>
            <a:pPr eaLnBrk="1" hangingPunct="1"/>
            <a:r>
              <a:rPr lang="en-US" altLang="en-US" sz="1600" dirty="0"/>
              <a:t>neurobiological (physical), neuroendocrinological (chemical), and </a:t>
            </a:r>
          </a:p>
          <a:p>
            <a:pPr eaLnBrk="1" hangingPunct="1"/>
            <a:r>
              <a:rPr lang="en-US" altLang="en-US" sz="1600" dirty="0"/>
              <a:t>neuropsychological (behavioral) changes.   According to Campbell and Campbell (1991), The child’s brain consumes more energy to be quiet and sit stills than during active learning exercises</a:t>
            </a:r>
            <a:r>
              <a:rPr lang="en-US" altLang="en-US" sz="1400" dirty="0"/>
              <a:t>.</a:t>
            </a:r>
          </a:p>
          <a:p>
            <a:endParaRPr lang="en-US" dirty="0"/>
          </a:p>
        </p:txBody>
      </p:sp>
      <p:sp>
        <p:nvSpPr>
          <p:cNvPr id="6" name="TextBox 5">
            <a:extLst>
              <a:ext uri="{FF2B5EF4-FFF2-40B4-BE49-F238E27FC236}">
                <a16:creationId xmlns:a16="http://schemas.microsoft.com/office/drawing/2014/main" id="{4BDBE95E-2EE4-60AD-8494-64F1FB9A3B40}"/>
              </a:ext>
            </a:extLst>
          </p:cNvPr>
          <p:cNvSpPr txBox="1"/>
          <p:nvPr/>
        </p:nvSpPr>
        <p:spPr>
          <a:xfrm rot="16200000">
            <a:off x="-1196078" y="3167390"/>
            <a:ext cx="3371088" cy="523220"/>
          </a:xfrm>
          <a:prstGeom prst="rect">
            <a:avLst/>
          </a:prstGeom>
          <a:noFill/>
        </p:spPr>
        <p:txBody>
          <a:bodyPr wrap="square" rtlCol="0">
            <a:spAutoFit/>
          </a:bodyPr>
          <a:lstStyle/>
          <a:p>
            <a:r>
              <a:rPr lang="en-US" sz="2800" dirty="0">
                <a:solidFill>
                  <a:schemeClr val="tx1"/>
                </a:solidFill>
              </a:rPr>
              <a:t>Brain Rule #3</a:t>
            </a:r>
            <a:endParaRPr lang="en-US" sz="2800" dirty="0"/>
          </a:p>
        </p:txBody>
      </p:sp>
    </p:spTree>
    <p:extLst>
      <p:ext uri="{BB962C8B-B14F-4D97-AF65-F5344CB8AC3E}">
        <p14:creationId xmlns:p14="http://schemas.microsoft.com/office/powerpoint/2010/main" val="83686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F4E66A4-153B-7543-3FB8-5BC753A8F320}"/>
              </a:ext>
            </a:extLst>
          </p:cNvPr>
          <p:cNvSpPr>
            <a:spLocks noGrp="1" noChangeArrowheads="1"/>
          </p:cNvSpPr>
          <p:nvPr>
            <p:ph type="title"/>
          </p:nvPr>
        </p:nvSpPr>
        <p:spPr>
          <a:xfrm>
            <a:off x="3962400" y="292823"/>
            <a:ext cx="8229600" cy="1143000"/>
          </a:xfrm>
        </p:spPr>
        <p:txBody>
          <a:bodyPr/>
          <a:lstStyle/>
          <a:p>
            <a:pPr eaLnBrk="1" hangingPunct="1"/>
            <a:r>
              <a:rPr lang="en-US" altLang="en-US" dirty="0"/>
              <a:t>STRESS</a:t>
            </a:r>
          </a:p>
        </p:txBody>
      </p:sp>
      <p:sp>
        <p:nvSpPr>
          <p:cNvPr id="19459" name="Date Placeholder 4">
            <a:extLst>
              <a:ext uri="{FF2B5EF4-FFF2-40B4-BE49-F238E27FC236}">
                <a16:creationId xmlns:a16="http://schemas.microsoft.com/office/drawing/2014/main" id="{07498B09-6967-1AE6-A5A6-22245530C499}"/>
              </a:ext>
            </a:extLst>
          </p:cNvPr>
          <p:cNvSpPr>
            <a:spLocks noGrp="1"/>
          </p:cNvSpPr>
          <p:nvPr>
            <p:ph type="dt" sz="quarter" idx="10"/>
          </p:nvPr>
        </p:nvSpPr>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fld id="{F92F45FC-63A4-4EFC-91AF-467BE8C2DACF}" type="datetime1">
              <a:rPr lang="en-US" altLang="en-US" sz="1400" smtClean="0"/>
              <a:pPr eaLnBrk="1" hangingPunct="1">
                <a:spcBef>
                  <a:spcPct val="0"/>
                </a:spcBef>
                <a:buFontTx/>
                <a:buNone/>
                <a:defRPr/>
              </a:pPr>
              <a:t>11/18/22</a:t>
            </a:fld>
            <a:endParaRPr lang="en-US" altLang="en-US" sz="1400"/>
          </a:p>
        </p:txBody>
      </p:sp>
      <p:sp>
        <p:nvSpPr>
          <p:cNvPr id="19460" name="Slide Number Placeholder 5">
            <a:extLst>
              <a:ext uri="{FF2B5EF4-FFF2-40B4-BE49-F238E27FC236}">
                <a16:creationId xmlns:a16="http://schemas.microsoft.com/office/drawing/2014/main" id="{0170D344-F51F-0D45-36BE-797B63AC3B5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49F503-9B9F-4E12-8D5C-02BE22FA8E2D}" type="slidenum">
              <a:rPr lang="en-US" altLang="en-US" sz="1400"/>
              <a:pPr>
                <a:spcBef>
                  <a:spcPct val="0"/>
                </a:spcBef>
                <a:buFontTx/>
                <a:buNone/>
              </a:pPr>
              <a:t>14</a:t>
            </a:fld>
            <a:endParaRPr lang="en-US" altLang="en-US" sz="1400"/>
          </a:p>
        </p:txBody>
      </p:sp>
      <p:pic>
        <p:nvPicPr>
          <p:cNvPr id="19461" name="Picture 2">
            <a:extLst>
              <a:ext uri="{FF2B5EF4-FFF2-40B4-BE49-F238E27FC236}">
                <a16:creationId xmlns:a16="http://schemas.microsoft.com/office/drawing/2014/main" id="{D2822CB2-C729-5190-D24F-D41D4E2B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95" t="10030" r="6181" b="56322"/>
          <a:stretch>
            <a:fillRect/>
          </a:stretch>
        </p:blipFill>
        <p:spPr bwMode="auto">
          <a:xfrm>
            <a:off x="1295400" y="1202531"/>
            <a:ext cx="3773488"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462" name="Picture 8">
            <a:extLst>
              <a:ext uri="{FF2B5EF4-FFF2-40B4-BE49-F238E27FC236}">
                <a16:creationId xmlns:a16="http://schemas.microsoft.com/office/drawing/2014/main" id="{EF04C6D6-3BB9-50E6-8871-F769B8A26ED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7872" t="51129" r="4752" b="14264"/>
          <a:stretch>
            <a:fillRect/>
          </a:stretch>
        </p:blipFill>
        <p:spPr>
          <a:xfrm>
            <a:off x="4953000" y="1090643"/>
            <a:ext cx="4000500" cy="2628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9463" name="TextBox 8">
            <a:extLst>
              <a:ext uri="{FF2B5EF4-FFF2-40B4-BE49-F238E27FC236}">
                <a16:creationId xmlns:a16="http://schemas.microsoft.com/office/drawing/2014/main" id="{5646EFFF-5D39-7758-61CF-696919D4C8A0}"/>
              </a:ext>
            </a:extLst>
          </p:cNvPr>
          <p:cNvSpPr txBox="1">
            <a:spLocks noChangeArrowheads="1"/>
          </p:cNvSpPr>
          <p:nvPr/>
        </p:nvSpPr>
        <p:spPr bwMode="auto">
          <a:xfrm>
            <a:off x="2819400" y="4110038"/>
            <a:ext cx="40386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en-US" sz="1200" dirty="0"/>
              <a:t>Interrupts the process of memory   </a:t>
            </a:r>
          </a:p>
          <a:p>
            <a:pPr eaLnBrk="1" hangingPunct="1">
              <a:spcBef>
                <a:spcPct val="0"/>
              </a:spcBef>
              <a:buFont typeface="Wingdings" panose="05000000000000000000" pitchFamily="2" charset="2"/>
              <a:buNone/>
            </a:pPr>
            <a:r>
              <a:rPr lang="en-US" altLang="en-US" sz="1200" dirty="0"/>
              <a:t>      storage</a:t>
            </a:r>
          </a:p>
          <a:p>
            <a:pPr eaLnBrk="1" hangingPunct="1">
              <a:spcBef>
                <a:spcPct val="0"/>
              </a:spcBef>
              <a:buFont typeface="Wingdings" panose="05000000000000000000" pitchFamily="2" charset="2"/>
              <a:buChar char="ü"/>
            </a:pPr>
            <a:r>
              <a:rPr lang="en-US" altLang="en-US" sz="1200" dirty="0"/>
              <a:t>Increases release of cortisol</a:t>
            </a:r>
          </a:p>
          <a:p>
            <a:pPr eaLnBrk="1" hangingPunct="1">
              <a:spcBef>
                <a:spcPct val="0"/>
              </a:spcBef>
              <a:buFont typeface="Wingdings" panose="05000000000000000000" pitchFamily="2" charset="2"/>
              <a:buChar char="ü"/>
            </a:pPr>
            <a:r>
              <a:rPr lang="en-US" altLang="en-US" sz="1200" dirty="0"/>
              <a:t>Decreases the ability to use </a:t>
            </a:r>
          </a:p>
          <a:p>
            <a:pPr eaLnBrk="1" hangingPunct="1">
              <a:spcBef>
                <a:spcPct val="0"/>
              </a:spcBef>
              <a:buFontTx/>
              <a:buNone/>
            </a:pPr>
            <a:r>
              <a:rPr lang="en-US" altLang="en-US" sz="1200" dirty="0"/>
              <a:t>     executive functions (Self- </a:t>
            </a:r>
          </a:p>
          <a:p>
            <a:pPr eaLnBrk="1" hangingPunct="1">
              <a:spcBef>
                <a:spcPct val="0"/>
              </a:spcBef>
              <a:buFont typeface="Wingdings" panose="05000000000000000000" pitchFamily="2" charset="2"/>
              <a:buNone/>
            </a:pPr>
            <a:r>
              <a:rPr lang="en-US" altLang="en-US" sz="1200" dirty="0"/>
              <a:t>     regulation, creativity, problem- </a:t>
            </a:r>
          </a:p>
          <a:p>
            <a:pPr eaLnBrk="1" hangingPunct="1">
              <a:spcBef>
                <a:spcPct val="0"/>
              </a:spcBef>
              <a:buFont typeface="Wingdings" panose="05000000000000000000" pitchFamily="2" charset="2"/>
              <a:buNone/>
            </a:pPr>
            <a:r>
              <a:rPr lang="en-US" altLang="en-US" sz="1200" dirty="0"/>
              <a:t>      solving and impulse control)</a:t>
            </a:r>
          </a:p>
          <a:p>
            <a:pPr eaLnBrk="1" hangingPunct="1">
              <a:spcBef>
                <a:spcPct val="0"/>
              </a:spcBef>
              <a:buFont typeface="Wingdings" panose="05000000000000000000" pitchFamily="2" charset="2"/>
              <a:buChar char="ü"/>
            </a:pPr>
            <a:r>
              <a:rPr lang="en-US" altLang="en-US" sz="1200" dirty="0"/>
              <a:t>Changes the physical architecture </a:t>
            </a:r>
          </a:p>
          <a:p>
            <a:pPr eaLnBrk="1" hangingPunct="1">
              <a:spcBef>
                <a:spcPct val="0"/>
              </a:spcBef>
              <a:buFont typeface="Wingdings" panose="05000000000000000000" pitchFamily="2" charset="2"/>
              <a:buNone/>
            </a:pPr>
            <a:r>
              <a:rPr lang="en-US" altLang="en-US" sz="1200" dirty="0"/>
              <a:t>      of young brains</a:t>
            </a:r>
          </a:p>
          <a:p>
            <a:pPr eaLnBrk="1" hangingPunct="1">
              <a:spcBef>
                <a:spcPct val="0"/>
              </a:spcBef>
              <a:buFont typeface="Wingdings" panose="05000000000000000000" pitchFamily="2" charset="2"/>
              <a:buChar char="ü"/>
            </a:pPr>
            <a:r>
              <a:rPr lang="en-US" altLang="en-US" sz="1200" dirty="0"/>
              <a:t>Creates impulsivity</a:t>
            </a:r>
          </a:p>
          <a:p>
            <a:pPr eaLnBrk="1" hangingPunct="1">
              <a:spcBef>
                <a:spcPct val="0"/>
              </a:spcBef>
              <a:buFont typeface="Wingdings" panose="05000000000000000000" pitchFamily="2" charset="2"/>
              <a:buChar char="ü"/>
            </a:pPr>
            <a:r>
              <a:rPr lang="en-US" altLang="en-US" sz="1200" dirty="0"/>
              <a:t>Slows thinking and memory formation and retrieval</a:t>
            </a:r>
          </a:p>
          <a:p>
            <a:pPr eaLnBrk="1" hangingPunct="1">
              <a:spcBef>
                <a:spcPct val="0"/>
              </a:spcBef>
              <a:buFontTx/>
              <a:buNone/>
            </a:pPr>
            <a:endParaRPr lang="en-US" altLang="en-US" sz="1800" dirty="0"/>
          </a:p>
        </p:txBody>
      </p:sp>
      <p:cxnSp>
        <p:nvCxnSpPr>
          <p:cNvPr id="3" name="Straight Arrow Connector 2">
            <a:extLst>
              <a:ext uri="{FF2B5EF4-FFF2-40B4-BE49-F238E27FC236}">
                <a16:creationId xmlns:a16="http://schemas.microsoft.com/office/drawing/2014/main" id="{F7E9C29F-5B6D-C5A3-C85D-DF55D6F96666}"/>
              </a:ext>
            </a:extLst>
          </p:cNvPr>
          <p:cNvCxnSpPr/>
          <p:nvPr/>
        </p:nvCxnSpPr>
        <p:spPr>
          <a:xfrm>
            <a:off x="5562600" y="2971800"/>
            <a:ext cx="914400" cy="1138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7328E00-7993-43E7-70F6-A70E4B8E6B81}"/>
              </a:ext>
            </a:extLst>
          </p:cNvPr>
          <p:cNvSpPr txBox="1"/>
          <p:nvPr/>
        </p:nvSpPr>
        <p:spPr>
          <a:xfrm>
            <a:off x="6324600" y="4110038"/>
            <a:ext cx="1981200" cy="400110"/>
          </a:xfrm>
          <a:prstGeom prst="rect">
            <a:avLst/>
          </a:prstGeom>
          <a:noFill/>
        </p:spPr>
        <p:txBody>
          <a:bodyPr wrap="square" rtlCol="0">
            <a:spAutoFit/>
          </a:bodyPr>
          <a:lstStyle/>
          <a:p>
            <a:r>
              <a:rPr lang="en-US" sz="1000" dirty="0"/>
              <a:t>Prefrontal cortex with little blood flow</a:t>
            </a:r>
          </a:p>
        </p:txBody>
      </p:sp>
      <p:cxnSp>
        <p:nvCxnSpPr>
          <p:cNvPr id="6" name="Straight Arrow Connector 5">
            <a:extLst>
              <a:ext uri="{FF2B5EF4-FFF2-40B4-BE49-F238E27FC236}">
                <a16:creationId xmlns:a16="http://schemas.microsoft.com/office/drawing/2014/main" id="{31C7F674-CAF1-E020-2A76-8951641A6539}"/>
              </a:ext>
            </a:extLst>
          </p:cNvPr>
          <p:cNvCxnSpPr/>
          <p:nvPr/>
        </p:nvCxnSpPr>
        <p:spPr>
          <a:xfrm flipH="1">
            <a:off x="1676400" y="3048000"/>
            <a:ext cx="4572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4FA808E-65C5-C94B-FC33-B481D1B1B90F}"/>
              </a:ext>
            </a:extLst>
          </p:cNvPr>
          <p:cNvSpPr txBox="1"/>
          <p:nvPr/>
        </p:nvSpPr>
        <p:spPr>
          <a:xfrm>
            <a:off x="1295400" y="4198391"/>
            <a:ext cx="1295400" cy="553998"/>
          </a:xfrm>
          <a:prstGeom prst="rect">
            <a:avLst/>
          </a:prstGeom>
          <a:noFill/>
        </p:spPr>
        <p:txBody>
          <a:bodyPr wrap="square" rtlCol="0">
            <a:spAutoFit/>
          </a:bodyPr>
          <a:lstStyle/>
          <a:p>
            <a:r>
              <a:rPr lang="en-US" sz="1000" dirty="0"/>
              <a:t>Prefrontal cortex with adequate blood flow</a:t>
            </a:r>
          </a:p>
        </p:txBody>
      </p:sp>
      <p:cxnSp>
        <p:nvCxnSpPr>
          <p:cNvPr id="9" name="Straight Arrow Connector 8">
            <a:extLst>
              <a:ext uri="{FF2B5EF4-FFF2-40B4-BE49-F238E27FC236}">
                <a16:creationId xmlns:a16="http://schemas.microsoft.com/office/drawing/2014/main" id="{9E932AEE-C828-FD44-99E4-BDFFA26B30BE}"/>
              </a:ext>
            </a:extLst>
          </p:cNvPr>
          <p:cNvCxnSpPr/>
          <p:nvPr/>
        </p:nvCxnSpPr>
        <p:spPr>
          <a:xfrm flipV="1">
            <a:off x="7239000" y="838200"/>
            <a:ext cx="838200" cy="190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9F6CEC-4BC5-205C-6137-74026841A1FF}"/>
              </a:ext>
            </a:extLst>
          </p:cNvPr>
          <p:cNvSpPr txBox="1"/>
          <p:nvPr/>
        </p:nvSpPr>
        <p:spPr>
          <a:xfrm>
            <a:off x="7162800" y="638145"/>
            <a:ext cx="1790700" cy="400110"/>
          </a:xfrm>
          <a:prstGeom prst="rect">
            <a:avLst/>
          </a:prstGeom>
          <a:noFill/>
        </p:spPr>
        <p:txBody>
          <a:bodyPr wrap="square" rtlCol="0">
            <a:spAutoFit/>
          </a:bodyPr>
          <a:lstStyle/>
          <a:p>
            <a:r>
              <a:rPr lang="en-US" sz="1000" dirty="0"/>
              <a:t>Emotional Center hijacks the blood flow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131" y="-76200"/>
            <a:ext cx="7498080" cy="1143000"/>
          </a:xfrm>
        </p:spPr>
        <p:txBody>
          <a:bodyPr/>
          <a:lstStyle/>
          <a:p>
            <a:r>
              <a:rPr lang="en-US" dirty="0"/>
              <a:t>Defining Stress. . .</a:t>
            </a:r>
          </a:p>
        </p:txBody>
      </p:sp>
      <p:sp>
        <p:nvSpPr>
          <p:cNvPr id="3" name="Rectangle 2"/>
          <p:cNvSpPr/>
          <p:nvPr/>
        </p:nvSpPr>
        <p:spPr>
          <a:xfrm>
            <a:off x="1219200" y="914400"/>
            <a:ext cx="7620000" cy="4678204"/>
          </a:xfrm>
          <a:prstGeom prst="rect">
            <a:avLst/>
          </a:prstGeom>
        </p:spPr>
        <p:txBody>
          <a:bodyPr wrap="square">
            <a:spAutoFit/>
          </a:bodyPr>
          <a:lstStyle/>
          <a:p>
            <a:r>
              <a:rPr lang="en-US" sz="2000" dirty="0"/>
              <a:t>Stress can be misleading because some stress is needed to get things done. Too much stress is any biological event that causes that forces the normal physiological and neuro-physiological systems to function outside of their normal parameters. </a:t>
            </a:r>
            <a:r>
              <a:rPr lang="en-US" sz="2000" dirty="0">
                <a:solidFill>
                  <a:srgbClr val="FF0000"/>
                </a:solidFill>
              </a:rPr>
              <a:t>(Weinberger, DR, 2018)</a:t>
            </a:r>
          </a:p>
          <a:p>
            <a:endParaRPr lang="en-US" sz="1800" dirty="0">
              <a:effectLst/>
              <a:latin typeface="Times New Roman" panose="02020603050405020304" pitchFamily="18" charset="0"/>
              <a:ea typeface="Times New Roman" panose="02020603050405020304" pitchFamily="18" charset="0"/>
            </a:endParaRPr>
          </a:p>
          <a:p>
            <a:r>
              <a:rPr lang="en-US" sz="1800" dirty="0">
                <a:effectLst/>
                <a:ea typeface="Times New Roman" panose="02020603050405020304" pitchFamily="18" charset="0"/>
              </a:rPr>
              <a:t>African Americans and disadvantaged children may be more susceptible to toxic stress because of multiple adverse factors ( Smith, 2003) Racial Battle fatigue effects such as. racism, poor-quality schools, low access to health care, poverty, and so on are some of the major ways these groups are adversely affected. In addition, current generations of children carry the effects of toxic stress from their ancestors' genomes.  Toxic stress changes shorten telomeres and change the expression of vital genes including brain-derived nerve growth factor. </a:t>
            </a:r>
            <a:r>
              <a:rPr lang="en-US" sz="1800" dirty="0">
                <a:solidFill>
                  <a:srgbClr val="FF0000"/>
                </a:solidFill>
                <a:effectLst/>
                <a:ea typeface="Times New Roman" panose="02020603050405020304" pitchFamily="18" charset="0"/>
              </a:rPr>
              <a:t>( </a:t>
            </a:r>
            <a:r>
              <a:rPr lang="en-US" sz="1800" dirty="0" err="1">
                <a:solidFill>
                  <a:srgbClr val="FF0000"/>
                </a:solidFill>
                <a:effectLst/>
                <a:ea typeface="Times New Roman" panose="02020603050405020304" pitchFamily="18" charset="0"/>
              </a:rPr>
              <a:t>Asok</a:t>
            </a:r>
            <a:r>
              <a:rPr lang="en-US" sz="1800" dirty="0">
                <a:solidFill>
                  <a:srgbClr val="FF0000"/>
                </a:solidFill>
                <a:effectLst/>
                <a:ea typeface="Times New Roman" panose="02020603050405020304" pitchFamily="18" charset="0"/>
              </a:rPr>
              <a:t>, A., Bernard, K., Rosen, JB., Dozier, M.,&amp; </a:t>
            </a:r>
            <a:r>
              <a:rPr lang="en-US" sz="1800" dirty="0" err="1">
                <a:solidFill>
                  <a:srgbClr val="FF0000"/>
                </a:solidFill>
                <a:effectLst/>
                <a:ea typeface="Times New Roman" panose="02020603050405020304" pitchFamily="18" charset="0"/>
              </a:rPr>
              <a:t>Rothe</a:t>
            </a:r>
            <a:r>
              <a:rPr lang="en-US" sz="1800" dirty="0">
                <a:solidFill>
                  <a:srgbClr val="FF0000"/>
                </a:solidFill>
                <a:effectLst/>
                <a:ea typeface="Times New Roman" panose="02020603050405020304" pitchFamily="18" charset="0"/>
              </a:rPr>
              <a:t>, TL(2014) </a:t>
            </a:r>
            <a:r>
              <a:rPr lang="en-US" sz="1800" dirty="0">
                <a:effectLst/>
                <a:ea typeface="Times New Roman" panose="02020603050405020304" pitchFamily="18" charset="0"/>
              </a:rPr>
              <a:t>The Last administration’s removal of children from their families created a level of stress that will be written on the brain and genome of generations of children.</a:t>
            </a:r>
            <a:endParaRPr lang="en-US" sz="2000" dirty="0"/>
          </a:p>
          <a:p>
            <a:endParaRPr lang="en-US" sz="2000" dirty="0"/>
          </a:p>
        </p:txBody>
      </p:sp>
    </p:spTree>
    <p:extLst>
      <p:ext uri="{BB962C8B-B14F-4D97-AF65-F5344CB8AC3E}">
        <p14:creationId xmlns:p14="http://schemas.microsoft.com/office/powerpoint/2010/main" val="65259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981200" y="765334"/>
            <a:ext cx="2743200" cy="3459004"/>
          </a:xfrm>
          <a:prstGeom prst="rect">
            <a:avLst/>
          </a:prstGeom>
          <a:noFill/>
          <a:ln w="9525" algn="ctr">
            <a:noFill/>
            <a:miter lim="800000"/>
            <a:headEnd/>
            <a:tailEnd/>
          </a:ln>
        </p:spPr>
      </p:pic>
      <p:pic>
        <p:nvPicPr>
          <p:cNvPr id="4" name="Picture 3"/>
          <p:cNvPicPr>
            <a:picLocks noChangeAspect="1" noChangeArrowheads="1"/>
          </p:cNvPicPr>
          <p:nvPr/>
        </p:nvPicPr>
        <p:blipFill>
          <a:blip r:embed="rId4"/>
          <a:srcRect/>
          <a:stretch>
            <a:fillRect/>
          </a:stretch>
        </p:blipFill>
        <p:spPr bwMode="auto">
          <a:xfrm>
            <a:off x="5562600" y="1219200"/>
            <a:ext cx="2209800" cy="2851355"/>
          </a:xfrm>
          <a:prstGeom prst="rect">
            <a:avLst/>
          </a:prstGeom>
          <a:noFill/>
          <a:ln w="9525" algn="ctr">
            <a:noFill/>
            <a:miter lim="800000"/>
            <a:headEnd/>
            <a:tailEnd/>
          </a:ln>
        </p:spPr>
      </p:pic>
      <p:sp>
        <p:nvSpPr>
          <p:cNvPr id="6" name="Rectangle 5"/>
          <p:cNvSpPr/>
          <p:nvPr/>
        </p:nvSpPr>
        <p:spPr>
          <a:xfrm>
            <a:off x="1219200" y="4267200"/>
            <a:ext cx="7772400" cy="2862322"/>
          </a:xfrm>
          <a:prstGeom prst="rect">
            <a:avLst/>
          </a:prstGeom>
        </p:spPr>
        <p:txBody>
          <a:bodyPr wrap="square">
            <a:spAutoFit/>
          </a:bodyPr>
          <a:lstStyle/>
          <a:p>
            <a:pPr>
              <a:defRPr/>
            </a:pPr>
            <a:r>
              <a:rPr lang="en-US" dirty="0"/>
              <a:t>These images illustrate the negative impact of neglect on the developing brain. In the CT scan on the left is an image of a healthy three-year-old with average head size. The image on the right is from a three-year-old child suffering from severe sensory-deprivation neglect. This child’s brain is significantly smaller than average and has abnormal development of the cortex.</a:t>
            </a:r>
            <a:r>
              <a:rPr lang="en-US" b="1" dirty="0"/>
              <a:t> These images are from studies conducted by a team of researchers from the Child Trauma Academy led by Bruce D. Perry, M.D., Ph.D.”</a:t>
            </a:r>
          </a:p>
          <a:p>
            <a:pPr>
              <a:defRPr/>
            </a:pPr>
            <a:r>
              <a:rPr lang="en-US" dirty="0"/>
              <a:t> </a:t>
            </a:r>
          </a:p>
          <a:p>
            <a:pPr>
              <a:defRPr/>
            </a:pPr>
            <a:endParaRPr lang="en-US" dirty="0"/>
          </a:p>
          <a:p>
            <a:pPr>
              <a:defRPr/>
            </a:pPr>
            <a:r>
              <a:rPr lang="en-US" dirty="0"/>
              <a:t> </a:t>
            </a:r>
          </a:p>
        </p:txBody>
      </p:sp>
      <p:sp>
        <p:nvSpPr>
          <p:cNvPr id="8" name="TextBox 7"/>
          <p:cNvSpPr txBox="1"/>
          <p:nvPr/>
        </p:nvSpPr>
        <p:spPr>
          <a:xfrm>
            <a:off x="2743200" y="304800"/>
            <a:ext cx="4191000" cy="369332"/>
          </a:xfrm>
          <a:prstGeom prst="rect">
            <a:avLst/>
          </a:prstGeom>
          <a:noFill/>
        </p:spPr>
        <p:txBody>
          <a:bodyPr wrap="square" rtlCol="0">
            <a:spAutoFit/>
          </a:bodyPr>
          <a:lstStyle/>
          <a:p>
            <a:r>
              <a:rPr lang="en-US" dirty="0"/>
              <a:t>LIFE -LONG EFFECTS OF TRAUMA</a:t>
            </a:r>
          </a:p>
        </p:txBody>
      </p:sp>
      <p:sp>
        <p:nvSpPr>
          <p:cNvPr id="9" name="TextBox 8"/>
          <p:cNvSpPr txBox="1"/>
          <p:nvPr/>
        </p:nvSpPr>
        <p:spPr>
          <a:xfrm>
            <a:off x="5943600" y="914400"/>
            <a:ext cx="1981200" cy="276999"/>
          </a:xfrm>
          <a:prstGeom prst="rect">
            <a:avLst/>
          </a:prstGeom>
          <a:noFill/>
        </p:spPr>
        <p:txBody>
          <a:bodyPr wrap="square" rtlCol="0">
            <a:spAutoFit/>
          </a:bodyPr>
          <a:lstStyle/>
          <a:p>
            <a:r>
              <a:rPr lang="en-US" sz="1200" dirty="0"/>
              <a:t>ABNORMAL BRAIN</a:t>
            </a:r>
          </a:p>
        </p:txBody>
      </p:sp>
      <p:sp>
        <p:nvSpPr>
          <p:cNvPr id="10" name="TextBox 9"/>
          <p:cNvSpPr txBox="1"/>
          <p:nvPr/>
        </p:nvSpPr>
        <p:spPr>
          <a:xfrm>
            <a:off x="1447800" y="685800"/>
            <a:ext cx="457200" cy="3693319"/>
          </a:xfrm>
          <a:prstGeom prst="rect">
            <a:avLst/>
          </a:prstGeom>
          <a:noFill/>
        </p:spPr>
        <p:txBody>
          <a:bodyPr wrap="square" rtlCol="0">
            <a:spAutoFit/>
          </a:bodyPr>
          <a:lstStyle/>
          <a:p>
            <a:r>
              <a:rPr lang="en-US" dirty="0"/>
              <a:t>N</a:t>
            </a:r>
          </a:p>
          <a:p>
            <a:r>
              <a:rPr lang="en-US" dirty="0"/>
              <a:t>O</a:t>
            </a:r>
          </a:p>
          <a:p>
            <a:r>
              <a:rPr lang="en-US" dirty="0"/>
              <a:t>R</a:t>
            </a:r>
          </a:p>
          <a:p>
            <a:r>
              <a:rPr lang="en-US" dirty="0"/>
              <a:t>M</a:t>
            </a:r>
          </a:p>
          <a:p>
            <a:r>
              <a:rPr lang="en-US" dirty="0"/>
              <a:t>A</a:t>
            </a:r>
          </a:p>
          <a:p>
            <a:r>
              <a:rPr lang="en-US" dirty="0"/>
              <a:t>L</a:t>
            </a:r>
          </a:p>
          <a:p>
            <a:endParaRPr lang="en-US" dirty="0"/>
          </a:p>
          <a:p>
            <a:r>
              <a:rPr lang="en-US" dirty="0"/>
              <a:t>B</a:t>
            </a:r>
          </a:p>
          <a:p>
            <a:r>
              <a:rPr lang="en-US" dirty="0"/>
              <a:t>R</a:t>
            </a:r>
          </a:p>
          <a:p>
            <a:r>
              <a:rPr lang="en-US" dirty="0"/>
              <a:t>A</a:t>
            </a:r>
          </a:p>
          <a:p>
            <a:r>
              <a:rPr lang="en-US" dirty="0"/>
              <a:t>I</a:t>
            </a:r>
          </a:p>
          <a:p>
            <a:r>
              <a:rPr lang="en-US" dirty="0"/>
              <a:t>N</a:t>
            </a:r>
          </a:p>
          <a:p>
            <a:endParaRPr lang="en-US" dirty="0"/>
          </a:p>
        </p:txBody>
      </p:sp>
    </p:spTree>
    <p:extLst>
      <p:ext uri="{BB962C8B-B14F-4D97-AF65-F5344CB8AC3E}">
        <p14:creationId xmlns:p14="http://schemas.microsoft.com/office/powerpoint/2010/main" val="202176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2D0A-5FB7-729D-D383-6F8A5A782464}"/>
              </a:ext>
            </a:extLst>
          </p:cNvPr>
          <p:cNvSpPr>
            <a:spLocks noGrp="1"/>
          </p:cNvSpPr>
          <p:nvPr>
            <p:ph type="title"/>
          </p:nvPr>
        </p:nvSpPr>
        <p:spPr>
          <a:xfrm>
            <a:off x="1435608" y="274320"/>
            <a:ext cx="6031992" cy="716280"/>
          </a:xfrm>
        </p:spPr>
        <p:txBody>
          <a:bodyPr>
            <a:normAutofit fontScale="90000"/>
          </a:bodyPr>
          <a:lstStyle/>
          <a:p>
            <a:r>
              <a:rPr lang="en-US" dirty="0"/>
              <a:t>References</a:t>
            </a:r>
          </a:p>
        </p:txBody>
      </p:sp>
      <p:sp>
        <p:nvSpPr>
          <p:cNvPr id="4" name="TextBox 3">
            <a:extLst>
              <a:ext uri="{FF2B5EF4-FFF2-40B4-BE49-F238E27FC236}">
                <a16:creationId xmlns:a16="http://schemas.microsoft.com/office/drawing/2014/main" id="{992A1C53-4DBB-7805-BB59-439509D683B4}"/>
              </a:ext>
            </a:extLst>
          </p:cNvPr>
          <p:cNvSpPr txBox="1"/>
          <p:nvPr/>
        </p:nvSpPr>
        <p:spPr>
          <a:xfrm>
            <a:off x="1406210" y="704850"/>
            <a:ext cx="6934200" cy="4708981"/>
          </a:xfrm>
          <a:prstGeom prst="rect">
            <a:avLst/>
          </a:prstGeom>
          <a:noFill/>
        </p:spPr>
        <p:txBody>
          <a:bodyPr wrap="square" rtlCol="0">
            <a:spAutoFit/>
          </a:bodyPr>
          <a:lstStyle/>
          <a:p>
            <a:pPr marL="342900" indent="-342900" algn="l">
              <a:buAutoNum type="arabicPeriod"/>
            </a:pPr>
            <a:endParaRPr lang="en-US" b="0" i="0" dirty="0">
              <a:solidFill>
                <a:srgbClr val="414042"/>
              </a:solidFill>
              <a:effectLst/>
              <a:latin typeface="Lato" panose="020F0502020204030203" pitchFamily="34" charset="0"/>
            </a:endParaRPr>
          </a:p>
          <a:p>
            <a:pPr marL="342900" indent="-342900">
              <a:buFontTx/>
              <a:buAutoNum type="arabicPeriod"/>
            </a:pPr>
            <a:r>
              <a:rPr lang="en-US" sz="1100" dirty="0">
                <a:effectLst/>
                <a:latin typeface="Times New Roman" panose="02020603050405020304" pitchFamily="18" charset="0"/>
                <a:ea typeface="Times New Roman" panose="02020603050405020304" pitchFamily="18" charset="0"/>
              </a:rPr>
              <a:t>Bloomfield, M., McCutcheon, RA., Kempton, M., Freeman, T., &amp; Howes, O.(2019). The effects of psychological stress on dopaminergic function and the acute stress response. eLife8:e46797. org, </a:t>
            </a:r>
            <a:r>
              <a:rPr lang="en-US" sz="1100" u="sng" dirty="0">
                <a:solidFill>
                  <a:srgbClr val="757575"/>
                </a:solidFill>
                <a:effectLst/>
                <a:latin typeface="Noto Sans" panose="020B0502040504020204" pitchFamily="34" charset="0"/>
                <a:ea typeface="Times New Roman" panose="02020603050405020304" pitchFamily="18" charset="0"/>
                <a:hlinkClick r:id="rId3"/>
              </a:rPr>
              <a:t>https://doi.org/10.7554/eLife.46797</a:t>
            </a:r>
            <a:endParaRPr lang="en-US" sz="1100" dirty="0">
              <a:effectLst/>
              <a:latin typeface="Times New Roman" panose="02020603050405020304" pitchFamily="18" charset="0"/>
              <a:ea typeface="Times New Roman" panose="02020603050405020304" pitchFamily="18" charset="0"/>
            </a:endParaRPr>
          </a:p>
          <a:p>
            <a:pPr marL="342900" indent="-342900" algn="l">
              <a:buFont typeface="+mj-lt"/>
              <a:buAutoNum type="arabicPeriod"/>
            </a:pPr>
            <a:r>
              <a:rPr lang="en-US" sz="1100" b="0" i="0" dirty="0">
                <a:solidFill>
                  <a:srgbClr val="414042"/>
                </a:solidFill>
                <a:effectLst/>
                <a:latin typeface="Lato" panose="020F0502020204030203" pitchFamily="34" charset="0"/>
              </a:rPr>
              <a:t>Brewer, C.; Campbell, Don. G (1991).  Rhythms of Learning, Zephyr Press : Tucson, AZ.</a:t>
            </a:r>
          </a:p>
          <a:p>
            <a:pPr marL="342900" indent="-342900" algn="l">
              <a:buFont typeface="+mj-lt"/>
              <a:buAutoNum type="arabicPeriod"/>
            </a:pPr>
            <a:r>
              <a:rPr lang="en-US" sz="1100" b="0" i="0" dirty="0">
                <a:solidFill>
                  <a:srgbClr val="414042"/>
                </a:solidFill>
                <a:effectLst/>
                <a:latin typeface="Lato" panose="020F0502020204030203" pitchFamily="34" charset="0"/>
              </a:rPr>
              <a:t>Colker, L. J (2014). The Word Gap: The Early Years Make a  Difference. Teaching Young Children 7:(3), NAEYC.</a:t>
            </a:r>
          </a:p>
          <a:p>
            <a:pPr marL="342900" indent="-342900" algn="l">
              <a:buFont typeface="+mj-lt"/>
              <a:buAutoNum type="arabicPeriod"/>
            </a:pPr>
            <a:r>
              <a:rPr lang="en-US" sz="1100" b="0" i="0" dirty="0">
                <a:solidFill>
                  <a:srgbClr val="414042"/>
                </a:solidFill>
                <a:effectLst/>
                <a:latin typeface="Lato" panose="020F0502020204030203" pitchFamily="34" charset="0"/>
              </a:rPr>
              <a:t>Dryden, G. &amp; Rose, C. (1991)  Fundamentals Guidebook-The </a:t>
            </a:r>
            <a:r>
              <a:rPr lang="en-US" sz="1100" dirty="0">
                <a:solidFill>
                  <a:srgbClr val="414042"/>
                </a:solidFill>
                <a:latin typeface="Lato" panose="020F0502020204030203" pitchFamily="34" charset="0"/>
              </a:rPr>
              <a:t> </a:t>
            </a:r>
            <a:r>
              <a:rPr lang="en-US" sz="1100" b="0" i="0" dirty="0">
                <a:solidFill>
                  <a:srgbClr val="414042"/>
                </a:solidFill>
                <a:effectLst/>
                <a:latin typeface="Lato" panose="020F0502020204030203" pitchFamily="34" charset="0"/>
              </a:rPr>
              <a:t>Building Blocks to Raise a Happier Child. Accelerated Learning Systems, Ltd.: Ashton Clinton, </a:t>
            </a:r>
            <a:r>
              <a:rPr lang="en-US" sz="1100" dirty="0">
                <a:solidFill>
                  <a:srgbClr val="414042"/>
                </a:solidFill>
                <a:latin typeface="Lato" panose="020F0502020204030203" pitchFamily="34" charset="0"/>
              </a:rPr>
              <a:t>E</a:t>
            </a:r>
            <a:r>
              <a:rPr lang="en-US" sz="1100" b="0" i="0" dirty="0">
                <a:solidFill>
                  <a:srgbClr val="414042"/>
                </a:solidFill>
                <a:effectLst/>
                <a:latin typeface="Lato" panose="020F0502020204030203" pitchFamily="34" charset="0"/>
              </a:rPr>
              <a:t>ngland.</a:t>
            </a:r>
          </a:p>
          <a:p>
            <a:pPr marL="342900" indent="-342900" algn="l">
              <a:buFont typeface="+mj-lt"/>
              <a:buAutoNum type="arabicPeriod"/>
            </a:pPr>
            <a:r>
              <a:rPr lang="en-US" sz="1100" b="0" i="0" dirty="0">
                <a:solidFill>
                  <a:srgbClr val="414042"/>
                </a:solidFill>
                <a:effectLst/>
                <a:latin typeface="Lato" panose="020F0502020204030203" pitchFamily="34" charset="0"/>
              </a:rPr>
              <a:t>Fernald, A., V.A. Marchman, &amp; A. </a:t>
            </a:r>
            <a:r>
              <a:rPr lang="en-US" sz="1100" b="0" i="0" dirty="0" err="1">
                <a:solidFill>
                  <a:srgbClr val="414042"/>
                </a:solidFill>
                <a:effectLst/>
                <a:latin typeface="Lato" panose="020F0502020204030203" pitchFamily="34" charset="0"/>
              </a:rPr>
              <a:t>Weisleder</a:t>
            </a:r>
            <a:r>
              <a:rPr lang="en-US" sz="1100" b="0" i="0" dirty="0">
                <a:solidFill>
                  <a:srgbClr val="414042"/>
                </a:solidFill>
                <a:effectLst/>
                <a:latin typeface="Lato" panose="020F0502020204030203" pitchFamily="34" charset="0"/>
              </a:rPr>
              <a:t>. ( 2013). “SES Differences in Language Processing Skill and Vocabulary Are  Evident at 18 Months.” </a:t>
            </a:r>
            <a:r>
              <a:rPr lang="en-US" sz="1100" b="0" i="1" dirty="0">
                <a:solidFill>
                  <a:srgbClr val="414042"/>
                </a:solidFill>
                <a:effectLst/>
                <a:latin typeface="Lato" panose="020F0502020204030203" pitchFamily="34" charset="0"/>
              </a:rPr>
              <a:t>Developmental Science</a:t>
            </a:r>
            <a:r>
              <a:rPr lang="en-US" sz="1100" b="0" i="0" dirty="0">
                <a:solidFill>
                  <a:srgbClr val="414042"/>
                </a:solidFill>
                <a:effectLst/>
                <a:latin typeface="Lato" panose="020F0502020204030203" pitchFamily="34" charset="0"/>
              </a:rPr>
              <a:t> 16 (2): 234–48.</a:t>
            </a:r>
          </a:p>
          <a:p>
            <a:pPr marL="342900" indent="-342900">
              <a:buFont typeface="+mj-lt"/>
              <a:buAutoNum type="arabicPeriod"/>
            </a:pPr>
            <a:r>
              <a:rPr lang="en-US" sz="1100" dirty="0">
                <a:solidFill>
                  <a:srgbClr val="414042"/>
                </a:solidFill>
                <a:latin typeface="Lato" panose="020F0502020204030203" pitchFamily="34" charset="0"/>
              </a:rPr>
              <a:t>Hannaford, C. (2011 ) The Dominance Factor. </a:t>
            </a:r>
            <a:r>
              <a:rPr lang="en-US" sz="1100" i="0" dirty="0">
                <a:solidFill>
                  <a:srgbClr val="0F1111"/>
                </a:solidFill>
                <a:effectLst/>
                <a:latin typeface="Arial" panose="020B0604020202020204" pitchFamily="34" charset="0"/>
              </a:rPr>
              <a:t>How Knowing Your Dominant Eye, Ear, Brain, Hand &amp; Foot Can Improve Your Learning. Great River Books: Salt Lake City: Utah.</a:t>
            </a:r>
            <a:endParaRPr lang="en-US" sz="1100" b="0" i="0" dirty="0">
              <a:solidFill>
                <a:srgbClr val="414042"/>
              </a:solidFill>
              <a:effectLst/>
              <a:latin typeface="Lato" panose="020F0502020204030203" pitchFamily="34" charset="0"/>
            </a:endParaRPr>
          </a:p>
          <a:p>
            <a:pPr marL="342900" indent="-342900" algn="l">
              <a:buFont typeface="+mj-lt"/>
              <a:buAutoNum type="arabicPeriod"/>
            </a:pPr>
            <a:r>
              <a:rPr lang="en-US" sz="1100" b="0" i="0" dirty="0">
                <a:solidFill>
                  <a:srgbClr val="414042"/>
                </a:solidFill>
                <a:effectLst/>
                <a:latin typeface="Lato" panose="020F0502020204030203" pitchFamily="34" charset="0"/>
              </a:rPr>
              <a:t>Hart, B., &amp; T.R. </a:t>
            </a:r>
            <a:r>
              <a:rPr lang="en-US" sz="1100" b="0" i="0" dirty="0" err="1">
                <a:solidFill>
                  <a:srgbClr val="414042"/>
                </a:solidFill>
                <a:effectLst/>
                <a:latin typeface="Lato" panose="020F0502020204030203" pitchFamily="34" charset="0"/>
              </a:rPr>
              <a:t>Risley</a:t>
            </a:r>
            <a:r>
              <a:rPr lang="en-US" sz="1100" b="0" i="0" dirty="0">
                <a:solidFill>
                  <a:srgbClr val="414042"/>
                </a:solidFill>
                <a:effectLst/>
                <a:latin typeface="Lato" panose="020F0502020204030203" pitchFamily="34" charset="0"/>
              </a:rPr>
              <a:t>. (1995). </a:t>
            </a:r>
            <a:r>
              <a:rPr lang="en-US" sz="1100" b="0" i="1" dirty="0">
                <a:solidFill>
                  <a:srgbClr val="414042"/>
                </a:solidFill>
                <a:effectLst/>
                <a:latin typeface="Lato" panose="020F0502020204030203" pitchFamily="34" charset="0"/>
              </a:rPr>
              <a:t>Meaningful Differences in the Everyday Experience of Young American Children.</a:t>
            </a:r>
            <a:r>
              <a:rPr lang="en-US" sz="1100" b="0" i="0" dirty="0">
                <a:solidFill>
                  <a:srgbClr val="414042"/>
                </a:solidFill>
                <a:effectLst/>
                <a:latin typeface="Lato" panose="020F0502020204030203" pitchFamily="34" charset="0"/>
              </a:rPr>
              <a:t> Baltimore: </a:t>
            </a:r>
            <a:r>
              <a:rPr lang="en-US" sz="1100" dirty="0">
                <a:solidFill>
                  <a:srgbClr val="414042"/>
                </a:solidFill>
                <a:latin typeface="Lato" panose="020F0502020204030203" pitchFamily="34" charset="0"/>
              </a:rPr>
              <a:t> Br</a:t>
            </a:r>
            <a:r>
              <a:rPr lang="en-US" sz="1100" b="0" i="0" dirty="0">
                <a:solidFill>
                  <a:srgbClr val="414042"/>
                </a:solidFill>
                <a:effectLst/>
                <a:latin typeface="Lato" panose="020F0502020204030203" pitchFamily="34" charset="0"/>
              </a:rPr>
              <a:t>ookes.</a:t>
            </a:r>
          </a:p>
          <a:p>
            <a:pPr marL="342900" indent="-342900" algn="l">
              <a:buFont typeface="+mj-lt"/>
              <a:buAutoNum type="arabicPeriod"/>
            </a:pPr>
            <a:r>
              <a:rPr lang="en-US" sz="1100" b="0" i="0" dirty="0">
                <a:solidFill>
                  <a:srgbClr val="414042"/>
                </a:solidFill>
                <a:effectLst/>
                <a:latin typeface="Lato" panose="020F0502020204030203" pitchFamily="34" charset="0"/>
              </a:rPr>
              <a:t>Hart, B., &amp; T.R. </a:t>
            </a:r>
            <a:r>
              <a:rPr lang="en-US" sz="1100" b="0" i="0" dirty="0" err="1">
                <a:solidFill>
                  <a:srgbClr val="414042"/>
                </a:solidFill>
                <a:effectLst/>
                <a:latin typeface="Lato" panose="020F0502020204030203" pitchFamily="34" charset="0"/>
              </a:rPr>
              <a:t>Risley</a:t>
            </a:r>
            <a:r>
              <a:rPr lang="en-US" sz="1100" b="0" i="0" dirty="0">
                <a:solidFill>
                  <a:srgbClr val="414042"/>
                </a:solidFill>
                <a:effectLst/>
                <a:latin typeface="Lato" panose="020F0502020204030203" pitchFamily="34" charset="0"/>
              </a:rPr>
              <a:t>. (2003). “The Early Catastrophe: The 30 </a:t>
            </a:r>
          </a:p>
          <a:p>
            <a:pPr marL="342900" indent="-342900" algn="l">
              <a:buFont typeface="+mj-lt"/>
              <a:buAutoNum type="arabicPeriod"/>
            </a:pPr>
            <a:r>
              <a:rPr lang="en-US" sz="1100" b="0" i="0" dirty="0">
                <a:solidFill>
                  <a:srgbClr val="414042"/>
                </a:solidFill>
                <a:effectLst/>
                <a:latin typeface="Lato" panose="020F0502020204030203" pitchFamily="34" charset="0"/>
              </a:rPr>
              <a:t>Million Word Gap by Age 3.” </a:t>
            </a:r>
            <a:r>
              <a:rPr lang="en-US" sz="1100" b="0" i="1" dirty="0">
                <a:solidFill>
                  <a:srgbClr val="414042"/>
                </a:solidFill>
                <a:effectLst/>
                <a:latin typeface="Lato" panose="020F0502020204030203" pitchFamily="34" charset="0"/>
              </a:rPr>
              <a:t>American Educator</a:t>
            </a:r>
            <a:r>
              <a:rPr lang="en-US" sz="1100" b="0" i="0" dirty="0">
                <a:solidFill>
                  <a:srgbClr val="414042"/>
                </a:solidFill>
                <a:effectLst/>
                <a:latin typeface="Lato" panose="020F0502020204030203" pitchFamily="34" charset="0"/>
              </a:rPr>
              <a:t> 27 (1): 4–        </a:t>
            </a:r>
            <a:r>
              <a:rPr lang="en-US" sz="1100" b="0" i="0" u="none" strike="noStrike" dirty="0">
                <a:solidFill>
                  <a:srgbClr val="F15D22"/>
                </a:solidFill>
                <a:effectLst/>
                <a:latin typeface="Lato" panose="020F0502020204030203" pitchFamily="34" charset="0"/>
                <a:hlinkClick r:id="rId4" tooltip="www.aft.org/pdfs/americaneducator/spring2003/TheEarlyCatastrophe.pdf"/>
              </a:rPr>
              <a:t>www.aft.org/pdfs/americaneducator/spring2003/TheEarlyCatastrophe.pdf</a:t>
            </a:r>
            <a:r>
              <a:rPr lang="en-US" sz="1100" b="0" i="0" dirty="0">
                <a:solidFill>
                  <a:srgbClr val="414042"/>
                </a:solidFill>
                <a:effectLst/>
                <a:latin typeface="Lato" panose="020F0502020204030203" pitchFamily="34" charset="0"/>
              </a:rPr>
              <a:t>.</a:t>
            </a:r>
          </a:p>
          <a:p>
            <a:pPr marL="342900" indent="-342900" algn="l">
              <a:buFont typeface="+mj-lt"/>
              <a:buAutoNum type="arabicPeriod"/>
            </a:pPr>
            <a:r>
              <a:rPr lang="en-US" sz="1100" b="0" i="0" dirty="0">
                <a:solidFill>
                  <a:srgbClr val="414042"/>
                </a:solidFill>
                <a:effectLst/>
                <a:latin typeface="Lato" panose="020F0502020204030203" pitchFamily="34" charset="0"/>
              </a:rPr>
              <a:t>Snow, K.( 2013). “New Research on Early Disparities: Focus </a:t>
            </a:r>
            <a:r>
              <a:rPr lang="en-US" sz="1100" b="0" i="0" dirty="0" err="1">
                <a:solidFill>
                  <a:srgbClr val="414042"/>
                </a:solidFill>
                <a:effectLst/>
                <a:latin typeface="Lato" panose="020F0502020204030203" pitchFamily="34" charset="0"/>
              </a:rPr>
              <a:t>onVocabulary</a:t>
            </a:r>
            <a:r>
              <a:rPr lang="en-US" sz="1100" b="0" i="0" dirty="0">
                <a:solidFill>
                  <a:srgbClr val="414042"/>
                </a:solidFill>
                <a:effectLst/>
                <a:latin typeface="Lato" panose="020F0502020204030203" pitchFamily="34" charset="0"/>
              </a:rPr>
              <a:t> and La</a:t>
            </a:r>
          </a:p>
          <a:p>
            <a:pPr marL="342900" indent="-342900" algn="l">
              <a:buFont typeface="+mj-lt"/>
              <a:buAutoNum type="arabicPeriod"/>
            </a:pPr>
            <a:r>
              <a:rPr lang="en-US" sz="1100" dirty="0">
                <a:effectLst/>
                <a:latin typeface="Times New Roman" panose="02020603050405020304" pitchFamily="18" charset="0"/>
                <a:ea typeface="Times New Roman" panose="02020603050405020304" pitchFamily="18" charset="0"/>
              </a:rPr>
              <a:t>Weinberger, D.R.., 2018 &amp; Roth. TL., </a:t>
            </a:r>
            <a:r>
              <a:rPr lang="en-US" sz="1100" dirty="0" err="1">
                <a:effectLst/>
                <a:latin typeface="Times New Roman" panose="02020603050405020304" pitchFamily="18" charset="0"/>
                <a:ea typeface="Times New Roman" panose="02020603050405020304" pitchFamily="18" charset="0"/>
              </a:rPr>
              <a:t>Lubin</a:t>
            </a:r>
            <a:r>
              <a:rPr lang="en-US" sz="1100" dirty="0">
                <a:effectLst/>
                <a:latin typeface="Times New Roman" panose="02020603050405020304" pitchFamily="18" charset="0"/>
                <a:ea typeface="Times New Roman" panose="02020603050405020304" pitchFamily="18" charset="0"/>
              </a:rPr>
              <a:t>., FD., Funk, AAJ., &amp; </a:t>
            </a:r>
            <a:r>
              <a:rPr lang="en-US" sz="1100" dirty="0" err="1">
                <a:effectLst/>
                <a:latin typeface="Times New Roman" panose="02020603050405020304" pitchFamily="18" charset="0"/>
                <a:ea typeface="Times New Roman" panose="02020603050405020304" pitchFamily="18" charset="0"/>
              </a:rPr>
              <a:t>Sweatt</a:t>
            </a:r>
            <a:r>
              <a:rPr lang="en-US" sz="1100" dirty="0">
                <a:effectLst/>
                <a:latin typeface="Times New Roman" panose="02020603050405020304" pitchFamily="18" charset="0"/>
                <a:ea typeface="Times New Roman" panose="02020603050405020304" pitchFamily="18" charset="0"/>
              </a:rPr>
              <a:t>, D. Lasting epigenetic influence of   early-life adversity on BDNF gene. Biological Psychiatry. 65(9) 1. Pp 760-769.</a:t>
            </a:r>
            <a:r>
              <a:rPr lang="en-US" sz="1100" dirty="0">
                <a:solidFill>
                  <a:srgbClr val="000000"/>
                </a:solidFill>
                <a:effectLst/>
                <a:latin typeface="Noto Sans" panose="020B0502040504020204" pitchFamily="34" charset="0"/>
                <a:ea typeface="Times New Roman" panose="02020603050405020304" pitchFamily="18" charset="0"/>
              </a:rPr>
              <a:t> </a:t>
            </a:r>
            <a:r>
              <a:rPr lang="en-US" sz="1100" dirty="0" err="1">
                <a:solidFill>
                  <a:srgbClr val="000000"/>
                </a:solidFill>
                <a:effectLst/>
                <a:latin typeface="Noto Sans" panose="020B0502040504020204" pitchFamily="34" charset="0"/>
                <a:ea typeface="Times New Roman" panose="02020603050405020304" pitchFamily="18" charset="0"/>
              </a:rPr>
              <a:t>doi</a:t>
            </a:r>
            <a:r>
              <a:rPr lang="en-US" sz="1100" dirty="0">
                <a:solidFill>
                  <a:srgbClr val="000000"/>
                </a:solidFill>
                <a:effectLst/>
                <a:latin typeface="Noto Sans" panose="020B0502040504020204" pitchFamily="34" charset="0"/>
                <a:ea typeface="Times New Roman" panose="02020603050405020304" pitchFamily="18" charset="0"/>
              </a:rPr>
              <a:t>: </a:t>
            </a:r>
            <a:r>
              <a:rPr lang="en-US" sz="1100" u="sng" dirty="0">
                <a:solidFill>
                  <a:srgbClr val="2A4E9D"/>
                </a:solidFill>
                <a:effectLst/>
                <a:latin typeface="Noto Sans" panose="020B0502040504020204" pitchFamily="34" charset="0"/>
                <a:ea typeface="Times New Roman" panose="02020603050405020304" pitchFamily="18" charset="0"/>
                <a:hlinkClick r:id="rId5"/>
              </a:rPr>
              <a:t>10.1016/j.biopsych.2008.11.028</a:t>
            </a:r>
            <a:r>
              <a:rPr lang="en-US" sz="1100" dirty="0">
                <a:effectLst/>
                <a:latin typeface="Times New Roman" panose="02020603050405020304" pitchFamily="18" charset="0"/>
                <a:ea typeface="Times New Roman" panose="02020603050405020304" pitchFamily="18" charset="0"/>
              </a:rPr>
              <a:t> .</a:t>
            </a:r>
          </a:p>
          <a:p>
            <a:pPr marL="342900" indent="-342900" algn="l">
              <a:buFont typeface="+mj-lt"/>
              <a:buAutoNum type="arabicPeriod"/>
            </a:pPr>
            <a:r>
              <a:rPr lang="en-US" sz="1100" dirty="0" err="1">
                <a:effectLst/>
                <a:latin typeface="Times New Roman" panose="02020603050405020304" pitchFamily="18" charset="0"/>
                <a:ea typeface="Times New Roman" panose="02020603050405020304" pitchFamily="18" charset="0"/>
              </a:rPr>
              <a:t>Asok</a:t>
            </a:r>
            <a:r>
              <a:rPr lang="en-US" sz="1100" dirty="0">
                <a:effectLst/>
                <a:latin typeface="Times New Roman" panose="02020603050405020304" pitchFamily="18" charset="0"/>
                <a:ea typeface="Times New Roman" panose="02020603050405020304" pitchFamily="18" charset="0"/>
              </a:rPr>
              <a:t>, A., Bernard, K., Rosen, JB., Dozier, M. &amp; </a:t>
            </a:r>
            <a:r>
              <a:rPr lang="en-US" sz="1100" dirty="0" err="1">
                <a:effectLst/>
                <a:latin typeface="Times New Roman" panose="02020603050405020304" pitchFamily="18" charset="0"/>
                <a:ea typeface="Times New Roman" panose="02020603050405020304" pitchFamily="18" charset="0"/>
              </a:rPr>
              <a:t>Rothe</a:t>
            </a:r>
            <a:r>
              <a:rPr lang="en-US" sz="1100" dirty="0">
                <a:effectLst/>
                <a:latin typeface="Times New Roman" panose="02020603050405020304" pitchFamily="18" charset="0"/>
                <a:ea typeface="Times New Roman" panose="02020603050405020304" pitchFamily="18" charset="0"/>
              </a:rPr>
              <a:t>, TL.(2014). Infant-caregiver experiences alter telomere length in the brain. PLoS ONE 9(7): e101437. doi:10. 1371/journal.pone.0101437</a:t>
            </a:r>
          </a:p>
          <a:p>
            <a:pPr algn="l"/>
            <a:endParaRPr lang="en-US" sz="1100" b="0" i="0" dirty="0">
              <a:solidFill>
                <a:srgbClr val="414042"/>
              </a:solidFill>
              <a:effectLst/>
              <a:latin typeface="Lato" panose="020F0502020204030203" pitchFamily="34" charset="0"/>
            </a:endParaRPr>
          </a:p>
          <a:p>
            <a:endParaRPr lang="en-US" dirty="0"/>
          </a:p>
        </p:txBody>
      </p:sp>
    </p:spTree>
    <p:extLst>
      <p:ext uri="{BB962C8B-B14F-4D97-AF65-F5344CB8AC3E}">
        <p14:creationId xmlns:p14="http://schemas.microsoft.com/office/powerpoint/2010/main" val="273715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2D40E-EABB-F388-0687-19E23425A5FA}"/>
              </a:ext>
            </a:extLst>
          </p:cNvPr>
          <p:cNvSpPr>
            <a:spLocks noGrp="1"/>
          </p:cNvSpPr>
          <p:nvPr>
            <p:ph sz="half" idx="1"/>
          </p:nvPr>
        </p:nvSpPr>
        <p:spPr>
          <a:xfrm>
            <a:off x="421482" y="1528763"/>
            <a:ext cx="2293144" cy="3961210"/>
          </a:xfrm>
        </p:spPr>
        <p:txBody>
          <a:bodyPr>
            <a:normAutofit fontScale="70000" lnSpcReduction="20000"/>
          </a:bodyPr>
          <a:lstStyle/>
          <a:p>
            <a:pPr algn="l"/>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 If a child is taught with criticism, </a:t>
            </a:r>
          </a:p>
          <a:p>
            <a:r>
              <a:rPr lang="en-US" sz="1350" b="1" dirty="0">
                <a:solidFill>
                  <a:srgbClr val="000000"/>
                </a:solidFill>
                <a:latin typeface="Times New Roman" panose="02020603050405020304" pitchFamily="18" charset="0"/>
              </a:rPr>
              <a:t>His brain learns to condemn</a:t>
            </a:r>
            <a:r>
              <a:rPr lang="en-US" sz="1350" dirty="0">
                <a:solidFill>
                  <a:srgbClr val="000000"/>
                </a:solidFill>
                <a:latin typeface="Times New Roman" panose="02020603050405020304" pitchFamily="18" charset="0"/>
              </a:rPr>
              <a:t>. </a:t>
            </a:r>
          </a:p>
          <a:p>
            <a:r>
              <a:rPr lang="en-US" sz="1350" dirty="0">
                <a:solidFill>
                  <a:srgbClr val="000000"/>
                </a:solidFill>
                <a:latin typeface="Times New Roman" panose="02020603050405020304" pitchFamily="18" charset="0"/>
              </a:rPr>
              <a:t>If a child is taught with hostility, </a:t>
            </a:r>
          </a:p>
          <a:p>
            <a:r>
              <a:rPr lang="en-US" sz="1350" b="1" dirty="0">
                <a:solidFill>
                  <a:srgbClr val="000000"/>
                </a:solidFill>
                <a:latin typeface="Times New Roman" panose="02020603050405020304" pitchFamily="18" charset="0"/>
              </a:rPr>
              <a:t>Her brain learns to fight. </a:t>
            </a:r>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If a child is taught with fear, </a:t>
            </a:r>
          </a:p>
          <a:p>
            <a:r>
              <a:rPr lang="en-US" sz="1350" b="1" dirty="0">
                <a:solidFill>
                  <a:srgbClr val="000000"/>
                </a:solidFill>
                <a:latin typeface="Times New Roman" panose="02020603050405020304" pitchFamily="18" charset="0"/>
              </a:rPr>
              <a:t>His brain learns to be apprehensive. </a:t>
            </a:r>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If a child taught with pity, </a:t>
            </a:r>
          </a:p>
          <a:p>
            <a:r>
              <a:rPr lang="en-US" sz="1350" b="1" dirty="0">
                <a:solidFill>
                  <a:srgbClr val="000000"/>
                </a:solidFill>
                <a:latin typeface="Times New Roman" panose="02020603050405020304" pitchFamily="18" charset="0"/>
              </a:rPr>
              <a:t>Her brain learns to feel sorry for herself. </a:t>
            </a:r>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If a child is taught with ridicule, </a:t>
            </a:r>
          </a:p>
          <a:p>
            <a:r>
              <a:rPr lang="en-US" sz="1350" b="1" dirty="0">
                <a:solidFill>
                  <a:srgbClr val="000000"/>
                </a:solidFill>
                <a:latin typeface="Times New Roman" panose="02020603050405020304" pitchFamily="18" charset="0"/>
              </a:rPr>
              <a:t>His brain learns to be shy. </a:t>
            </a:r>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If a child is taught with jealousy, </a:t>
            </a:r>
          </a:p>
          <a:p>
            <a:r>
              <a:rPr lang="en-US" sz="1350" b="1" dirty="0">
                <a:solidFill>
                  <a:srgbClr val="000000"/>
                </a:solidFill>
                <a:latin typeface="Times New Roman" panose="02020603050405020304" pitchFamily="18" charset="0"/>
              </a:rPr>
              <a:t>Her brain learns to envy. </a:t>
            </a:r>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If a child is taught with shame, </a:t>
            </a:r>
          </a:p>
          <a:p>
            <a:r>
              <a:rPr lang="en-US" sz="1350" b="1" dirty="0">
                <a:solidFill>
                  <a:srgbClr val="000000"/>
                </a:solidFill>
                <a:latin typeface="Times New Roman" panose="02020603050405020304" pitchFamily="18" charset="0"/>
              </a:rPr>
              <a:t>His brain learns to feel guilty. </a:t>
            </a:r>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If a child is taught with stress, </a:t>
            </a:r>
          </a:p>
          <a:p>
            <a:r>
              <a:rPr lang="en-US" sz="1350" b="1" dirty="0">
                <a:solidFill>
                  <a:srgbClr val="000000"/>
                </a:solidFill>
                <a:latin typeface="Times New Roman" panose="02020603050405020304" pitchFamily="18" charset="0"/>
              </a:rPr>
              <a:t>Her brain learns to be on alert for an attack</a:t>
            </a:r>
            <a:r>
              <a:rPr lang="en-US" sz="1350" dirty="0">
                <a:solidFill>
                  <a:srgbClr val="000000"/>
                </a:solidFill>
                <a:latin typeface="Times New Roman" panose="02020603050405020304" pitchFamily="18" charset="0"/>
              </a:rPr>
              <a:t>. </a:t>
            </a:r>
          </a:p>
          <a:p>
            <a:r>
              <a:rPr lang="en-US" sz="1350" dirty="0">
                <a:solidFill>
                  <a:srgbClr val="000000"/>
                </a:solidFill>
                <a:latin typeface="Times New Roman" panose="02020603050405020304" pitchFamily="18" charset="0"/>
              </a:rPr>
              <a:t>If a child is taught with forgiveness, </a:t>
            </a:r>
          </a:p>
          <a:p>
            <a:r>
              <a:rPr lang="en-US" sz="1350" b="1" dirty="0">
                <a:solidFill>
                  <a:srgbClr val="000000"/>
                </a:solidFill>
                <a:latin typeface="Times New Roman" panose="02020603050405020304" pitchFamily="18" charset="0"/>
              </a:rPr>
              <a:t>His brain learns to forgive. </a:t>
            </a:r>
            <a:endParaRPr lang="en-US" sz="1350" dirty="0">
              <a:solidFill>
                <a:srgbClr val="000000"/>
              </a:solidFill>
              <a:latin typeface="Times New Roman" panose="02020603050405020304" pitchFamily="18" charset="0"/>
            </a:endParaRPr>
          </a:p>
        </p:txBody>
      </p:sp>
      <p:sp>
        <p:nvSpPr>
          <p:cNvPr id="4" name="Content Placeholder 3">
            <a:extLst>
              <a:ext uri="{FF2B5EF4-FFF2-40B4-BE49-F238E27FC236}">
                <a16:creationId xmlns:a16="http://schemas.microsoft.com/office/drawing/2014/main" id="{95CD4BED-C64A-10EB-E670-A2177120DF3E}"/>
              </a:ext>
            </a:extLst>
          </p:cNvPr>
          <p:cNvSpPr>
            <a:spLocks noGrp="1"/>
          </p:cNvSpPr>
          <p:nvPr>
            <p:ph sz="half" idx="2"/>
          </p:nvPr>
        </p:nvSpPr>
        <p:spPr>
          <a:xfrm>
            <a:off x="6043613" y="1528762"/>
            <a:ext cx="2793207" cy="3961211"/>
          </a:xfrm>
        </p:spPr>
        <p:txBody>
          <a:bodyPr>
            <a:normAutofit fontScale="70000" lnSpcReduction="20000"/>
          </a:bodyPr>
          <a:lstStyle/>
          <a:p>
            <a:pPr algn="l"/>
            <a:endParaRPr lang="en-US" sz="1350" dirty="0">
              <a:solidFill>
                <a:srgbClr val="000000"/>
              </a:solidFill>
              <a:latin typeface="Times New Roman" panose="02020603050405020304" pitchFamily="18" charset="0"/>
            </a:endParaRPr>
          </a:p>
          <a:p>
            <a:pPr marL="0" indent="0">
              <a:buNone/>
            </a:pPr>
            <a:r>
              <a:rPr lang="en-US" sz="1350" b="1" dirty="0">
                <a:solidFill>
                  <a:srgbClr val="000000"/>
                </a:solidFill>
                <a:latin typeface="Times New Roman" panose="02020603050405020304" pitchFamily="18" charset="0"/>
              </a:rPr>
              <a:t>His brain learns the meaning of generosity.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with security, </a:t>
            </a:r>
          </a:p>
          <a:p>
            <a:pPr marL="0" indent="0">
              <a:buNone/>
            </a:pPr>
            <a:r>
              <a:rPr lang="en-US" sz="1350" b="1" dirty="0">
                <a:solidFill>
                  <a:srgbClr val="000000"/>
                </a:solidFill>
                <a:latin typeface="Times New Roman" panose="02020603050405020304" pitchFamily="18" charset="0"/>
              </a:rPr>
              <a:t>Her brain learns to have faith in herself and others</a:t>
            </a:r>
            <a:r>
              <a:rPr lang="en-US" sz="1350" dirty="0">
                <a:solidFill>
                  <a:srgbClr val="000000"/>
                </a:solidFill>
                <a:latin typeface="Times New Roman" panose="02020603050405020304" pitchFamily="18" charset="0"/>
              </a:rPr>
              <a:t>. </a:t>
            </a:r>
          </a:p>
          <a:p>
            <a:pPr marL="0" indent="0">
              <a:buNone/>
            </a:pPr>
            <a:r>
              <a:rPr lang="en-US" sz="1350" dirty="0">
                <a:solidFill>
                  <a:srgbClr val="000000"/>
                </a:solidFill>
                <a:latin typeface="Times New Roman" panose="02020603050405020304" pitchFamily="18" charset="0"/>
              </a:rPr>
              <a:t>If a child is taught with friendliness, </a:t>
            </a:r>
          </a:p>
          <a:p>
            <a:pPr marL="0" indent="0">
              <a:buNone/>
            </a:pPr>
            <a:r>
              <a:rPr lang="en-US" sz="1350" b="1" dirty="0">
                <a:solidFill>
                  <a:srgbClr val="000000"/>
                </a:solidFill>
                <a:latin typeface="Times New Roman" panose="02020603050405020304" pitchFamily="18" charset="0"/>
              </a:rPr>
              <a:t>His brain learns that the world is a nice place to live.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with serenity, </a:t>
            </a:r>
          </a:p>
          <a:p>
            <a:pPr marL="0" indent="0">
              <a:buNone/>
            </a:pPr>
            <a:r>
              <a:rPr lang="en-US" sz="1350" dirty="0">
                <a:solidFill>
                  <a:srgbClr val="000000"/>
                </a:solidFill>
                <a:latin typeface="Times New Roman" panose="02020603050405020304" pitchFamily="18" charset="0"/>
              </a:rPr>
              <a:t>Her brain learns to </a:t>
            </a:r>
            <a:r>
              <a:rPr lang="en-US" sz="1350" b="1" dirty="0">
                <a:solidFill>
                  <a:srgbClr val="000000"/>
                </a:solidFill>
                <a:latin typeface="Times New Roman" panose="02020603050405020304" pitchFamily="18" charset="0"/>
              </a:rPr>
              <a:t>live with peace of mind</a:t>
            </a:r>
            <a:r>
              <a:rPr lang="en-US" sz="1350" dirty="0">
                <a:solidFill>
                  <a:srgbClr val="000000"/>
                </a:solidFill>
                <a:latin typeface="Times New Roman" panose="02020603050405020304" pitchFamily="18" charset="0"/>
              </a:rPr>
              <a:t>. </a:t>
            </a:r>
          </a:p>
          <a:p>
            <a:pPr marL="0" indent="0">
              <a:buNone/>
            </a:pPr>
            <a:r>
              <a:rPr lang="en-US" sz="1350" dirty="0">
                <a:solidFill>
                  <a:srgbClr val="000000"/>
                </a:solidFill>
                <a:latin typeface="Times New Roman" panose="02020603050405020304" pitchFamily="18" charset="0"/>
              </a:rPr>
              <a:t>If a child is taught to blame, </a:t>
            </a:r>
          </a:p>
          <a:p>
            <a:pPr marL="0" indent="0">
              <a:buNone/>
            </a:pPr>
            <a:r>
              <a:rPr lang="en-US" sz="1350" b="1" dirty="0">
                <a:solidFill>
                  <a:srgbClr val="000000"/>
                </a:solidFill>
                <a:latin typeface="Times New Roman" panose="02020603050405020304" pitchFamily="18" charset="0"/>
              </a:rPr>
              <a:t>His brain learns to bully.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with indifference, </a:t>
            </a:r>
          </a:p>
          <a:p>
            <a:pPr marL="0" indent="0">
              <a:buNone/>
            </a:pPr>
            <a:r>
              <a:rPr lang="en-US" sz="1350" b="1" dirty="0">
                <a:solidFill>
                  <a:srgbClr val="000000"/>
                </a:solidFill>
                <a:latin typeface="Times New Roman" panose="02020603050405020304" pitchFamily="18" charset="0"/>
              </a:rPr>
              <a:t>Her brain learns that education does not matter.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with intelligence and passion, </a:t>
            </a:r>
          </a:p>
          <a:p>
            <a:pPr marL="0" indent="0">
              <a:buNone/>
            </a:pPr>
            <a:r>
              <a:rPr lang="en-US" sz="1350" b="1" dirty="0">
                <a:solidFill>
                  <a:srgbClr val="000000"/>
                </a:solidFill>
                <a:latin typeface="Times New Roman" panose="02020603050405020304" pitchFamily="18" charset="0"/>
              </a:rPr>
              <a:t>His brain learns that education is important to be successful.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What are you teaching the children in your care? </a:t>
            </a:r>
          </a:p>
          <a:p>
            <a:pPr marL="0" indent="0">
              <a:buNone/>
            </a:pPr>
            <a:r>
              <a:rPr lang="en-US" sz="1350" b="1" dirty="0">
                <a:solidFill>
                  <a:srgbClr val="000000"/>
                </a:solidFill>
                <a:latin typeface="Times New Roman" panose="02020603050405020304" pitchFamily="18" charset="0"/>
              </a:rPr>
              <a:t>What kind of brains are you building? </a:t>
            </a:r>
            <a:endParaRPr lang="en-US" sz="1350" dirty="0">
              <a:solidFill>
                <a:srgbClr val="000000"/>
              </a:solidFill>
              <a:latin typeface="Times New Roman" panose="02020603050405020304" pitchFamily="18" charset="0"/>
            </a:endParaRPr>
          </a:p>
          <a:p>
            <a:pPr marL="0" indent="0">
              <a:buNone/>
            </a:pP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                        Regina Rei Lamourelle©, 2013 </a:t>
            </a:r>
          </a:p>
        </p:txBody>
      </p:sp>
      <p:sp>
        <p:nvSpPr>
          <p:cNvPr id="5" name="Content Placeholder 2">
            <a:extLst>
              <a:ext uri="{FF2B5EF4-FFF2-40B4-BE49-F238E27FC236}">
                <a16:creationId xmlns:a16="http://schemas.microsoft.com/office/drawing/2014/main" id="{A0283EC7-D01A-056E-F06D-78C69F1D5B3C}"/>
              </a:ext>
            </a:extLst>
          </p:cNvPr>
          <p:cNvSpPr txBox="1">
            <a:spLocks/>
          </p:cNvSpPr>
          <p:nvPr/>
        </p:nvSpPr>
        <p:spPr>
          <a:xfrm>
            <a:off x="3171825" y="1528762"/>
            <a:ext cx="2700338" cy="396121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50" dirty="0">
              <a:solidFill>
                <a:srgbClr val="000000"/>
              </a:solidFill>
              <a:latin typeface="Times New Roman" panose="02020603050405020304" pitchFamily="18" charset="0"/>
            </a:endParaRPr>
          </a:p>
        </p:txBody>
      </p:sp>
      <p:sp>
        <p:nvSpPr>
          <p:cNvPr id="6" name="Content Placeholder 2">
            <a:extLst>
              <a:ext uri="{FF2B5EF4-FFF2-40B4-BE49-F238E27FC236}">
                <a16:creationId xmlns:a16="http://schemas.microsoft.com/office/drawing/2014/main" id="{4510FBC7-3B3F-10F0-3CFA-1078121C0C3E}"/>
              </a:ext>
            </a:extLst>
          </p:cNvPr>
          <p:cNvSpPr txBox="1">
            <a:spLocks/>
          </p:cNvSpPr>
          <p:nvPr/>
        </p:nvSpPr>
        <p:spPr>
          <a:xfrm>
            <a:off x="3100388" y="1528761"/>
            <a:ext cx="2700338" cy="3961210"/>
          </a:xfrm>
          <a:prstGeom prst="rect">
            <a:avLst/>
          </a:prstGeom>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 If a child is taught with encouragement, </a:t>
            </a:r>
          </a:p>
          <a:p>
            <a:pPr marL="0" indent="0">
              <a:buNone/>
            </a:pPr>
            <a:r>
              <a:rPr lang="en-US" sz="1350" b="1" dirty="0">
                <a:solidFill>
                  <a:srgbClr val="000000"/>
                </a:solidFill>
                <a:latin typeface="Times New Roman" panose="02020603050405020304" pitchFamily="18" charset="0"/>
              </a:rPr>
              <a:t>Her brain learns to feel confident.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with tolerance, </a:t>
            </a:r>
          </a:p>
          <a:p>
            <a:pPr marL="0" indent="0">
              <a:buNone/>
            </a:pPr>
            <a:r>
              <a:rPr lang="en-US" sz="1350" b="1" dirty="0">
                <a:solidFill>
                  <a:srgbClr val="000000"/>
                </a:solidFill>
                <a:latin typeface="Times New Roman" panose="02020603050405020304" pitchFamily="18" charset="0"/>
              </a:rPr>
              <a:t>His brain learns to be patient.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that nothing matters, </a:t>
            </a:r>
          </a:p>
          <a:p>
            <a:pPr marL="0" indent="0">
              <a:buNone/>
            </a:pPr>
            <a:r>
              <a:rPr lang="en-US" sz="1350" b="1" dirty="0">
                <a:solidFill>
                  <a:srgbClr val="000000"/>
                </a:solidFill>
                <a:latin typeface="Times New Roman" panose="02020603050405020304" pitchFamily="18" charset="0"/>
              </a:rPr>
              <a:t>Her brain learns to be helpless.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with appropriate praise, </a:t>
            </a:r>
          </a:p>
          <a:p>
            <a:pPr marL="0" indent="0">
              <a:buNone/>
            </a:pPr>
            <a:r>
              <a:rPr lang="en-US" sz="1350" b="1" dirty="0">
                <a:solidFill>
                  <a:srgbClr val="000000"/>
                </a:solidFill>
                <a:latin typeface="Times New Roman" panose="02020603050405020304" pitchFamily="18" charset="0"/>
              </a:rPr>
              <a:t>His brain learns to be appreciative.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with acceptance, </a:t>
            </a:r>
          </a:p>
          <a:p>
            <a:pPr marL="0" indent="0">
              <a:buNone/>
            </a:pPr>
            <a:r>
              <a:rPr lang="en-US" sz="1350" b="1" dirty="0">
                <a:solidFill>
                  <a:srgbClr val="000000"/>
                </a:solidFill>
                <a:latin typeface="Times New Roman" panose="02020603050405020304" pitchFamily="18" charset="0"/>
              </a:rPr>
              <a:t>Her brain learns to love</a:t>
            </a:r>
            <a:r>
              <a:rPr lang="en-US" sz="1350" dirty="0">
                <a:solidFill>
                  <a:srgbClr val="000000"/>
                </a:solidFill>
                <a:latin typeface="Times New Roman" panose="02020603050405020304" pitchFamily="18" charset="0"/>
              </a:rPr>
              <a:t>. </a:t>
            </a:r>
          </a:p>
          <a:p>
            <a:pPr marL="0" indent="0">
              <a:buNone/>
            </a:pPr>
            <a:r>
              <a:rPr lang="en-US" sz="1350" dirty="0">
                <a:solidFill>
                  <a:srgbClr val="000000"/>
                </a:solidFill>
                <a:latin typeface="Times New Roman" panose="02020603050405020304" pitchFamily="18" charset="0"/>
              </a:rPr>
              <a:t>If a child is taught with approval, </a:t>
            </a:r>
          </a:p>
          <a:p>
            <a:pPr marL="0" indent="0">
              <a:buNone/>
            </a:pPr>
            <a:r>
              <a:rPr lang="en-US" sz="1350" b="1" dirty="0">
                <a:solidFill>
                  <a:srgbClr val="000000"/>
                </a:solidFill>
                <a:latin typeface="Times New Roman" panose="02020603050405020304" pitchFamily="18" charset="0"/>
              </a:rPr>
              <a:t>His brain learns to like himself.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with recognition, </a:t>
            </a:r>
          </a:p>
          <a:p>
            <a:pPr marL="0" indent="0">
              <a:buNone/>
            </a:pPr>
            <a:r>
              <a:rPr lang="en-US" sz="1350" b="1" dirty="0">
                <a:solidFill>
                  <a:srgbClr val="000000"/>
                </a:solidFill>
                <a:latin typeface="Times New Roman" panose="02020603050405020304" pitchFamily="18" charset="0"/>
              </a:rPr>
              <a:t>Her brain learns that it is good to have goals.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with patience, </a:t>
            </a:r>
          </a:p>
          <a:p>
            <a:pPr marL="0" indent="0">
              <a:buNone/>
            </a:pPr>
            <a:r>
              <a:rPr lang="en-US" sz="1350" b="1" dirty="0">
                <a:solidFill>
                  <a:srgbClr val="000000"/>
                </a:solidFill>
                <a:latin typeface="Times New Roman" panose="02020603050405020304" pitchFamily="18" charset="0"/>
              </a:rPr>
              <a:t>His brain learns delayed gratification. </a:t>
            </a:r>
            <a:endParaRPr lang="en-US" sz="1350" dirty="0">
              <a:solidFill>
                <a:srgbClr val="000000"/>
              </a:solidFill>
              <a:latin typeface="Times New Roman" panose="02020603050405020304" pitchFamily="18" charset="0"/>
            </a:endParaRPr>
          </a:p>
          <a:p>
            <a:pPr marL="0" indent="0">
              <a:buNone/>
            </a:pPr>
            <a:r>
              <a:rPr lang="en-US" sz="1350" dirty="0">
                <a:solidFill>
                  <a:srgbClr val="000000"/>
                </a:solidFill>
                <a:latin typeface="Times New Roman" panose="02020603050405020304" pitchFamily="18" charset="0"/>
              </a:rPr>
              <a:t>If a child is taught with honesty and fairness, </a:t>
            </a:r>
          </a:p>
          <a:p>
            <a:pPr marL="0" indent="0">
              <a:buNone/>
            </a:pPr>
            <a:r>
              <a:rPr lang="en-US" sz="1350" b="1" dirty="0">
                <a:solidFill>
                  <a:srgbClr val="000000"/>
                </a:solidFill>
                <a:latin typeface="Times New Roman" panose="02020603050405020304" pitchFamily="18" charset="0"/>
              </a:rPr>
              <a:t>Her brain learns what truth and justice mean. </a:t>
            </a:r>
            <a:endParaRPr lang="en-US" sz="1350" dirty="0">
              <a:solidFill>
                <a:srgbClr val="000000"/>
              </a:solidFill>
              <a:latin typeface="Times New Roman" panose="02020603050405020304" pitchFamily="18" charset="0"/>
            </a:endParaRPr>
          </a:p>
        </p:txBody>
      </p:sp>
      <p:sp>
        <p:nvSpPr>
          <p:cNvPr id="7" name="TextBox 6">
            <a:extLst>
              <a:ext uri="{FF2B5EF4-FFF2-40B4-BE49-F238E27FC236}">
                <a16:creationId xmlns:a16="http://schemas.microsoft.com/office/drawing/2014/main" id="{5E9926B1-093E-440E-2C50-F9CB1DF403C0}"/>
              </a:ext>
            </a:extLst>
          </p:cNvPr>
          <p:cNvSpPr txBox="1"/>
          <p:nvPr/>
        </p:nvSpPr>
        <p:spPr>
          <a:xfrm>
            <a:off x="1285875" y="1047453"/>
            <a:ext cx="6572250" cy="923330"/>
          </a:xfrm>
          <a:prstGeom prst="rect">
            <a:avLst/>
          </a:prstGeom>
          <a:noFill/>
        </p:spPr>
        <p:txBody>
          <a:bodyPr wrap="square" rtlCol="0">
            <a:spAutoFit/>
          </a:bodyPr>
          <a:lstStyle/>
          <a:p>
            <a:r>
              <a:rPr lang="en-US" sz="2700" b="1" dirty="0"/>
              <a:t>WHAT KIND OF BRAIN ARE YOU BUILDING</a:t>
            </a:r>
          </a:p>
        </p:txBody>
      </p:sp>
      <p:pic>
        <p:nvPicPr>
          <p:cNvPr id="9" name="Picture 8" descr="A child holding a teddy bear&#10;&#10;Description automatically generated with medium confidence">
            <a:extLst>
              <a:ext uri="{FF2B5EF4-FFF2-40B4-BE49-F238E27FC236}">
                <a16:creationId xmlns:a16="http://schemas.microsoft.com/office/drawing/2014/main" id="{333D540E-9A9D-8B66-ED18-6BD991746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877" y="3166240"/>
            <a:ext cx="938299" cy="1025583"/>
          </a:xfrm>
          <a:prstGeom prst="rect">
            <a:avLst/>
          </a:prstGeom>
        </p:spPr>
      </p:pic>
      <p:pic>
        <p:nvPicPr>
          <p:cNvPr id="11" name="Picture 10" descr=" Picture of a Black child with an Afro lying in plastic balls">
            <a:extLst>
              <a:ext uri="{FF2B5EF4-FFF2-40B4-BE49-F238E27FC236}">
                <a16:creationId xmlns:a16="http://schemas.microsoft.com/office/drawing/2014/main" id="{501352A7-28CB-DD2D-0800-6BE4E4678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818" y="1883842"/>
            <a:ext cx="954557" cy="716483"/>
          </a:xfrm>
          <a:prstGeom prst="rect">
            <a:avLst/>
          </a:prstGeom>
        </p:spPr>
      </p:pic>
    </p:spTree>
    <p:extLst>
      <p:ext uri="{BB962C8B-B14F-4D97-AF65-F5344CB8AC3E}">
        <p14:creationId xmlns:p14="http://schemas.microsoft.com/office/powerpoint/2010/main" val="385776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92CD-3E8D-8258-8E05-4A519DC6E236}"/>
              </a:ext>
            </a:extLst>
          </p:cNvPr>
          <p:cNvSpPr>
            <a:spLocks noGrp="1"/>
          </p:cNvSpPr>
          <p:nvPr>
            <p:ph type="title"/>
          </p:nvPr>
        </p:nvSpPr>
        <p:spPr>
          <a:xfrm rot="16200000">
            <a:off x="-2924636" y="2790364"/>
            <a:ext cx="6992272" cy="1143000"/>
          </a:xfrm>
        </p:spPr>
        <p:txBody>
          <a:bodyPr/>
          <a:lstStyle/>
          <a:p>
            <a:pPr algn="ctr"/>
            <a:r>
              <a:rPr lang="en-US" dirty="0"/>
              <a:t>Brain Rules</a:t>
            </a:r>
          </a:p>
        </p:txBody>
      </p:sp>
      <p:sp>
        <p:nvSpPr>
          <p:cNvPr id="4" name="TextBox 3">
            <a:extLst>
              <a:ext uri="{FF2B5EF4-FFF2-40B4-BE49-F238E27FC236}">
                <a16:creationId xmlns:a16="http://schemas.microsoft.com/office/drawing/2014/main" id="{D4F9DA4F-E2F9-6BF4-7B03-318059F158DA}"/>
              </a:ext>
            </a:extLst>
          </p:cNvPr>
          <p:cNvSpPr txBox="1"/>
          <p:nvPr/>
        </p:nvSpPr>
        <p:spPr>
          <a:xfrm>
            <a:off x="1143001" y="685801"/>
            <a:ext cx="7543799" cy="5632311"/>
          </a:xfrm>
          <a:prstGeom prst="rect">
            <a:avLst/>
          </a:prstGeom>
          <a:noFill/>
        </p:spPr>
        <p:txBody>
          <a:bodyPr wrap="square">
            <a:spAutoFit/>
          </a:bodyPr>
          <a:lstStyle/>
          <a:p>
            <a:pPr marL="285750" indent="-285750" eaLnBrk="1" hangingPunct="1">
              <a:buFont typeface="Wingdings" panose="05000000000000000000" pitchFamily="2" charset="2"/>
              <a:buChar char="ü"/>
            </a:pPr>
            <a:r>
              <a:rPr lang="en-US" altLang="en-US" dirty="0"/>
              <a:t>1.  UNIQUENESS- Brains and outcomes are unique. The brain is the only </a:t>
            </a:r>
          </a:p>
          <a:p>
            <a:pPr marL="285750" indent="-285750" eaLnBrk="1" hangingPunct="1">
              <a:buFont typeface="Wingdings" panose="05000000000000000000" pitchFamily="2" charset="2"/>
              <a:buChar char="ü"/>
            </a:pPr>
            <a:r>
              <a:rPr lang="en-US" altLang="en-US" dirty="0"/>
              <a:t>    organ where events shape the internal architecture </a:t>
            </a:r>
          </a:p>
          <a:p>
            <a:pPr eaLnBrk="1" hangingPunct="1"/>
            <a:r>
              <a:rPr lang="en-US" altLang="en-US" dirty="0"/>
              <a:t>         conditions in the outside world!</a:t>
            </a:r>
          </a:p>
          <a:p>
            <a:pPr marL="285750" indent="-285750" eaLnBrk="1" hangingPunct="1">
              <a:buFont typeface="Wingdings" panose="05000000000000000000" pitchFamily="2" charset="2"/>
              <a:buChar char="ü"/>
            </a:pPr>
            <a:r>
              <a:rPr lang="en-US" altLang="en-US" dirty="0"/>
              <a:t>2. EXPERIENCES AND MOVEMENT- Experiences ( movement) wire the  </a:t>
            </a:r>
          </a:p>
          <a:p>
            <a:pPr eaLnBrk="1" hangingPunct="1"/>
            <a:r>
              <a:rPr lang="en-US" altLang="en-US" dirty="0"/>
              <a:t>        brain. For efficient and quick responses, events that simultaneously will be </a:t>
            </a:r>
          </a:p>
          <a:p>
            <a:pPr eaLnBrk="1" hangingPunct="1"/>
            <a:r>
              <a:rPr lang="en-US" altLang="en-US" dirty="0"/>
              <a:t>        wired together. Use it or Lose it means that reinforced and used l   </a:t>
            </a:r>
          </a:p>
          <a:p>
            <a:pPr eaLnBrk="1" hangingPunct="1"/>
            <a:r>
              <a:rPr lang="en-US" altLang="en-US" dirty="0"/>
              <a:t>         learning becomes permanent, otherwise, it may be pruned away.</a:t>
            </a:r>
          </a:p>
          <a:p>
            <a:pPr marL="285750" indent="-285750" eaLnBrk="1" hangingPunct="1">
              <a:buFont typeface="Wingdings" panose="05000000000000000000" pitchFamily="2" charset="2"/>
              <a:buChar char="ü"/>
            </a:pPr>
            <a:r>
              <a:rPr lang="en-US" altLang="en-US" dirty="0"/>
              <a:t>3. STRESS AND THREATS- Threats, stress, and trauma may change the </a:t>
            </a:r>
          </a:p>
          <a:p>
            <a:pPr eaLnBrk="1" hangingPunct="1"/>
            <a:r>
              <a:rPr lang="en-US" altLang="en-US" dirty="0"/>
              <a:t>        physical architecture of the brain. The brain responds to threats with a </a:t>
            </a:r>
          </a:p>
          <a:p>
            <a:pPr eaLnBrk="1" hangingPunct="1"/>
            <a:r>
              <a:rPr lang="en-US" altLang="en-US" dirty="0"/>
              <a:t>        set of  predictable neurobiological (physical), neuroendocrinological    </a:t>
            </a:r>
          </a:p>
          <a:p>
            <a:pPr eaLnBrk="1" hangingPunct="1"/>
            <a:r>
              <a:rPr lang="en-US" altLang="en-US" dirty="0"/>
              <a:t>        (chemical), and neuropsychological (behavioral) changes. </a:t>
            </a:r>
          </a:p>
          <a:p>
            <a:pPr marL="285750" indent="-285750" eaLnBrk="1" hangingPunct="1">
              <a:buFont typeface="Wingdings" panose="05000000000000000000" pitchFamily="2" charset="2"/>
              <a:buChar char="ü"/>
            </a:pPr>
            <a:r>
              <a:rPr lang="en-US" altLang="en-US" dirty="0"/>
              <a:t>4 RELATIONSHIPS MATTER!-Humans learn in the context of society,      </a:t>
            </a:r>
          </a:p>
          <a:p>
            <a:pPr eaLnBrk="1" hangingPunct="1"/>
            <a:r>
              <a:rPr lang="en-US" altLang="en-US" dirty="0"/>
              <a:t>       family, and community.</a:t>
            </a:r>
          </a:p>
          <a:p>
            <a:pPr marL="285750" indent="-285750" eaLnBrk="1" hangingPunct="1">
              <a:buFont typeface="Wingdings" panose="05000000000000000000" pitchFamily="2" charset="2"/>
              <a:buChar char="ü"/>
            </a:pPr>
            <a:r>
              <a:rPr lang="en-US" altLang="en-US" dirty="0"/>
              <a:t>5. PATTERNS AND MEANING- Brain cycles and rhythms affect learning.     </a:t>
            </a:r>
          </a:p>
          <a:p>
            <a:pPr eaLnBrk="1" hangingPunct="1"/>
            <a:r>
              <a:rPr lang="en-US" altLang="en-US" dirty="0"/>
              <a:t>        Brains are masterful at creating and recognizing patterns and making </a:t>
            </a:r>
          </a:p>
          <a:p>
            <a:pPr eaLnBrk="1" hangingPunct="1"/>
            <a:r>
              <a:rPr lang="en-US" altLang="en-US" dirty="0"/>
              <a:t>        meaning. </a:t>
            </a:r>
          </a:p>
          <a:p>
            <a:pPr eaLnBrk="1" hangingPunct="1"/>
            <a:r>
              <a:rPr lang="en-US" altLang="en-US" dirty="0"/>
              <a:t>     6.19 SENSES-IMPLICIT AND EXPLICIT LEARNING- The body, brain, and </a:t>
            </a:r>
          </a:p>
          <a:p>
            <a:pPr eaLnBrk="1" hangingPunct="1"/>
            <a:r>
              <a:rPr lang="en-US" altLang="en-US" dirty="0"/>
              <a:t>        emotions are all intertwined shaping who we become. We learn through </a:t>
            </a:r>
          </a:p>
          <a:p>
            <a:pPr eaLnBrk="1" hangingPunct="1"/>
            <a:r>
              <a:rPr lang="en-US" altLang="en-US" dirty="0"/>
              <a:t>        the senses, all 19 of them!</a:t>
            </a:r>
          </a:p>
          <a:p>
            <a:pPr marL="285750" indent="-285750" eaLnBrk="1" hangingPunct="1">
              <a:buFont typeface="Wingdings" panose="05000000000000000000" pitchFamily="2" charset="2"/>
              <a:buChar char="ü"/>
            </a:pPr>
            <a:r>
              <a:rPr lang="en-US" altLang="en-US" dirty="0"/>
              <a:t>7.  </a:t>
            </a:r>
            <a:r>
              <a:rPr lang="en-US" altLang="en-US" sz="1800" dirty="0"/>
              <a:t>Brains are always seeking meaningful relationships with events. </a:t>
            </a:r>
          </a:p>
        </p:txBody>
      </p:sp>
    </p:spTree>
    <p:extLst>
      <p:ext uri="{BB962C8B-B14F-4D97-AF65-F5344CB8AC3E}">
        <p14:creationId xmlns:p14="http://schemas.microsoft.com/office/powerpoint/2010/main" val="104816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6934201" cy="1066800"/>
          </a:xfrm>
        </p:spPr>
        <p:txBody>
          <a:bodyPr>
            <a:normAutofit fontScale="90000"/>
          </a:bodyPr>
          <a:lstStyle/>
          <a:p>
            <a:pPr marL="228600" marR="0" indent="-57150">
              <a:lnSpc>
                <a:spcPct val="107000"/>
              </a:lnSpc>
              <a:spcBef>
                <a:spcPts val="0"/>
              </a:spcBef>
              <a:spcAft>
                <a:spcPts val="800"/>
              </a:spcAft>
            </a:pPr>
            <a:br>
              <a:rPr lang="en-US" sz="3100" dirty="0"/>
            </a:br>
            <a:r>
              <a:rPr lang="en-US" sz="3100" dirty="0"/>
              <a:t>1.  All </a:t>
            </a:r>
            <a:r>
              <a:rPr lang="en-US" altLang="en-US" sz="3600" dirty="0"/>
              <a:t>Brains and Outcomes are Unique. </a:t>
            </a:r>
            <a:br>
              <a:rPr lang="en-US" altLang="en-US" sz="3600" dirty="0"/>
            </a:br>
            <a:endParaRPr lang="en-US" sz="3600" dirty="0"/>
          </a:p>
        </p:txBody>
      </p:sp>
      <p:sp>
        <p:nvSpPr>
          <p:cNvPr id="3" name="Content Placeholder 2"/>
          <p:cNvSpPr>
            <a:spLocks noGrp="1"/>
          </p:cNvSpPr>
          <p:nvPr>
            <p:ph idx="1"/>
          </p:nvPr>
        </p:nvSpPr>
        <p:spPr>
          <a:xfrm>
            <a:off x="3505200" y="1600200"/>
            <a:ext cx="5428488" cy="4648200"/>
          </a:xfrm>
        </p:spPr>
        <p:txBody>
          <a:bodyPr>
            <a:normAutofit fontScale="70000" lnSpcReduction="20000"/>
          </a:bodyPr>
          <a:lstStyle/>
          <a:p>
            <a:r>
              <a:rPr lang="en-US" sz="2600" dirty="0"/>
              <a:t>The brain is the only organ to shape itself based on what happens in the outside world. There are no two brains that are alike.</a:t>
            </a:r>
          </a:p>
          <a:p>
            <a:endParaRPr lang="en-US" sz="2600" dirty="0"/>
          </a:p>
          <a:p>
            <a:r>
              <a:rPr lang="en-US" sz="2600" dirty="0"/>
              <a:t>Outside events include </a:t>
            </a:r>
            <a:r>
              <a:rPr lang="en-US" altLang="en-US" sz="2800" dirty="0"/>
              <a:t>events including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time in the womb, home, school, community, world, and planet! Humans learn in the context of society, family, and community.</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600" dirty="0"/>
          </a:p>
          <a:p>
            <a:r>
              <a:rPr lang="en-US" sz="2600" dirty="0"/>
              <a:t>The brain is a biological marvel. It has more connections than all of the stars in the universe, and it is not identical to another brain!</a:t>
            </a:r>
          </a:p>
          <a:p>
            <a:endParaRPr lang="en-US" sz="2600" dirty="0"/>
          </a:p>
          <a:p>
            <a:r>
              <a:rPr lang="en-US" sz="2600" dirty="0"/>
              <a:t>For the educator teaching language, this means that using standardized or rigid, educational strategies that do not allow for the differences in brain age or organization may shortchange many students</a:t>
            </a:r>
            <a:r>
              <a:rPr lang="en-US" dirty="0"/>
              <a:t>. </a:t>
            </a:r>
          </a:p>
        </p:txBody>
      </p:sp>
      <p:pic>
        <p:nvPicPr>
          <p:cNvPr id="2050" name="Picture 2" descr="C:\Users\Regina\Pictures\Microsoft Clip Organizer\j0187587.wmf"/>
          <p:cNvPicPr>
            <a:picLocks noChangeAspect="1" noChangeArrowheads="1"/>
          </p:cNvPicPr>
          <p:nvPr/>
        </p:nvPicPr>
        <p:blipFill>
          <a:blip r:embed="rId3" cstate="print"/>
          <a:srcRect/>
          <a:stretch>
            <a:fillRect/>
          </a:stretch>
        </p:blipFill>
        <p:spPr bwMode="auto">
          <a:xfrm>
            <a:off x="2133600" y="5173663"/>
            <a:ext cx="1042798" cy="1227137"/>
          </a:xfrm>
          <a:prstGeom prst="rect">
            <a:avLst/>
          </a:prstGeom>
          <a:noFill/>
        </p:spPr>
      </p:pic>
      <p:pic>
        <p:nvPicPr>
          <p:cNvPr id="5" name="Picture 6"/>
          <p:cNvPicPr>
            <a:picLocks noChangeAspect="1" noChangeArrowheads="1"/>
          </p:cNvPicPr>
          <p:nvPr/>
        </p:nvPicPr>
        <p:blipFill>
          <a:blip r:embed="rId4" cstate="print"/>
          <a:srcRect/>
          <a:stretch>
            <a:fillRect/>
          </a:stretch>
        </p:blipFill>
        <p:spPr>
          <a:xfrm>
            <a:off x="1413933" y="1935163"/>
            <a:ext cx="2339423" cy="2743200"/>
          </a:xfrm>
          <a:prstGeom prst="rect">
            <a:avLst/>
          </a:prstGeom>
          <a:noFill/>
          <a:ln/>
        </p:spPr>
      </p:pic>
      <p:sp>
        <p:nvSpPr>
          <p:cNvPr id="4" name="TextBox 3">
            <a:extLst>
              <a:ext uri="{FF2B5EF4-FFF2-40B4-BE49-F238E27FC236}">
                <a16:creationId xmlns:a16="http://schemas.microsoft.com/office/drawing/2014/main" id="{26714726-F1CB-4449-1453-510E43EE73CA}"/>
              </a:ext>
            </a:extLst>
          </p:cNvPr>
          <p:cNvSpPr txBox="1"/>
          <p:nvPr/>
        </p:nvSpPr>
        <p:spPr>
          <a:xfrm rot="16200000">
            <a:off x="-1405701" y="3131801"/>
            <a:ext cx="3790336" cy="461665"/>
          </a:xfrm>
          <a:prstGeom prst="rect">
            <a:avLst/>
          </a:prstGeom>
          <a:noFill/>
        </p:spPr>
        <p:txBody>
          <a:bodyPr wrap="square" rtlCol="0">
            <a:spAutoFit/>
          </a:bodyPr>
          <a:lstStyle/>
          <a:p>
            <a:r>
              <a:rPr lang="en-US" sz="2400" dirty="0"/>
              <a:t>Rule #1-   Uniqueness-</a:t>
            </a:r>
            <a:r>
              <a:rPr lang="en-US" altLang="en-US" sz="1800" dirty="0"/>
              <a:t>.</a:t>
            </a:r>
            <a:endParaRPr lang="en-US" dirty="0"/>
          </a:p>
        </p:txBody>
      </p:sp>
    </p:spTree>
    <p:extLst>
      <p:ext uri="{BB962C8B-B14F-4D97-AF65-F5344CB8AC3E}">
        <p14:creationId xmlns:p14="http://schemas.microsoft.com/office/powerpoint/2010/main" val="400124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D344-6168-6687-CF2E-993BD19FD74D}"/>
              </a:ext>
            </a:extLst>
          </p:cNvPr>
          <p:cNvSpPr>
            <a:spLocks noGrp="1"/>
          </p:cNvSpPr>
          <p:nvPr>
            <p:ph type="title"/>
          </p:nvPr>
        </p:nvSpPr>
        <p:spPr/>
        <p:txBody>
          <a:bodyPr>
            <a:normAutofit fontScale="90000"/>
          </a:bodyPr>
          <a:lstStyle/>
          <a:p>
            <a:r>
              <a:rPr lang="en-US" altLang="en-US" sz="3100" dirty="0"/>
              <a:t>NEURONS WIRED WITH ACTIVE EXPERIENCES</a:t>
            </a:r>
            <a:br>
              <a:rPr lang="en-US" altLang="en-US" sz="4400" dirty="0"/>
            </a:br>
            <a:endParaRPr lang="en-US" dirty="0"/>
          </a:p>
        </p:txBody>
      </p:sp>
      <p:pic>
        <p:nvPicPr>
          <p:cNvPr id="8" name="Picture 6">
            <a:extLst>
              <a:ext uri="{FF2B5EF4-FFF2-40B4-BE49-F238E27FC236}">
                <a16:creationId xmlns:a16="http://schemas.microsoft.com/office/drawing/2014/main" id="{7C79DA3E-087E-14DB-98FF-63DB096A5A5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rot="775205">
            <a:off x="2014056" y="891701"/>
            <a:ext cx="1345691" cy="22665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6" name="Content Placeholder 15">
            <a:extLst>
              <a:ext uri="{FF2B5EF4-FFF2-40B4-BE49-F238E27FC236}">
                <a16:creationId xmlns:a16="http://schemas.microsoft.com/office/drawing/2014/main" id="{07E26788-5EEA-3F82-AF00-49F3C46E9DDF}"/>
              </a:ext>
            </a:extLst>
          </p:cNvPr>
          <p:cNvGraphicFramePr>
            <a:graphicFrameLocks noGrp="1"/>
          </p:cNvGraphicFramePr>
          <p:nvPr>
            <p:ph sz="half" idx="1"/>
            <p:extLst>
              <p:ext uri="{D42A27DB-BD31-4B8C-83A1-F6EECF244321}">
                <p14:modId xmlns:p14="http://schemas.microsoft.com/office/powerpoint/2010/main" val="3655479510"/>
              </p:ext>
            </p:extLst>
          </p:nvPr>
        </p:nvGraphicFramePr>
        <p:xfrm>
          <a:off x="6008472" y="981210"/>
          <a:ext cx="2925216" cy="5108180"/>
        </p:xfrm>
        <a:graphic>
          <a:graphicData uri="http://schemas.openxmlformats.org/drawingml/2006/table">
            <a:tbl>
              <a:tblPr firstRow="1" firstCol="1" bandRow="1">
                <a:tableStyleId>{5C22544A-7EE6-4342-B048-85BDC9FD1C3A}</a:tableStyleId>
              </a:tblPr>
              <a:tblGrid>
                <a:gridCol w="2925216">
                  <a:extLst>
                    <a:ext uri="{9D8B030D-6E8A-4147-A177-3AD203B41FA5}">
                      <a16:colId xmlns:a16="http://schemas.microsoft.com/office/drawing/2014/main" val="3984572185"/>
                    </a:ext>
                  </a:extLst>
                </a:gridCol>
              </a:tblGrid>
              <a:tr h="870367">
                <a:tc>
                  <a:txBody>
                    <a:bodyPr/>
                    <a:lstStyle/>
                    <a:p>
                      <a:pPr marL="0" marR="0" algn="just">
                        <a:spcBef>
                          <a:spcPts val="0"/>
                        </a:spcBef>
                        <a:spcAft>
                          <a:spcPts val="0"/>
                        </a:spcAft>
                      </a:pPr>
                      <a:r>
                        <a:rPr lang="en-US" sz="900" dirty="0">
                          <a:effectLst/>
                        </a:rPr>
                        <a:t>                                                                                                                </a:t>
                      </a:r>
                    </a:p>
                    <a:p>
                      <a:pPr marL="0" marR="0" algn="ctr">
                        <a:spcBef>
                          <a:spcPts val="0"/>
                        </a:spcBef>
                        <a:spcAft>
                          <a:spcPts val="0"/>
                        </a:spcAft>
                      </a:pPr>
                      <a:r>
                        <a:rPr lang="en-US" sz="900" dirty="0">
                          <a:effectLst/>
                        </a:rPr>
                        <a:t>          </a:t>
                      </a:r>
                      <a:r>
                        <a:rPr lang="en-US" sz="2000" dirty="0">
                          <a:effectLst/>
                        </a:rPr>
                        <a:t>ACTIVE EXPERIENCES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691" marR="51691" marT="0" marB="0"/>
                </a:tc>
                <a:extLst>
                  <a:ext uri="{0D108BD9-81ED-4DB2-BD59-A6C34878D82A}">
                    <a16:rowId xmlns:a16="http://schemas.microsoft.com/office/drawing/2014/main" val="1668912777"/>
                  </a:ext>
                </a:extLst>
              </a:tr>
              <a:tr h="4237813">
                <a:tc>
                  <a:txBody>
                    <a:bodyPr/>
                    <a:lstStyle/>
                    <a:p>
                      <a:pPr marL="0" marR="0" algn="r">
                        <a:spcBef>
                          <a:spcPts val="0"/>
                        </a:spcBef>
                        <a:spcAft>
                          <a:spcPts val="0"/>
                        </a:spcAft>
                      </a:pPr>
                      <a:r>
                        <a:rPr lang="en-US" sz="1800" dirty="0">
                          <a:effectLst/>
                        </a:rPr>
                        <a:t>Cutting and Pasting</a:t>
                      </a:r>
                    </a:p>
                    <a:p>
                      <a:pPr marL="0" marR="0" algn="r">
                        <a:spcBef>
                          <a:spcPts val="0"/>
                        </a:spcBef>
                        <a:spcAft>
                          <a:spcPts val="0"/>
                        </a:spcAft>
                      </a:pPr>
                      <a:r>
                        <a:rPr lang="en-US" sz="1800" dirty="0">
                          <a:effectLst/>
                        </a:rPr>
                        <a:t>Hands-on Activities</a:t>
                      </a:r>
                    </a:p>
                    <a:p>
                      <a:pPr marL="0" marR="0" algn="r">
                        <a:spcBef>
                          <a:spcPts val="0"/>
                        </a:spcBef>
                        <a:spcAft>
                          <a:spcPts val="0"/>
                        </a:spcAft>
                      </a:pPr>
                      <a:r>
                        <a:rPr lang="en-US" sz="1800" dirty="0">
                          <a:effectLst/>
                        </a:rPr>
                        <a:t>Puzzles</a:t>
                      </a:r>
                    </a:p>
                    <a:p>
                      <a:pPr marL="0" marR="0" algn="r">
                        <a:spcBef>
                          <a:spcPts val="0"/>
                        </a:spcBef>
                        <a:spcAft>
                          <a:spcPts val="0"/>
                        </a:spcAft>
                      </a:pPr>
                      <a:r>
                        <a:rPr lang="en-US" sz="1800" dirty="0">
                          <a:effectLst/>
                        </a:rPr>
                        <a:t>Problem Solving</a:t>
                      </a:r>
                    </a:p>
                    <a:p>
                      <a:pPr marL="0" marR="0" algn="r">
                        <a:spcBef>
                          <a:spcPts val="0"/>
                        </a:spcBef>
                        <a:spcAft>
                          <a:spcPts val="0"/>
                        </a:spcAft>
                      </a:pPr>
                      <a:r>
                        <a:rPr lang="en-US" sz="1800" dirty="0">
                          <a:effectLst/>
                        </a:rPr>
                        <a:t>Problem Finding</a:t>
                      </a:r>
                    </a:p>
                    <a:p>
                      <a:pPr marL="0" marR="0" algn="r">
                        <a:spcBef>
                          <a:spcPts val="0"/>
                        </a:spcBef>
                        <a:spcAft>
                          <a:spcPts val="0"/>
                        </a:spcAft>
                      </a:pPr>
                      <a:r>
                        <a:rPr lang="en-US" sz="1800" dirty="0">
                          <a:effectLst/>
                        </a:rPr>
                        <a:t>Pretend Play</a:t>
                      </a:r>
                    </a:p>
                    <a:p>
                      <a:pPr marL="0" marR="0" algn="r">
                        <a:spcBef>
                          <a:spcPts val="0"/>
                        </a:spcBef>
                        <a:spcAft>
                          <a:spcPts val="0"/>
                        </a:spcAft>
                      </a:pPr>
                      <a:r>
                        <a:rPr lang="en-US" sz="1800" dirty="0">
                          <a:effectLst/>
                        </a:rPr>
                        <a:t>Braindough</a:t>
                      </a:r>
                    </a:p>
                    <a:p>
                      <a:pPr marL="0" marR="0" algn="r">
                        <a:spcBef>
                          <a:spcPts val="0"/>
                        </a:spcBef>
                        <a:spcAft>
                          <a:spcPts val="0"/>
                        </a:spcAft>
                      </a:pPr>
                      <a:r>
                        <a:rPr lang="en-US" sz="1800" dirty="0">
                          <a:effectLst/>
                        </a:rPr>
                        <a:t>Brainstorming</a:t>
                      </a:r>
                    </a:p>
                    <a:p>
                      <a:pPr marL="0" marR="0" algn="r">
                        <a:spcBef>
                          <a:spcPts val="0"/>
                        </a:spcBef>
                        <a:spcAft>
                          <a:spcPts val="0"/>
                        </a:spcAft>
                      </a:pPr>
                      <a:r>
                        <a:rPr lang="en-US" sz="1800" dirty="0">
                          <a:effectLst/>
                        </a:rPr>
                        <a:t>Finger Painting</a:t>
                      </a:r>
                    </a:p>
                    <a:p>
                      <a:pPr marL="0" marR="0" algn="r">
                        <a:spcBef>
                          <a:spcPts val="0"/>
                        </a:spcBef>
                        <a:spcAft>
                          <a:spcPts val="0"/>
                        </a:spcAft>
                      </a:pPr>
                      <a:r>
                        <a:rPr lang="en-US" sz="1800" dirty="0">
                          <a:effectLst/>
                        </a:rPr>
                        <a:t>Dressing and Feeding self</a:t>
                      </a:r>
                    </a:p>
                    <a:p>
                      <a:pPr marL="0" marR="0" algn="r">
                        <a:spcBef>
                          <a:spcPts val="0"/>
                        </a:spcBef>
                        <a:spcAft>
                          <a:spcPts val="0"/>
                        </a:spcAft>
                      </a:pPr>
                      <a:r>
                        <a:rPr lang="en-US" sz="1800" dirty="0">
                          <a:effectLst/>
                        </a:rPr>
                        <a:t>Assembling Toys</a:t>
                      </a:r>
                    </a:p>
                    <a:p>
                      <a:pPr marL="0" marR="0" algn="r">
                        <a:spcBef>
                          <a:spcPts val="0"/>
                        </a:spcBef>
                        <a:spcAft>
                          <a:spcPts val="0"/>
                        </a:spcAft>
                      </a:pPr>
                      <a:r>
                        <a:rPr lang="en-US" sz="1800" dirty="0">
                          <a:effectLst/>
                        </a:rPr>
                        <a:t>Learning a new language</a:t>
                      </a:r>
                    </a:p>
                    <a:p>
                      <a:pPr marL="0" marR="0" algn="r">
                        <a:spcBef>
                          <a:spcPts val="0"/>
                        </a:spcBef>
                        <a:spcAft>
                          <a:spcPts val="0"/>
                        </a:spcAft>
                      </a:pPr>
                      <a:r>
                        <a:rPr lang="en-US" sz="1800" dirty="0">
                          <a:effectLst/>
                        </a:rPr>
                        <a:t>Listening to Music</a:t>
                      </a:r>
                    </a:p>
                    <a:p>
                      <a:pPr marL="0" marR="0" algn="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691" marR="51691" marT="0" marB="0"/>
                </a:tc>
                <a:extLst>
                  <a:ext uri="{0D108BD9-81ED-4DB2-BD59-A6C34878D82A}">
                    <a16:rowId xmlns:a16="http://schemas.microsoft.com/office/drawing/2014/main" val="1486167840"/>
                  </a:ext>
                </a:extLst>
              </a:tr>
            </a:tbl>
          </a:graphicData>
        </a:graphic>
      </p:graphicFrame>
      <p:sp>
        <p:nvSpPr>
          <p:cNvPr id="18" name="TextBox 17">
            <a:extLst>
              <a:ext uri="{FF2B5EF4-FFF2-40B4-BE49-F238E27FC236}">
                <a16:creationId xmlns:a16="http://schemas.microsoft.com/office/drawing/2014/main" id="{67A98D47-6D81-CD45-D8AC-139DF03104E4}"/>
              </a:ext>
            </a:extLst>
          </p:cNvPr>
          <p:cNvSpPr txBox="1"/>
          <p:nvPr/>
        </p:nvSpPr>
        <p:spPr>
          <a:xfrm>
            <a:off x="1295400" y="3124218"/>
            <a:ext cx="4191000" cy="2123658"/>
          </a:xfrm>
          <a:prstGeom prst="rect">
            <a:avLst/>
          </a:prstGeom>
          <a:noFill/>
        </p:spPr>
        <p:txBody>
          <a:bodyPr wrap="square">
            <a:spAutoFit/>
          </a:bodyPr>
          <a:lstStyle/>
          <a:p>
            <a:pPr algn="ctr"/>
            <a:r>
              <a:rPr lang="en-US" sz="2000" b="1" dirty="0"/>
              <a:t>Growth Spurt: 2 to 4 years-</a:t>
            </a:r>
          </a:p>
          <a:p>
            <a:pPr algn="ctr"/>
            <a:r>
              <a:rPr lang="en-US" sz="2000" b="1" dirty="0"/>
              <a:t>Plateau- 4 to 6 years</a:t>
            </a:r>
          </a:p>
          <a:p>
            <a:r>
              <a:rPr lang="en-US" sz="2000" dirty="0"/>
              <a:t>The child’s brain must hear sounds of language to properly wire components of speech. Language acquisition is Experience Dependent</a:t>
            </a:r>
          </a:p>
          <a:p>
            <a:endParaRPr lang="en-US" sz="1200" dirty="0"/>
          </a:p>
        </p:txBody>
      </p:sp>
      <p:cxnSp>
        <p:nvCxnSpPr>
          <p:cNvPr id="20" name="Straight Arrow Connector 19">
            <a:extLst>
              <a:ext uri="{FF2B5EF4-FFF2-40B4-BE49-F238E27FC236}">
                <a16:creationId xmlns:a16="http://schemas.microsoft.com/office/drawing/2014/main" id="{27F921BC-CE18-85C0-65B1-FD6D5E8AF292}"/>
              </a:ext>
            </a:extLst>
          </p:cNvPr>
          <p:cNvCxnSpPr>
            <a:cxnSpLocks/>
          </p:cNvCxnSpPr>
          <p:nvPr/>
        </p:nvCxnSpPr>
        <p:spPr>
          <a:xfrm>
            <a:off x="3949962" y="2024968"/>
            <a:ext cx="118083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003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a:extLst>
              <a:ext uri="{FF2B5EF4-FFF2-40B4-BE49-F238E27FC236}">
                <a16:creationId xmlns:a16="http://schemas.microsoft.com/office/drawing/2014/main" id="{455C490C-B020-71A2-5058-8B5B5F1A31FD}"/>
              </a:ext>
            </a:extLst>
          </p:cNvPr>
          <p:cNvSpPr>
            <a:spLocks noGrp="1"/>
          </p:cNvSpPr>
          <p:nvPr>
            <p:ph type="dt" sz="quarter" idx="10"/>
          </p:nvPr>
        </p:nvSpPr>
        <p:spPr/>
        <p:txBody>
          <a:bodyPr/>
          <a:lstStyle>
            <a:lvl1pPr eaLnBrk="0" hangingPunct="0">
              <a:spcBef>
                <a:spcPct val="20000"/>
              </a:spcBef>
              <a:buChar char="•"/>
              <a:defRPr sz="2400">
                <a:solidFill>
                  <a:schemeClr val="tx1"/>
                </a:solidFill>
                <a:latin typeface="Arial" panose="020B0604020202020204" pitchFamily="34" charset="0"/>
              </a:defRPr>
            </a:lvl1pPr>
            <a:lvl2pPr marL="557213" indent="-214313" eaLnBrk="0" hangingPunct="0">
              <a:spcBef>
                <a:spcPct val="20000"/>
              </a:spcBef>
              <a:buChar char="–"/>
              <a:defRPr sz="2100">
                <a:solidFill>
                  <a:schemeClr val="tx1"/>
                </a:solidFill>
                <a:latin typeface="Arial" panose="020B0604020202020204" pitchFamily="34" charset="0"/>
              </a:defRPr>
            </a:lvl2pPr>
            <a:lvl3pPr marL="857250" indent="-171450" eaLnBrk="0" hangingPunct="0">
              <a:spcBef>
                <a:spcPct val="20000"/>
              </a:spcBef>
              <a:buChar char="•"/>
              <a:defRPr sz="1800">
                <a:solidFill>
                  <a:schemeClr val="tx1"/>
                </a:solidFill>
                <a:latin typeface="Arial" panose="020B0604020202020204" pitchFamily="34" charset="0"/>
              </a:defRPr>
            </a:lvl3pPr>
            <a:lvl4pPr marL="1200150" indent="-171450" eaLnBrk="0" hangingPunct="0">
              <a:spcBef>
                <a:spcPct val="20000"/>
              </a:spcBef>
              <a:buChar char="–"/>
              <a:defRPr sz="1500">
                <a:solidFill>
                  <a:schemeClr val="tx1"/>
                </a:solidFill>
                <a:latin typeface="Arial" panose="020B0604020202020204" pitchFamily="34" charset="0"/>
              </a:defRPr>
            </a:lvl4pPr>
            <a:lvl5pPr marL="1543050" indent="-171450" eaLnBrk="0" hangingPunct="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0"/>
              </a:spcBef>
              <a:buFontTx/>
              <a:buNone/>
              <a:defRPr/>
            </a:pPr>
            <a:fld id="{6B935952-3D09-4DC6-8917-315C1627ADF1}" type="datetime1">
              <a:rPr lang="en-US" altLang="en-US" sz="1050"/>
              <a:pPr eaLnBrk="1" hangingPunct="1">
                <a:spcBef>
                  <a:spcPct val="0"/>
                </a:spcBef>
                <a:buFontTx/>
                <a:buNone/>
                <a:defRPr/>
              </a:pPr>
              <a:t>11/18/22</a:t>
            </a:fld>
            <a:endParaRPr lang="en-US" altLang="en-US" sz="1050"/>
          </a:p>
        </p:txBody>
      </p:sp>
      <p:sp>
        <p:nvSpPr>
          <p:cNvPr id="46083" name="Slide Number Placeholder 6">
            <a:extLst>
              <a:ext uri="{FF2B5EF4-FFF2-40B4-BE49-F238E27FC236}">
                <a16:creationId xmlns:a16="http://schemas.microsoft.com/office/drawing/2014/main" id="{3A6D568F-DF45-D2F2-F707-FB319D7C8C5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7D1AEF76-3AE4-4EBE-9DF2-7BF1C0BBF6FD}" type="slidenum">
              <a:rPr lang="en-US" altLang="en-US" sz="1050"/>
              <a:pPr>
                <a:spcBef>
                  <a:spcPct val="0"/>
                </a:spcBef>
                <a:buFontTx/>
                <a:buNone/>
              </a:pPr>
              <a:t>5</a:t>
            </a:fld>
            <a:endParaRPr lang="en-US" altLang="en-US" sz="1050" dirty="0"/>
          </a:p>
        </p:txBody>
      </p:sp>
      <p:sp>
        <p:nvSpPr>
          <p:cNvPr id="46084" name="Rectangle 21">
            <a:extLst>
              <a:ext uri="{FF2B5EF4-FFF2-40B4-BE49-F238E27FC236}">
                <a16:creationId xmlns:a16="http://schemas.microsoft.com/office/drawing/2014/main" id="{6E558B3C-7B7E-923C-BBB7-AD4BDDCA2BFB}"/>
              </a:ext>
            </a:extLst>
          </p:cNvPr>
          <p:cNvSpPr>
            <a:spLocks noChangeArrowheads="1"/>
          </p:cNvSpPr>
          <p:nvPr/>
        </p:nvSpPr>
        <p:spPr bwMode="auto">
          <a:xfrm>
            <a:off x="1143001" y="70720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pic>
        <p:nvPicPr>
          <p:cNvPr id="46085" name="Picture 20">
            <a:extLst>
              <a:ext uri="{FF2B5EF4-FFF2-40B4-BE49-F238E27FC236}">
                <a16:creationId xmlns:a16="http://schemas.microsoft.com/office/drawing/2014/main" id="{2E7BF0EC-34C5-F314-D221-239559891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91224">
            <a:off x="6475489" y="4047149"/>
            <a:ext cx="1523263" cy="19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Box 1">
            <a:extLst>
              <a:ext uri="{FF2B5EF4-FFF2-40B4-BE49-F238E27FC236}">
                <a16:creationId xmlns:a16="http://schemas.microsoft.com/office/drawing/2014/main" id="{D3353C53-B4DA-9B2E-C903-504D4067D76B}"/>
              </a:ext>
            </a:extLst>
          </p:cNvPr>
          <p:cNvSpPr txBox="1">
            <a:spLocks noChangeArrowheads="1"/>
          </p:cNvSpPr>
          <p:nvPr/>
        </p:nvSpPr>
        <p:spPr bwMode="auto">
          <a:xfrm>
            <a:off x="2981570" y="1224395"/>
            <a:ext cx="400418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b="1" dirty="0">
                <a:solidFill>
                  <a:srgbClr val="6666FF"/>
                </a:solidFill>
              </a:rPr>
              <a:t>LIMITED  STIMULATION, DENDRITE PRUNING</a:t>
            </a:r>
          </a:p>
        </p:txBody>
      </p:sp>
      <p:graphicFrame>
        <p:nvGraphicFramePr>
          <p:cNvPr id="2" name="Table 1">
            <a:extLst>
              <a:ext uri="{FF2B5EF4-FFF2-40B4-BE49-F238E27FC236}">
                <a16:creationId xmlns:a16="http://schemas.microsoft.com/office/drawing/2014/main" id="{3B5152FE-9E5F-86A8-098A-B2FD449B8CC1}"/>
              </a:ext>
            </a:extLst>
          </p:cNvPr>
          <p:cNvGraphicFramePr>
            <a:graphicFrameLocks noGrp="1"/>
          </p:cNvGraphicFramePr>
          <p:nvPr>
            <p:extLst>
              <p:ext uri="{D42A27DB-BD31-4B8C-83A1-F6EECF244321}">
                <p14:modId xmlns:p14="http://schemas.microsoft.com/office/powerpoint/2010/main" val="1148691193"/>
              </p:ext>
            </p:extLst>
          </p:nvPr>
        </p:nvGraphicFramePr>
        <p:xfrm>
          <a:off x="1336628" y="3872432"/>
          <a:ext cx="2244772" cy="1948410"/>
        </p:xfrm>
        <a:graphic>
          <a:graphicData uri="http://schemas.openxmlformats.org/drawingml/2006/table">
            <a:tbl>
              <a:tblPr firstRow="1" firstCol="1" bandRow="1">
                <a:tableStyleId>{5C22544A-7EE6-4342-B048-85BDC9FD1C3A}</a:tableStyleId>
              </a:tblPr>
              <a:tblGrid>
                <a:gridCol w="2244772">
                  <a:extLst>
                    <a:ext uri="{9D8B030D-6E8A-4147-A177-3AD203B41FA5}">
                      <a16:colId xmlns:a16="http://schemas.microsoft.com/office/drawing/2014/main" val="3110172243"/>
                    </a:ext>
                  </a:extLst>
                </a:gridCol>
              </a:tblGrid>
              <a:tr h="128119">
                <a:tc>
                  <a:txBody>
                    <a:bodyPr/>
                    <a:lstStyle/>
                    <a:p>
                      <a:pPr marL="0" marR="0">
                        <a:lnSpc>
                          <a:spcPct val="107000"/>
                        </a:lnSpc>
                        <a:spcBef>
                          <a:spcPts val="0"/>
                        </a:spcBef>
                        <a:spcAft>
                          <a:spcPts val="0"/>
                        </a:spcAft>
                      </a:pPr>
                      <a:r>
                        <a:rPr lang="en-US" sz="800" dirty="0">
                          <a:effectLst/>
                        </a:rPr>
                        <a:t>                      PRACTICES THAT  LIMIT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00981196"/>
                  </a:ext>
                </a:extLst>
              </a:tr>
              <a:tr h="1633055">
                <a:tc>
                  <a:txBody>
                    <a:bodyPr/>
                    <a:lstStyle/>
                    <a:p>
                      <a:pPr marL="0" marR="0">
                        <a:lnSpc>
                          <a:spcPct val="107000"/>
                        </a:lnSpc>
                        <a:spcBef>
                          <a:spcPts val="0"/>
                        </a:spcBef>
                        <a:spcAft>
                          <a:spcPts val="0"/>
                        </a:spcAft>
                      </a:pPr>
                      <a:r>
                        <a:rPr lang="en-US" sz="800" dirty="0">
                          <a:effectLst/>
                        </a:rPr>
                        <a:t>Not allowing the child to dress self as stage-appropriate  </a:t>
                      </a:r>
                    </a:p>
                    <a:p>
                      <a:pPr marL="0" marR="0">
                        <a:lnSpc>
                          <a:spcPct val="107000"/>
                        </a:lnSpc>
                        <a:spcBef>
                          <a:spcPts val="0"/>
                        </a:spcBef>
                        <a:spcAft>
                          <a:spcPts val="0"/>
                        </a:spcAft>
                      </a:pPr>
                      <a:r>
                        <a:rPr lang="en-US" sz="800" dirty="0">
                          <a:effectLst/>
                        </a:rPr>
                        <a:t>Not trying new things</a:t>
                      </a:r>
                    </a:p>
                    <a:p>
                      <a:pPr marL="0" marR="0">
                        <a:lnSpc>
                          <a:spcPct val="107000"/>
                        </a:lnSpc>
                        <a:spcBef>
                          <a:spcPts val="0"/>
                        </a:spcBef>
                        <a:spcAft>
                          <a:spcPts val="0"/>
                        </a:spcAft>
                      </a:pPr>
                      <a:r>
                        <a:rPr lang="en-US" sz="800" dirty="0">
                          <a:effectLst/>
                        </a:rPr>
                        <a:t>Insisting on silence and immobility</a:t>
                      </a:r>
                    </a:p>
                    <a:p>
                      <a:pPr marL="0" marR="0">
                        <a:lnSpc>
                          <a:spcPct val="107000"/>
                        </a:lnSpc>
                        <a:spcBef>
                          <a:spcPts val="0"/>
                        </a:spcBef>
                        <a:spcAft>
                          <a:spcPts val="0"/>
                        </a:spcAft>
                      </a:pPr>
                      <a:r>
                        <a:rPr lang="en-US" sz="800" dirty="0">
                          <a:effectLst/>
                        </a:rPr>
                        <a:t>Overuse of containers(swings, walkers, playpens, etc.).</a:t>
                      </a:r>
                    </a:p>
                    <a:p>
                      <a:pPr marL="0" marR="0">
                        <a:lnSpc>
                          <a:spcPct val="107000"/>
                        </a:lnSpc>
                        <a:spcBef>
                          <a:spcPts val="0"/>
                        </a:spcBef>
                        <a:spcAft>
                          <a:spcPts val="0"/>
                        </a:spcAft>
                      </a:pPr>
                      <a:r>
                        <a:rPr lang="en-US" sz="800" dirty="0">
                          <a:effectLst/>
                        </a:rPr>
                        <a:t>Messy play is frowned upon or forbidden.</a:t>
                      </a:r>
                    </a:p>
                    <a:p>
                      <a:pPr marL="0" marR="0">
                        <a:lnSpc>
                          <a:spcPct val="107000"/>
                        </a:lnSpc>
                        <a:spcBef>
                          <a:spcPts val="0"/>
                        </a:spcBef>
                        <a:spcAft>
                          <a:spcPts val="0"/>
                        </a:spcAft>
                      </a:pPr>
                      <a:r>
                        <a:rPr lang="en-US" sz="800" dirty="0">
                          <a:effectLst/>
                        </a:rPr>
                        <a:t>The child cannot play unsupervised as appropriate.</a:t>
                      </a:r>
                    </a:p>
                    <a:p>
                      <a:pPr marL="0" marR="0">
                        <a:lnSpc>
                          <a:spcPct val="107000"/>
                        </a:lnSpc>
                        <a:spcBef>
                          <a:spcPts val="0"/>
                        </a:spcBef>
                        <a:spcAft>
                          <a:spcPts val="0"/>
                        </a:spcAft>
                      </a:pPr>
                      <a:r>
                        <a:rPr lang="en-US" sz="800" dirty="0">
                          <a:effectLst/>
                        </a:rPr>
                        <a:t>Too much homework</a:t>
                      </a:r>
                    </a:p>
                    <a:p>
                      <a:pPr marL="0" marR="0">
                        <a:lnSpc>
                          <a:spcPct val="107000"/>
                        </a:lnSpc>
                        <a:spcBef>
                          <a:spcPts val="0"/>
                        </a:spcBef>
                        <a:spcAft>
                          <a:spcPts val="0"/>
                        </a:spcAft>
                      </a:pPr>
                      <a:r>
                        <a:rPr lang="en-US" sz="800" dirty="0">
                          <a:effectLst/>
                        </a:rPr>
                        <a:t>Outdoor play is forbidden</a:t>
                      </a:r>
                    </a:p>
                    <a:p>
                      <a:pPr marL="0" marR="0">
                        <a:lnSpc>
                          <a:spcPct val="107000"/>
                        </a:lnSpc>
                        <a:spcBef>
                          <a:spcPts val="0"/>
                        </a:spcBef>
                        <a:spcAft>
                          <a:spcPts val="0"/>
                        </a:spcAft>
                      </a:pPr>
                      <a:r>
                        <a:rPr lang="en-US" sz="800" dirty="0">
                          <a:effectLst/>
                        </a:rPr>
                        <a:t>Mistakes are punished.</a:t>
                      </a:r>
                    </a:p>
                    <a:p>
                      <a:pPr marL="0" marR="0">
                        <a:lnSpc>
                          <a:spcPct val="107000"/>
                        </a:lnSpc>
                        <a:spcBef>
                          <a:spcPts val="0"/>
                        </a:spcBef>
                        <a:spcAft>
                          <a:spcPts val="0"/>
                        </a:spcAft>
                      </a:pPr>
                      <a:r>
                        <a:rPr lang="en-US" sz="800" dirty="0">
                          <a:effectLst/>
                        </a:rPr>
                        <a:t>Free play is replaced with adult-supervised</a:t>
                      </a:r>
                      <a:r>
                        <a:rPr lang="en-US" sz="800" b="1"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42456923"/>
                  </a:ext>
                </a:extLst>
              </a:tr>
            </a:tbl>
          </a:graphicData>
        </a:graphic>
      </p:graphicFrame>
      <p:cxnSp>
        <p:nvCxnSpPr>
          <p:cNvPr id="6" name="Straight Arrow Connector 5">
            <a:extLst>
              <a:ext uri="{FF2B5EF4-FFF2-40B4-BE49-F238E27FC236}">
                <a16:creationId xmlns:a16="http://schemas.microsoft.com/office/drawing/2014/main" id="{654460DE-2E3E-35FF-03E8-0F02EE569E64}"/>
              </a:ext>
            </a:extLst>
          </p:cNvPr>
          <p:cNvCxnSpPr>
            <a:cxnSpLocks/>
          </p:cNvCxnSpPr>
          <p:nvPr/>
        </p:nvCxnSpPr>
        <p:spPr>
          <a:xfrm>
            <a:off x="4572000" y="4800600"/>
            <a:ext cx="95993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390150B-4F7B-80F7-A1B4-2BEC1F20B542}"/>
              </a:ext>
            </a:extLst>
          </p:cNvPr>
          <p:cNvSpPr txBox="1"/>
          <p:nvPr/>
        </p:nvSpPr>
        <p:spPr>
          <a:xfrm>
            <a:off x="4191000" y="2011116"/>
            <a:ext cx="4422648" cy="900246"/>
          </a:xfrm>
          <a:prstGeom prst="rect">
            <a:avLst/>
          </a:prstGeom>
          <a:noFill/>
        </p:spPr>
        <p:txBody>
          <a:bodyPr wrap="square" rtlCol="0">
            <a:spAutoFit/>
          </a:bodyPr>
          <a:lstStyle/>
          <a:p>
            <a:r>
              <a:rPr lang="en-US" sz="1050" b="1" dirty="0">
                <a:hlinkClick r:id="rId4"/>
              </a:rPr>
              <a:t>Container Baby Syndrome </a:t>
            </a:r>
            <a:r>
              <a:rPr lang="en-US" sz="1050" dirty="0"/>
              <a:t>(CBS) is when a baby or child spends most of their waking hours in equipment that limits movement and freedom to explore the environment. Movement ( pushing up, crawling, cruising, jumping aids in maturing reflexes.  A “C” shaped container affects motor development (Abbott &amp; </a:t>
            </a:r>
            <a:r>
              <a:rPr lang="en-US" sz="1050" dirty="0" err="1"/>
              <a:t>Barlett</a:t>
            </a:r>
            <a:r>
              <a:rPr lang="en-US" sz="1050" dirty="0"/>
              <a:t> (2001).</a:t>
            </a:r>
          </a:p>
        </p:txBody>
      </p:sp>
      <p:pic>
        <p:nvPicPr>
          <p:cNvPr id="7" name="Picture 6">
            <a:extLst>
              <a:ext uri="{FF2B5EF4-FFF2-40B4-BE49-F238E27FC236}">
                <a16:creationId xmlns:a16="http://schemas.microsoft.com/office/drawing/2014/main" id="{11D12679-D074-9DCE-F503-A77D46131A85}"/>
              </a:ext>
            </a:extLst>
          </p:cNvPr>
          <p:cNvPicPr>
            <a:picLocks noChangeAspect="1"/>
          </p:cNvPicPr>
          <p:nvPr/>
        </p:nvPicPr>
        <p:blipFill rotWithShape="1">
          <a:blip r:embed="rId5"/>
          <a:srcRect t="9312" b="16711"/>
          <a:stretch/>
        </p:blipFill>
        <p:spPr>
          <a:xfrm>
            <a:off x="1955589" y="1875779"/>
            <a:ext cx="1573611" cy="1575848"/>
          </a:xfrm>
          <a:prstGeom prst="rect">
            <a:avLst/>
          </a:prstGeom>
        </p:spPr>
      </p:pic>
      <p:sp>
        <p:nvSpPr>
          <p:cNvPr id="8" name="TextBox 7">
            <a:extLst>
              <a:ext uri="{FF2B5EF4-FFF2-40B4-BE49-F238E27FC236}">
                <a16:creationId xmlns:a16="http://schemas.microsoft.com/office/drawing/2014/main" id="{23C3901F-0629-C73B-48D3-518F170A5D6E}"/>
              </a:ext>
            </a:extLst>
          </p:cNvPr>
          <p:cNvSpPr txBox="1"/>
          <p:nvPr/>
        </p:nvSpPr>
        <p:spPr>
          <a:xfrm>
            <a:off x="2159269" y="1490803"/>
            <a:ext cx="1238132" cy="230832"/>
          </a:xfrm>
          <a:prstGeom prst="rect">
            <a:avLst/>
          </a:prstGeom>
          <a:noFill/>
        </p:spPr>
        <p:txBody>
          <a:bodyPr wrap="square" rtlCol="0">
            <a:spAutoFit/>
          </a:bodyPr>
          <a:lstStyle/>
          <a:p>
            <a:r>
              <a:rPr lang="en-US" sz="900" dirty="0"/>
              <a:t>The Cozy Canopy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18303" y="990600"/>
            <a:ext cx="7533026" cy="3591623"/>
          </a:xfrm>
        </p:spPr>
        <p:txBody>
          <a:bodyPr>
            <a:normAutofit/>
          </a:bodyPr>
          <a:lstStyle/>
          <a:p>
            <a:pPr marL="0" indent="0">
              <a:buNone/>
            </a:pPr>
            <a:r>
              <a:rPr lang="en-US" sz="2400" b="1" dirty="0"/>
              <a:t>Learning is a biological process that requires practice</a:t>
            </a:r>
            <a:endParaRPr lang="en-US" sz="2400" dirty="0"/>
          </a:p>
        </p:txBody>
      </p:sp>
      <p:sp>
        <p:nvSpPr>
          <p:cNvPr id="4" name="Content Placeholder 2">
            <a:extLst>
              <a:ext uri="{FF2B5EF4-FFF2-40B4-BE49-F238E27FC236}">
                <a16:creationId xmlns:a16="http://schemas.microsoft.com/office/drawing/2014/main" id="{B69F05FF-3B60-35E0-98A5-8449E826E001}"/>
              </a:ext>
            </a:extLst>
          </p:cNvPr>
          <p:cNvSpPr txBox="1">
            <a:spLocks/>
          </p:cNvSpPr>
          <p:nvPr/>
        </p:nvSpPr>
        <p:spPr>
          <a:xfrm>
            <a:off x="1239572" y="2285999"/>
            <a:ext cx="7533025" cy="4201223"/>
          </a:xfrm>
          <a:prstGeom prst="rect">
            <a:avLst/>
          </a:prstGeom>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375" b="1" u="sng" dirty="0"/>
              <a:t> Implications for Educators</a:t>
            </a:r>
            <a:r>
              <a:rPr lang="en-US" sz="2775" b="1" u="sng" dirty="0">
                <a:solidFill>
                  <a:srgbClr val="FF0000"/>
                </a:solidFill>
              </a:rPr>
              <a:t> </a:t>
            </a:r>
          </a:p>
          <a:p>
            <a:r>
              <a:rPr lang="en-US" sz="3400" dirty="0"/>
              <a:t>Testing may be too soon. Learning takes time.</a:t>
            </a:r>
          </a:p>
          <a:p>
            <a:r>
              <a:rPr lang="en-US" sz="3400" dirty="0"/>
              <a:t>Practice time to learning is variable from a few seconds to three weeks+</a:t>
            </a:r>
          </a:p>
          <a:p>
            <a:r>
              <a:rPr lang="en-US" sz="3400" dirty="0"/>
              <a:t>Emotion Matter (adrenaline-cortisol mediated) charged learning tends to speed up retrieval and storage</a:t>
            </a:r>
          </a:p>
          <a:p>
            <a:r>
              <a:rPr lang="en-US" sz="3400" dirty="0"/>
              <a:t>Survival-mediated events and novel ones tend to get the most brain attention because adrenaline makes this event easy for the brain to view as important (survival related)and to take action.</a:t>
            </a:r>
          </a:p>
          <a:p>
            <a:r>
              <a:rPr lang="en-US" sz="3400" dirty="0"/>
              <a:t>Music, motor activity, rituals, dramatic play,  and celebrations are ways to create novelty to speed up this process.</a:t>
            </a:r>
          </a:p>
        </p:txBody>
      </p:sp>
      <p:sp>
        <p:nvSpPr>
          <p:cNvPr id="6" name="TextBox 5">
            <a:extLst>
              <a:ext uri="{FF2B5EF4-FFF2-40B4-BE49-F238E27FC236}">
                <a16:creationId xmlns:a16="http://schemas.microsoft.com/office/drawing/2014/main" id="{CE9EE9CD-BB81-982E-5FB3-CDB4D5DF1C58}"/>
              </a:ext>
            </a:extLst>
          </p:cNvPr>
          <p:cNvSpPr txBox="1"/>
          <p:nvPr/>
        </p:nvSpPr>
        <p:spPr>
          <a:xfrm>
            <a:off x="1418303" y="319157"/>
            <a:ext cx="3610897" cy="523220"/>
          </a:xfrm>
          <a:prstGeom prst="rect">
            <a:avLst/>
          </a:prstGeom>
          <a:noFill/>
        </p:spPr>
        <p:txBody>
          <a:bodyPr wrap="square" rtlCol="0">
            <a:spAutoFit/>
          </a:bodyPr>
          <a:lstStyle/>
          <a:p>
            <a:r>
              <a:rPr lang="en-US" sz="2800" dirty="0"/>
              <a:t>ABOUT LEARNING?</a:t>
            </a:r>
          </a:p>
        </p:txBody>
      </p:sp>
    </p:spTree>
    <p:extLst>
      <p:ext uri="{BB962C8B-B14F-4D97-AF65-F5344CB8AC3E}">
        <p14:creationId xmlns:p14="http://schemas.microsoft.com/office/powerpoint/2010/main" val="384032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F70B-3669-52FB-E36E-3F605447B560}"/>
              </a:ext>
            </a:extLst>
          </p:cNvPr>
          <p:cNvSpPr>
            <a:spLocks noGrp="1"/>
          </p:cNvSpPr>
          <p:nvPr>
            <p:ph type="title"/>
          </p:nvPr>
        </p:nvSpPr>
        <p:spPr>
          <a:xfrm>
            <a:off x="2362200" y="253225"/>
            <a:ext cx="5346192" cy="1143000"/>
          </a:xfrm>
        </p:spPr>
        <p:txBody>
          <a:bodyPr/>
          <a:lstStyle/>
          <a:p>
            <a:r>
              <a:rPr lang="en-US" dirty="0"/>
              <a:t>Timeout to Myelinate</a:t>
            </a:r>
          </a:p>
        </p:txBody>
      </p:sp>
      <p:sp>
        <p:nvSpPr>
          <p:cNvPr id="4" name="TextBox 3">
            <a:extLst>
              <a:ext uri="{FF2B5EF4-FFF2-40B4-BE49-F238E27FC236}">
                <a16:creationId xmlns:a16="http://schemas.microsoft.com/office/drawing/2014/main" id="{A86223BB-6BA6-EE61-14DD-2A565F07FB4C}"/>
              </a:ext>
            </a:extLst>
          </p:cNvPr>
          <p:cNvSpPr txBox="1"/>
          <p:nvPr/>
        </p:nvSpPr>
        <p:spPr>
          <a:xfrm>
            <a:off x="1524000" y="1210255"/>
            <a:ext cx="7162800" cy="1661993"/>
          </a:xfrm>
          <a:prstGeom prst="rect">
            <a:avLst/>
          </a:prstGeom>
          <a:noFill/>
        </p:spPr>
        <p:txBody>
          <a:bodyPr wrap="square">
            <a:spAutoFit/>
          </a:bodyPr>
          <a:lstStyle/>
          <a:p>
            <a:r>
              <a:rPr lang="en-US" sz="1400" dirty="0"/>
              <a:t>Timing is everything</a:t>
            </a:r>
          </a:p>
          <a:p>
            <a:r>
              <a:rPr lang="en-US" sz="1400" dirty="0"/>
              <a:t>The brain is poorly designed for rigid /“on-task” learning</a:t>
            </a:r>
          </a:p>
          <a:p>
            <a:r>
              <a:rPr lang="en-US" sz="1400" dirty="0"/>
              <a:t>The brain needs a “timeout” to myelinate neural pathways</a:t>
            </a:r>
          </a:p>
          <a:p>
            <a:r>
              <a:rPr lang="en-US" sz="1400" dirty="0"/>
              <a:t>Testing may be too soon if new pathways have not yet sufficiently myelinated to facilitate retrieval of learned material, or if new information is introduced on an immature or stressed system.</a:t>
            </a:r>
          </a:p>
          <a:p>
            <a:endParaRPr lang="en-US" dirty="0"/>
          </a:p>
        </p:txBody>
      </p:sp>
      <p:pic>
        <p:nvPicPr>
          <p:cNvPr id="8" name="Picture 7">
            <a:extLst>
              <a:ext uri="{FF2B5EF4-FFF2-40B4-BE49-F238E27FC236}">
                <a16:creationId xmlns:a16="http://schemas.microsoft.com/office/drawing/2014/main" id="{75D870CF-0DA0-9EAD-31EA-077F0564B9A4}"/>
              </a:ext>
            </a:extLst>
          </p:cNvPr>
          <p:cNvPicPr>
            <a:picLocks noChangeAspect="1"/>
          </p:cNvPicPr>
          <p:nvPr/>
        </p:nvPicPr>
        <p:blipFill>
          <a:blip r:embed="rId3"/>
          <a:stretch>
            <a:fillRect/>
          </a:stretch>
        </p:blipFill>
        <p:spPr>
          <a:xfrm>
            <a:off x="2470484" y="2559584"/>
            <a:ext cx="5269832" cy="2140869"/>
          </a:xfrm>
          <a:prstGeom prst="rect">
            <a:avLst/>
          </a:prstGeom>
        </p:spPr>
      </p:pic>
      <p:sp>
        <p:nvSpPr>
          <p:cNvPr id="9" name="TextBox 8">
            <a:extLst>
              <a:ext uri="{FF2B5EF4-FFF2-40B4-BE49-F238E27FC236}">
                <a16:creationId xmlns:a16="http://schemas.microsoft.com/office/drawing/2014/main" id="{22D31CF9-AD95-3D07-C96E-317DC6713CE7}"/>
              </a:ext>
            </a:extLst>
          </p:cNvPr>
          <p:cNvSpPr txBox="1"/>
          <p:nvPr/>
        </p:nvSpPr>
        <p:spPr>
          <a:xfrm>
            <a:off x="2057400" y="5943600"/>
            <a:ext cx="6400800" cy="369332"/>
          </a:xfrm>
          <a:prstGeom prst="rect">
            <a:avLst/>
          </a:prstGeom>
          <a:noFill/>
        </p:spPr>
        <p:txBody>
          <a:bodyPr wrap="square" rtlCol="0">
            <a:spAutoFit/>
          </a:bodyPr>
          <a:lstStyle/>
          <a:p>
            <a:r>
              <a:rPr lang="en-US" b="1" dirty="0"/>
              <a:t>TWO-FOUR–SIX-EIGHT  TIME OUT TO MYELINATE!</a:t>
            </a:r>
          </a:p>
        </p:txBody>
      </p:sp>
      <p:sp>
        <p:nvSpPr>
          <p:cNvPr id="3" name="TextBox 2">
            <a:extLst>
              <a:ext uri="{FF2B5EF4-FFF2-40B4-BE49-F238E27FC236}">
                <a16:creationId xmlns:a16="http://schemas.microsoft.com/office/drawing/2014/main" id="{5A1F20BB-8175-27B7-93CA-6C248FCD07A1}"/>
              </a:ext>
            </a:extLst>
          </p:cNvPr>
          <p:cNvSpPr txBox="1"/>
          <p:nvPr/>
        </p:nvSpPr>
        <p:spPr>
          <a:xfrm>
            <a:off x="1742694" y="4573450"/>
            <a:ext cx="6585204" cy="2031325"/>
          </a:xfrm>
          <a:prstGeom prst="rect">
            <a:avLst/>
          </a:prstGeom>
          <a:noFill/>
        </p:spPr>
        <p:txBody>
          <a:bodyPr wrap="square" rtlCol="0">
            <a:spAutoFit/>
          </a:bodyPr>
          <a:lstStyle/>
          <a:p>
            <a:r>
              <a:rPr lang="en-US" b="1" dirty="0"/>
              <a:t>Examples that show myelination has occurred!</a:t>
            </a:r>
          </a:p>
          <a:p>
            <a:r>
              <a:rPr lang="en-US" dirty="0"/>
              <a:t>Reading a book, toileting, eating, sitting, walking, and playing with a Frisbee, are all examples of myelinated learning networks that are hardwired because of the number of similar actions that have occurred over time.</a:t>
            </a:r>
          </a:p>
          <a:p>
            <a:endParaRPr lang="en-US" dirty="0"/>
          </a:p>
          <a:p>
            <a:endParaRPr lang="en-US" dirty="0"/>
          </a:p>
        </p:txBody>
      </p:sp>
    </p:spTree>
    <p:extLst>
      <p:ext uri="{BB962C8B-B14F-4D97-AF65-F5344CB8AC3E}">
        <p14:creationId xmlns:p14="http://schemas.microsoft.com/office/powerpoint/2010/main" val="177457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EXPERIENCES- </a:t>
            </a:r>
            <a:r>
              <a:rPr lang="en-US" i="1" dirty="0"/>
              <a:t>Doing the Math. . .</a:t>
            </a:r>
          </a:p>
        </p:txBody>
      </p:sp>
      <p:sp>
        <p:nvSpPr>
          <p:cNvPr id="3" name="Content Placeholder 2"/>
          <p:cNvSpPr>
            <a:spLocks noGrp="1"/>
          </p:cNvSpPr>
          <p:nvPr>
            <p:ph idx="1"/>
          </p:nvPr>
        </p:nvSpPr>
        <p:spPr>
          <a:xfrm>
            <a:off x="1066800" y="1295400"/>
            <a:ext cx="8077200" cy="4953000"/>
          </a:xfrm>
        </p:spPr>
        <p:txBody>
          <a:bodyPr>
            <a:normAutofit/>
          </a:bodyPr>
          <a:lstStyle/>
          <a:p>
            <a:pPr>
              <a:buNone/>
            </a:pPr>
            <a:r>
              <a:rPr lang="en-US" dirty="0"/>
              <a:t>  </a:t>
            </a:r>
            <a:r>
              <a:rPr lang="en-US" sz="2200" dirty="0"/>
              <a:t>Children may view 5 anti-social acts (hitting, kicking, teasing, bullying, murders, battery, sexual violence, intimidation, name-calling, racial stereotyping, etc.) while viewing some television programs for 30 minutes.</a:t>
            </a:r>
          </a:p>
          <a:p>
            <a:pPr>
              <a:buNone/>
            </a:pPr>
            <a:r>
              <a:rPr lang="en-US" dirty="0"/>
              <a:t>      </a:t>
            </a:r>
            <a:r>
              <a:rPr lang="en-US" sz="1800" dirty="0"/>
              <a:t>2 antisocial acts X 30 minutes X 2/hr X 5hr/day=</a:t>
            </a:r>
            <a:r>
              <a:rPr lang="en-US" sz="1800" dirty="0">
                <a:solidFill>
                  <a:srgbClr val="FF0000"/>
                </a:solidFill>
              </a:rPr>
              <a:t>300 antisocial </a:t>
            </a:r>
            <a:r>
              <a:rPr lang="en-US" sz="1800" dirty="0"/>
              <a:t>acts per day</a:t>
            </a:r>
          </a:p>
          <a:p>
            <a:pPr>
              <a:buNone/>
            </a:pPr>
            <a:r>
              <a:rPr lang="en-US" sz="1800" dirty="0"/>
              <a:t>          1,500acts/dayX365day/yr=</a:t>
            </a:r>
            <a:r>
              <a:rPr lang="en-US" sz="1800" dirty="0">
                <a:solidFill>
                  <a:srgbClr val="FF0000"/>
                </a:solidFill>
              </a:rPr>
              <a:t>109,500 acts/yr</a:t>
            </a:r>
            <a:r>
              <a:rPr lang="en-US" sz="1800" dirty="0"/>
              <a:t>.</a:t>
            </a:r>
          </a:p>
          <a:p>
            <a:pPr>
              <a:buNone/>
            </a:pPr>
            <a:r>
              <a:rPr lang="en-US" sz="1800" dirty="0"/>
              <a:t>          109,500 acts/yr. X 15yrs. =</a:t>
            </a:r>
            <a:r>
              <a:rPr lang="en-US" sz="1800" dirty="0">
                <a:solidFill>
                  <a:srgbClr val="FF0000"/>
                </a:solidFill>
              </a:rPr>
              <a:t>1,642,500 </a:t>
            </a:r>
            <a:r>
              <a:rPr lang="en-US" sz="1800" dirty="0"/>
              <a:t>is the number of </a:t>
            </a:r>
            <a:r>
              <a:rPr lang="en-US" sz="1800" dirty="0">
                <a:solidFill>
                  <a:srgbClr val="FF0000"/>
                </a:solidFill>
              </a:rPr>
              <a:t>antisocial </a:t>
            </a:r>
            <a:r>
              <a:rPr lang="en-US" sz="1800" dirty="0"/>
              <a:t>acts that children see by the time they are 18 years of age. </a:t>
            </a:r>
          </a:p>
          <a:p>
            <a:pPr>
              <a:buNone/>
            </a:pPr>
            <a:r>
              <a:rPr lang="en-US" sz="1800" dirty="0"/>
              <a:t>    It seems reasonable that this amount of “experience” would affect how a child’s brain is organized.  We see some anecdotal evidence of this all the time with the change in level and kind of teen violence and acceptance complacency of horrible events by the public.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E060-3643-3E8A-F246-650FC289B95A}"/>
              </a:ext>
            </a:extLst>
          </p:cNvPr>
          <p:cNvSpPr>
            <a:spLocks noGrp="1"/>
          </p:cNvSpPr>
          <p:nvPr>
            <p:ph type="title"/>
          </p:nvPr>
        </p:nvSpPr>
        <p:spPr>
          <a:xfrm>
            <a:off x="1435608" y="274638"/>
            <a:ext cx="7174992" cy="1020762"/>
          </a:xfrm>
        </p:spPr>
        <p:txBody>
          <a:bodyPr>
            <a:normAutofit/>
          </a:bodyPr>
          <a:lstStyle/>
          <a:p>
            <a:r>
              <a:rPr lang="en-US" sz="2400" dirty="0"/>
              <a:t>          How Experience Changes Dendrite Density</a:t>
            </a:r>
          </a:p>
        </p:txBody>
      </p:sp>
      <p:pic>
        <p:nvPicPr>
          <p:cNvPr id="9" name="Picture 4">
            <a:extLst>
              <a:ext uri="{FF2B5EF4-FFF2-40B4-BE49-F238E27FC236}">
                <a16:creationId xmlns:a16="http://schemas.microsoft.com/office/drawing/2014/main" id="{23597748-D9D7-5191-5350-3F5E077A62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1703" y="1199147"/>
            <a:ext cx="4386532" cy="312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ACB2373D-9CF4-C8D5-2798-ADB4342FD664}"/>
              </a:ext>
            </a:extLst>
          </p:cNvPr>
          <p:cNvSpPr txBox="1"/>
          <p:nvPr/>
        </p:nvSpPr>
        <p:spPr>
          <a:xfrm>
            <a:off x="1435608" y="4572000"/>
            <a:ext cx="6793992" cy="2031325"/>
          </a:xfrm>
          <a:prstGeom prst="rect">
            <a:avLst/>
          </a:prstGeom>
          <a:noFill/>
        </p:spPr>
        <p:txBody>
          <a:bodyPr wrap="square" rtlCol="0">
            <a:spAutoFit/>
          </a:bodyPr>
          <a:lstStyle/>
          <a:p>
            <a:r>
              <a:rPr lang="en-US" b="1" dirty="0"/>
              <a:t>MULTILANGUAGE LEARNERS-Learning </a:t>
            </a:r>
            <a:r>
              <a:rPr lang="en-US" dirty="0"/>
              <a:t>more than one language increases the dendritic density for those operations. Multilingualism has been associated with better school performance and a brain with more connections that fares well in old age. For children, this can include sign language as infants, which provides a way for children to be understood while their other language systems are developing.</a:t>
            </a:r>
          </a:p>
        </p:txBody>
      </p:sp>
    </p:spTree>
    <p:extLst>
      <p:ext uri="{BB962C8B-B14F-4D97-AF65-F5344CB8AC3E}">
        <p14:creationId xmlns:p14="http://schemas.microsoft.com/office/powerpoint/2010/main" val="3027913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31331</TotalTime>
  <Words>6621</Words>
  <Application>Microsoft Office PowerPoint</Application>
  <PresentationFormat>On-screen Show (4:3)</PresentationFormat>
  <Paragraphs>321</Paragraphs>
  <Slides>18</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Arial</vt:lpstr>
      <vt:lpstr>Calibri</vt:lpstr>
      <vt:lpstr>Gill Sans MT</vt:lpstr>
      <vt:lpstr>inherit</vt:lpstr>
      <vt:lpstr>Lato</vt:lpstr>
      <vt:lpstr>Noto Sans</vt:lpstr>
      <vt:lpstr>Proxima Nova Regular</vt:lpstr>
      <vt:lpstr>Proxima Nova Semi Bold</vt:lpstr>
      <vt:lpstr>sohne</vt:lpstr>
      <vt:lpstr>source-serif-pro</vt:lpstr>
      <vt:lpstr>Times New Roman</vt:lpstr>
      <vt:lpstr>Verdana</vt:lpstr>
      <vt:lpstr>Wingdings</vt:lpstr>
      <vt:lpstr>Wingdings 2</vt:lpstr>
      <vt:lpstr>Solstice</vt:lpstr>
      <vt:lpstr>PowerPoint Presentation</vt:lpstr>
      <vt:lpstr>Brain Rules</vt:lpstr>
      <vt:lpstr> 1.  All Brains and Outcomes are Unique.  </vt:lpstr>
      <vt:lpstr>NEURONS WIRED WITH ACTIVE EXPERIENCES </vt:lpstr>
      <vt:lpstr>PowerPoint Presentation</vt:lpstr>
      <vt:lpstr>PowerPoint Presentation</vt:lpstr>
      <vt:lpstr>Timeout to Myelinate</vt:lpstr>
      <vt:lpstr>EXPERIENCES- Doing the Math. . .</vt:lpstr>
      <vt:lpstr>          How Experience Changes Dendrite Density</vt:lpstr>
      <vt:lpstr> The Word GAP EXPERIENCE Controversy </vt:lpstr>
      <vt:lpstr>        All Learning is Mind-Body</vt:lpstr>
      <vt:lpstr>    2. Movement Wires the Brain</vt:lpstr>
      <vt:lpstr>3. Learning is Enhanced by Challenge and Reduced by Threats</vt:lpstr>
      <vt:lpstr>STRESS</vt:lpstr>
      <vt:lpstr>Defining Stress. . .</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Regina</dc:creator>
  <cp:lastModifiedBy>Dr. Regina Lamourelle</cp:lastModifiedBy>
  <cp:revision>390</cp:revision>
  <cp:lastPrinted>2022-11-12T23:57:53Z</cp:lastPrinted>
  <dcterms:created xsi:type="dcterms:W3CDTF">2010-03-27T18:28:22Z</dcterms:created>
  <dcterms:modified xsi:type="dcterms:W3CDTF">2022-11-18T17:43:30Z</dcterms:modified>
</cp:coreProperties>
</file>