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comments/modernComment_12C_7376F43B.xml" ContentType="application/vnd.ms-powerpoint.comments+xml"/>
  <Override PartName="/ppt/comments/modernComment_12B_97715C0D.xml" ContentType="application/vnd.ms-powerpoint.comments+xml"/>
  <Override PartName="/ppt/notesSlides/notesSlide2.xml" ContentType="application/vnd.openxmlformats-officedocument.presentationml.notesSlide+xml"/>
  <Override PartName="/ppt/comments/modernComment_101_0.xml" ContentType="application/vnd.ms-powerpoint.comments+xml"/>
  <Override PartName="/ppt/notesSlides/notesSlide3.xml" ContentType="application/vnd.openxmlformats-officedocument.presentationml.notesSlide+xml"/>
  <Override PartName="/ppt/comments/modernComment_102_0.xml" ContentType="application/vnd.ms-powerpoint.comments+xml"/>
  <Override PartName="/ppt/notesSlides/notesSlide4.xml" ContentType="application/vnd.openxmlformats-officedocument.presentationml.notesSlide+xml"/>
  <Override PartName="/ppt/comments/modernComment_116_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0F_0.xml" ContentType="application/vnd.ms-powerpoint.comments+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43"/>
  </p:notesMasterIdLst>
  <p:handoutMasterIdLst>
    <p:handoutMasterId r:id="rId44"/>
  </p:handoutMasterIdLst>
  <p:sldIdLst>
    <p:sldId id="256" r:id="rId5"/>
    <p:sldId id="307" r:id="rId6"/>
    <p:sldId id="319" r:id="rId7"/>
    <p:sldId id="300" r:id="rId8"/>
    <p:sldId id="299" r:id="rId9"/>
    <p:sldId id="301" r:id="rId10"/>
    <p:sldId id="257" r:id="rId11"/>
    <p:sldId id="274" r:id="rId12"/>
    <p:sldId id="313" r:id="rId13"/>
    <p:sldId id="258" r:id="rId14"/>
    <p:sldId id="278" r:id="rId15"/>
    <p:sldId id="279" r:id="rId16"/>
    <p:sldId id="320" r:id="rId17"/>
    <p:sldId id="260" r:id="rId18"/>
    <p:sldId id="321" r:id="rId19"/>
    <p:sldId id="322" r:id="rId20"/>
    <p:sldId id="275" r:id="rId21"/>
    <p:sldId id="277" r:id="rId22"/>
    <p:sldId id="314" r:id="rId23"/>
    <p:sldId id="265" r:id="rId24"/>
    <p:sldId id="283" r:id="rId25"/>
    <p:sldId id="315" r:id="rId26"/>
    <p:sldId id="296" r:id="rId27"/>
    <p:sldId id="282" r:id="rId28"/>
    <p:sldId id="290" r:id="rId29"/>
    <p:sldId id="303" r:id="rId30"/>
    <p:sldId id="271" r:id="rId31"/>
    <p:sldId id="304" r:id="rId32"/>
    <p:sldId id="295" r:id="rId33"/>
    <p:sldId id="292" r:id="rId34"/>
    <p:sldId id="291" r:id="rId35"/>
    <p:sldId id="273" r:id="rId36"/>
    <p:sldId id="272" r:id="rId37"/>
    <p:sldId id="311" r:id="rId38"/>
    <p:sldId id="270" r:id="rId39"/>
    <p:sldId id="312" r:id="rId40"/>
    <p:sldId id="287" r:id="rId41"/>
    <p:sldId id="293" r:id="rId4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BFAD13-C975-7606-D5CD-484B55BE0183}" name="Shawesh, Sarah" initials="SS" userId="S::shawesh_sarah@sccollege.edu::140a87dc-d198-4f68-8ed8-90aeb32eb56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BBED29-59A5-26B0-AA7E-69A24C717E8E}" v="424" dt="2024-04-19T22:16:00.765"/>
    <p1510:client id="{A5C9127F-EB9E-89FF-24DF-64A757E89AC5}" v="4920" dt="2024-04-21T05:34:10.212"/>
    <p1510:client id="{A69429DD-742B-357C-CD5F-CA0057223BBF}" v="25" dt="2024-04-21T16:56:03.2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8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A7DD5BEA-532B-4754-A2BA-2E9357FA7BD8}" authorId="{67BFAD13-C975-7606-D5CD-484B55BE0183}" created="2024-04-16T20:35:56.056">
    <pc:sldMkLst xmlns:pc="http://schemas.microsoft.com/office/powerpoint/2013/main/command">
      <pc:docMk/>
      <pc:sldMk cId="0" sldId="256"/>
    </pc:sldMkLst>
    <p188:txBody>
      <a:bodyPr/>
      <a:lstStyle/>
      <a:p>
        <a:r>
          <a:rPr lang="en-US"/>
          <a:t>everyone </a:t>
        </a:r>
      </a:p>
    </p188:txBody>
  </p188:cm>
</p188:cmLst>
</file>

<file path=ppt/comments/modernComment_101_0.xml><?xml version="1.0" encoding="utf-8"?>
<p188:cmLst xmlns:a="http://schemas.openxmlformats.org/drawingml/2006/main" xmlns:r="http://schemas.openxmlformats.org/officeDocument/2006/relationships" xmlns:p188="http://schemas.microsoft.com/office/powerpoint/2018/8/main">
  <p188:cm id="{B2100C05-3D3D-4BB1-BBFD-676CF228D6BE}" authorId="{67BFAD13-C975-7606-D5CD-484B55BE0183}" created="2024-04-16T20:36:41.012">
    <pc:sldMkLst xmlns:pc="http://schemas.microsoft.com/office/powerpoint/2013/main/command">
      <pc:docMk/>
      <pc:sldMk cId="0" sldId="257"/>
    </pc:sldMkLst>
    <p188:txBody>
      <a:bodyPr/>
      <a:lstStyle/>
      <a:p>
        <a:r>
          <a:rPr lang="en-US"/>
          <a:t>Regina</a:t>
        </a:r>
      </a:p>
    </p188:txBody>
  </p188:cm>
</p188:cmLst>
</file>

<file path=ppt/comments/modernComment_102_0.xml><?xml version="1.0" encoding="utf-8"?>
<p188:cmLst xmlns:a="http://schemas.openxmlformats.org/drawingml/2006/main" xmlns:r="http://schemas.openxmlformats.org/officeDocument/2006/relationships" xmlns:p188="http://schemas.microsoft.com/office/powerpoint/2018/8/main">
  <p188:cm id="{EB314BC2-7B2B-48A2-BBF2-196CCF03D607}" authorId="{67BFAD13-C975-7606-D5CD-484B55BE0183}" created="2024-04-16T20:37:29.077">
    <pc:sldMkLst xmlns:pc="http://schemas.microsoft.com/office/powerpoint/2013/main/command">
      <pc:docMk/>
      <pc:sldMk cId="0" sldId="258"/>
    </pc:sldMkLst>
    <p188:txBody>
      <a:bodyPr/>
      <a:lstStyle/>
      <a:p>
        <a:r>
          <a:rPr lang="en-US"/>
          <a:t>Regina </a:t>
        </a:r>
      </a:p>
    </p188:txBody>
  </p188:cm>
</p188:cmLst>
</file>

<file path=ppt/comments/modernComment_10F_0.xml><?xml version="1.0" encoding="utf-8"?>
<p188:cmLst xmlns:a="http://schemas.openxmlformats.org/drawingml/2006/main" xmlns:r="http://schemas.openxmlformats.org/officeDocument/2006/relationships" xmlns:p188="http://schemas.microsoft.com/office/powerpoint/2018/8/main">
  <p188:cm id="{A7E7555A-B96D-4BB4-BB62-ADB14467EC6E}" authorId="{67BFAD13-C975-7606-D5CD-484B55BE0183}" created="2024-04-16T20:43:54.072">
    <pc:sldMkLst xmlns:pc="http://schemas.microsoft.com/office/powerpoint/2013/main/command">
      <pc:docMk/>
      <pc:sldMk cId="0" sldId="271"/>
    </pc:sldMkLst>
    <p188:txBody>
      <a:bodyPr/>
      <a:lstStyle/>
      <a:p>
        <a:r>
          <a:rPr lang="en-US"/>
          <a:t>The brain wants to make sense of this. How can help children make sense of this? </a:t>
        </a:r>
      </a:p>
    </p188:txBody>
  </p188:cm>
</p188:cmLst>
</file>

<file path=ppt/comments/modernComment_116_0.xml><?xml version="1.0" encoding="utf-8"?>
<p188:cmLst xmlns:a="http://schemas.openxmlformats.org/drawingml/2006/main" xmlns:r="http://schemas.openxmlformats.org/officeDocument/2006/relationships" xmlns:p188="http://schemas.microsoft.com/office/powerpoint/2018/8/main">
  <p188:cm id="{72AD8107-926E-480C-97AE-C79895150C46}" authorId="{67BFAD13-C975-7606-D5CD-484B55BE0183}" created="2024-04-16T20:37:39.078">
    <pc:sldMkLst xmlns:pc="http://schemas.microsoft.com/office/powerpoint/2013/main/command">
      <pc:docMk/>
      <pc:sldMk cId="0" sldId="278"/>
    </pc:sldMkLst>
    <p188:txBody>
      <a:bodyPr/>
      <a:lstStyle/>
      <a:p>
        <a:r>
          <a:rPr lang="en-US"/>
          <a:t>Regina </a:t>
        </a:r>
      </a:p>
    </p188:txBody>
  </p188:cm>
</p188:cmLst>
</file>

<file path=ppt/comments/modernComment_12B_97715C0D.xml><?xml version="1.0" encoding="utf-8"?>
<p188:cmLst xmlns:a="http://schemas.openxmlformats.org/drawingml/2006/main" xmlns:r="http://schemas.openxmlformats.org/officeDocument/2006/relationships" xmlns:p188="http://schemas.microsoft.com/office/powerpoint/2018/8/main">
  <p188:cm id="{E1E81154-C4AB-4CAB-BCCE-142DB27B4826}" authorId="{67BFAD13-C975-7606-D5CD-484B55BE0183}" created="2024-04-16T20:36:14.635">
    <pc:sldMkLst xmlns:pc="http://schemas.microsoft.com/office/powerpoint/2013/main/command">
      <pc:docMk/>
      <pc:sldMk cId="2540788749" sldId="299"/>
    </pc:sldMkLst>
    <p188:txBody>
      <a:bodyPr/>
      <a:lstStyle/>
      <a:p>
        <a:r>
          <a:rPr lang="en-US"/>
          <a:t>Regina</a:t>
        </a:r>
      </a:p>
    </p188:txBody>
  </p188:cm>
</p188:cmLst>
</file>

<file path=ppt/comments/modernComment_12C_7376F43B.xml><?xml version="1.0" encoding="utf-8"?>
<p188:cmLst xmlns:a="http://schemas.openxmlformats.org/drawingml/2006/main" xmlns:r="http://schemas.openxmlformats.org/officeDocument/2006/relationships" xmlns:p188="http://schemas.microsoft.com/office/powerpoint/2018/8/main">
  <p188:cm id="{5E3F0A3E-E5B2-4707-AB8A-9DBF29E4F602}" authorId="{67BFAD13-C975-7606-D5CD-484B55BE0183}" created="2024-04-16T20:36:02.618">
    <pc:sldMkLst xmlns:pc="http://schemas.microsoft.com/office/powerpoint/2013/main/command">
      <pc:docMk/>
      <pc:sldMk cId="1937175611" sldId="300"/>
    </pc:sldMkLst>
    <p188:txBody>
      <a:bodyPr/>
      <a:lstStyle/>
      <a:p>
        <a:r>
          <a:rPr lang="en-US"/>
          <a:t>Marianne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8B6F85D4-89D8-482F-930E-0410F6202871}" type="datetimeFigureOut">
              <a:rPr lang="en-US" smtClean="0"/>
              <a:pPr/>
              <a:t>04/30/24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533FD13F-DC5F-4430-8E42-BACDAFA77405}" type="slidenum">
              <a:rPr lang="en-US" smtClean="0"/>
              <a:pPr/>
              <a:t>‹#›</a:t>
            </a:fld>
            <a:endParaRPr lang="en-US"/>
          </a:p>
        </p:txBody>
      </p:sp>
    </p:spTree>
    <p:extLst>
      <p:ext uri="{BB962C8B-B14F-4D97-AF65-F5344CB8AC3E}">
        <p14:creationId xmlns:p14="http://schemas.microsoft.com/office/powerpoint/2010/main" val="792220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E86447BC-D551-4368-AA01-FD5C4C1A87D4}" type="datetimeFigureOut">
              <a:rPr lang="en-US" smtClean="0"/>
              <a:pPr/>
              <a:t>04/30/24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5F2766B0-83BA-4625-93B2-6A5C79B74653}" type="slidenum">
              <a:rPr lang="en-US" smtClean="0"/>
              <a:pPr/>
              <a:t>‹#›</a:t>
            </a:fld>
            <a:endParaRPr lang="en-US"/>
          </a:p>
        </p:txBody>
      </p:sp>
    </p:spTree>
    <p:extLst>
      <p:ext uri="{BB962C8B-B14F-4D97-AF65-F5344CB8AC3E}">
        <p14:creationId xmlns:p14="http://schemas.microsoft.com/office/powerpoint/2010/main" val="1949234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I really like</a:t>
            </a:r>
            <a:r>
              <a:rPr lang="en-US" baseline="0"/>
              <a:t> this quote because it lets us know what is really important and he reason I enjoy so much sharing what I have learned about the brain with audiences like you. Learning, like love has no value unless it is shared. It is important that we, as educators recognize the value of the information available about how learning occurs, evaluate it and incorporate what makes sense to you as an educator into your classroom practice. What makes no sense to me is that all of us have spent years in the classroom as either students or teachers and very few of us know anything bout how the organ of learning functions. We may have studied pedagogy and course content in college but very few teacher preparation programs have included information about the biology and physiology of learning.  This situation is similar to doctors going to medical school to learning how to fix and recognize diseases but without a foundation in the anatomy and physiology of the human body. This evening, we are going to look at a bit of the underpinnings of the science behind what we think we now understand about the brain. I qualify this a bit since what we know about the brain has exploded since George Bush declared the nineties, the decade of the brain. Out of that political act, came thousands of research projects that have refuted some of the myths about what we assumed was going on in the brain as it applies to learning.</a:t>
            </a:r>
            <a:endParaRPr lang="en-US"/>
          </a:p>
        </p:txBody>
      </p:sp>
      <p:sp>
        <p:nvSpPr>
          <p:cNvPr id="4" name="Slide Number Placeholder 3"/>
          <p:cNvSpPr>
            <a:spLocks noGrp="1"/>
          </p:cNvSpPr>
          <p:nvPr>
            <p:ph type="sldNum" sz="quarter" idx="10"/>
          </p:nvPr>
        </p:nvSpPr>
        <p:spPr/>
        <p:txBody>
          <a:bodyPr/>
          <a:lstStyle/>
          <a:p>
            <a:fld id="{5F2766B0-83BA-4625-93B2-6A5C79B7465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Marianne </a:t>
            </a:r>
          </a:p>
        </p:txBody>
      </p:sp>
      <p:sp>
        <p:nvSpPr>
          <p:cNvPr id="4" name="Slide Number Placeholder 3"/>
          <p:cNvSpPr>
            <a:spLocks noGrp="1"/>
          </p:cNvSpPr>
          <p:nvPr>
            <p:ph type="sldNum" sz="quarter" idx="5"/>
          </p:nvPr>
        </p:nvSpPr>
        <p:spPr/>
        <p:txBody>
          <a:bodyPr/>
          <a:lstStyle/>
          <a:p>
            <a:fld id="{5F2766B0-83BA-4625-93B2-6A5C79B74653}" type="slidenum">
              <a:rPr lang="en-US" smtClean="0"/>
              <a:pPr/>
              <a:t>25</a:t>
            </a:fld>
            <a:endParaRPr lang="en-US"/>
          </a:p>
        </p:txBody>
      </p:sp>
    </p:spTree>
    <p:extLst>
      <p:ext uri="{BB962C8B-B14F-4D97-AF65-F5344CB8AC3E}">
        <p14:creationId xmlns:p14="http://schemas.microsoft.com/office/powerpoint/2010/main" val="2388090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1" u="sng"/>
              <a:t>The brain is meaning-driven and</a:t>
            </a:r>
            <a:r>
              <a:rPr lang="en-US" u="sng"/>
              <a:t> </a:t>
            </a:r>
            <a:r>
              <a:rPr lang="en-US" b="1" u="sng"/>
              <a:t>attention is secondary (use it 20% or less).</a:t>
            </a:r>
            <a:r>
              <a:rPr lang="en-US"/>
              <a:t> We gain meaning three ways: by making patterns, using our emotions and finding relevance. The brain is poor at learning isolated facts without feelings or meaning. People learn best with information that is given in context, has a big picture and is relevant. This is especially true of work that is difficult and a child does not have the necessary pre-learning to make meaning of the new learning. Consider pre-learning like the rough draft of a paper. It is easier to refine a paper from a rough draft that to start from scratch to write a paper without the prior form. When houses are built, rough plumbing or pre-learning is installed before the final plumbing and fixtures are set.</a:t>
            </a:r>
          </a:p>
          <a:p>
            <a:endParaRPr lang="en-US"/>
          </a:p>
        </p:txBody>
      </p:sp>
      <p:sp>
        <p:nvSpPr>
          <p:cNvPr id="4" name="Slide Number Placeholder 3"/>
          <p:cNvSpPr>
            <a:spLocks noGrp="1"/>
          </p:cNvSpPr>
          <p:nvPr>
            <p:ph type="sldNum" sz="quarter" idx="10"/>
          </p:nvPr>
        </p:nvSpPr>
        <p:spPr/>
        <p:txBody>
          <a:bodyPr/>
          <a:lstStyle/>
          <a:p>
            <a:fld id="{5F2766B0-83BA-4625-93B2-6A5C79B74653}"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This has been said so often that it</a:t>
            </a:r>
            <a:r>
              <a:rPr lang="en-US" baseline="0"/>
              <a:t> is rarely thought about. What does this really mean when we  refer to brain uniqueness. When we were conceived from one male and female gamete or sex cell there was a one in 64 trillion chance that you would turn out to be you. The environment in your mother’s womb and her external environment further shaped you to become you. When you were born your experiences, what you did or did not do and how you were treated all became the master sculptors of  the brain you have today. You, as educators of children are sculpting brains. Let’s play a game to see how unique you are. (Paper Folding Game)</a:t>
            </a:r>
            <a:endParaRPr lang="en-US"/>
          </a:p>
        </p:txBody>
      </p:sp>
      <p:sp>
        <p:nvSpPr>
          <p:cNvPr id="4" name="Slide Number Placeholder 3"/>
          <p:cNvSpPr>
            <a:spLocks noGrp="1"/>
          </p:cNvSpPr>
          <p:nvPr>
            <p:ph type="sldNum" sz="quarter" idx="10"/>
          </p:nvPr>
        </p:nvSpPr>
        <p:spPr/>
        <p:txBody>
          <a:bodyPr/>
          <a:lstStyle/>
          <a:p>
            <a:fld id="{5F2766B0-83BA-4625-93B2-6A5C79B74653}"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Old view of learning. We cannot separate the mind form the body. As discussed before, our</a:t>
            </a:r>
            <a:r>
              <a:rPr lang="en-US" baseline="0"/>
              <a:t> emotions filter all experience to help us choose what is and is not important.</a:t>
            </a:r>
            <a:endParaRPr lang="en-US"/>
          </a:p>
        </p:txBody>
      </p:sp>
      <p:sp>
        <p:nvSpPr>
          <p:cNvPr id="4" name="Slide Number Placeholder 3"/>
          <p:cNvSpPr>
            <a:spLocks noGrp="1"/>
          </p:cNvSpPr>
          <p:nvPr>
            <p:ph type="sldNum" sz="quarter" idx="10"/>
          </p:nvPr>
        </p:nvSpPr>
        <p:spPr/>
        <p:txBody>
          <a:bodyPr/>
          <a:lstStyle/>
          <a:p>
            <a:fld id="{5F2766B0-83BA-4625-93B2-6A5C79B74653}"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Paper fold activity – intent; everyone heard the same instruction – our brain creates a unique meaning </a:t>
            </a:r>
          </a:p>
        </p:txBody>
      </p:sp>
      <p:sp>
        <p:nvSpPr>
          <p:cNvPr id="4" name="Slide Number Placeholder 3"/>
          <p:cNvSpPr>
            <a:spLocks noGrp="1"/>
          </p:cNvSpPr>
          <p:nvPr>
            <p:ph type="sldNum" sz="quarter" idx="5"/>
          </p:nvPr>
        </p:nvSpPr>
        <p:spPr/>
        <p:txBody>
          <a:bodyPr/>
          <a:lstStyle/>
          <a:p>
            <a:fld id="{5F2766B0-83BA-4625-93B2-6A5C79B74653}" type="slidenum">
              <a:rPr lang="en-US" smtClean="0"/>
              <a:pPr/>
              <a:t>11</a:t>
            </a:fld>
            <a:endParaRPr lang="en-US"/>
          </a:p>
        </p:txBody>
      </p:sp>
    </p:spTree>
    <p:extLst>
      <p:ext uri="{BB962C8B-B14F-4D97-AF65-F5344CB8AC3E}">
        <p14:creationId xmlns:p14="http://schemas.microsoft.com/office/powerpoint/2010/main" val="1122599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2766B0-83BA-4625-93B2-6A5C79B74653}" type="slidenum">
              <a:rPr lang="en-US" smtClean="0"/>
              <a:pPr/>
              <a:t>14</a:t>
            </a:fld>
            <a:endParaRPr lang="en-US"/>
          </a:p>
        </p:txBody>
      </p:sp>
    </p:spTree>
    <p:extLst>
      <p:ext uri="{BB962C8B-B14F-4D97-AF65-F5344CB8AC3E}">
        <p14:creationId xmlns:p14="http://schemas.microsoft.com/office/powerpoint/2010/main" val="3783845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2766B0-83BA-4625-93B2-6A5C79B74653}" type="slidenum">
              <a:rPr lang="en-US" smtClean="0"/>
              <a:pPr/>
              <a:t>15</a:t>
            </a:fld>
            <a:endParaRPr lang="en-US"/>
          </a:p>
        </p:txBody>
      </p:sp>
    </p:spTree>
    <p:extLst>
      <p:ext uri="{BB962C8B-B14F-4D97-AF65-F5344CB8AC3E}">
        <p14:creationId xmlns:p14="http://schemas.microsoft.com/office/powerpoint/2010/main" val="284493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One Growth Spurt for Left Brain is between 7 and 9 years of age. What develops:  Reading processes, detail and linear processing/cognition, language refinements,  skills development in sports, liner math processing</a:t>
            </a:r>
          </a:p>
          <a:p>
            <a:r>
              <a:rPr lang="en-US"/>
              <a:t>The growth for the Right Brain is a bit earlier or 4.5-7years.  What is developing then is whole picture processing, cognitive processes, image, movement, rhythm, emotion and intuition, outer speech and integrative thought.</a:t>
            </a:r>
          </a:p>
          <a:p>
            <a:r>
              <a:rPr lang="en-US"/>
              <a:t>The frontal Lobe undergoes a growth spurt at age 8 which helps skill development, development of inner speech, control of social behavior, fine motor eye movement for tracking during reading.</a:t>
            </a:r>
          </a:p>
          <a:p>
            <a:endParaRPr lang="en-US"/>
          </a:p>
          <a:p>
            <a:endParaRPr lang="en-US"/>
          </a:p>
          <a:p>
            <a:endParaRPr lang="en-US"/>
          </a:p>
        </p:txBody>
      </p:sp>
      <p:sp>
        <p:nvSpPr>
          <p:cNvPr id="4" name="Slide Number Placeholder 3"/>
          <p:cNvSpPr>
            <a:spLocks noGrp="1"/>
          </p:cNvSpPr>
          <p:nvPr>
            <p:ph type="sldNum" sz="quarter" idx="10"/>
          </p:nvPr>
        </p:nvSpPr>
        <p:spPr/>
        <p:txBody>
          <a:bodyPr/>
          <a:lstStyle/>
          <a:p>
            <a:fld id="{5F2766B0-83BA-4625-93B2-6A5C79B74653}"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While a child is practicing a new skill or learning new knowledge, this process is occurring more slowly with more effort because these new networks need a fatty sheath of myelin to speed the transmission of the information. When myelination is complete, learning has occurred and the skill or information can easily be used or recalled.</a:t>
            </a:r>
          </a:p>
          <a:p>
            <a:r>
              <a:rPr lang="en-US" u="sng"/>
              <a:t>Implications for Educators: </a:t>
            </a:r>
            <a:r>
              <a:rPr lang="en-US"/>
              <a:t>Sometimes tests and evaluations are done too soon for individual children and their brain has not yet completed this process. It may take as little as a few seconds for survival impacted events to three weeks for less survival mediated events. This may be one reason why the more emotion and other senses used in learning new material, the easier it is for the brain to view this as important and take action. Music, motor activity, ritual and celebrations are ways to create novelty for speeding up this process.</a:t>
            </a:r>
          </a:p>
          <a:p>
            <a:pPr>
              <a:buNone/>
            </a:pPr>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fld id="{5F2766B0-83BA-4625-93B2-6A5C79B74653}" type="slidenum">
              <a:rPr lang="en-US" smtClean="0"/>
              <a:pPr/>
              <a:t>19</a:t>
            </a:fld>
            <a:endParaRPr lang="en-US"/>
          </a:p>
        </p:txBody>
      </p:sp>
    </p:spTree>
    <p:extLst>
      <p:ext uri="{BB962C8B-B14F-4D97-AF65-F5344CB8AC3E}">
        <p14:creationId xmlns:p14="http://schemas.microsoft.com/office/powerpoint/2010/main" val="399923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a:t>The brain can and does process many different kinds on  information at one time. There are four brain lobes that process different kinds of information and integrate this</a:t>
            </a:r>
            <a:r>
              <a:rPr lang="en-US" baseline="0"/>
              <a:t> information at nana speeds for action.  When a child is asked to respond to a question in class, think a bout what discrete functions the brain has to manage at the same time.  The eyes scan the scene for any threats to survival and for non-verbal content  relevant to the questions. The ears must transmit discrete bits of sound to the auditory cortex in the temporal lobe for interpretation . Be fore that, the bits of sounds were evaluated in different parts of the brain depending on whether they were nouns, verbs etc. If you were a non native speaker, these operations may be located in different areas and the brain needs to find them. Meanwhile the parietal lobe is integrating  the words and sounds together to formulate a response. The frontal lobe has been attentive to making meaning out of the questions and retrieving stored information that may be relevant to their response. He deep limbic systems must make sure that the appropriate emotional content is added and must also interpreted  how the questions was asked and closely monitor threats. The hippocampus monitors the information and will  be in charge of storing information in short term and alter long term memory. All this and more is happening at nano second  speeds without conscious thought . Children with damage brain systems may not be able to encode and encode informational s rapidly as needed to make meaning and to respond.</a:t>
            </a:r>
            <a:endParaRPr lang="en-US"/>
          </a:p>
          <a:p>
            <a:endParaRPr lang="en-US"/>
          </a:p>
        </p:txBody>
      </p:sp>
      <p:sp>
        <p:nvSpPr>
          <p:cNvPr id="4" name="Slide Number Placeholder 3"/>
          <p:cNvSpPr>
            <a:spLocks noGrp="1"/>
          </p:cNvSpPr>
          <p:nvPr>
            <p:ph type="sldNum" sz="quarter" idx="10"/>
          </p:nvPr>
        </p:nvSpPr>
        <p:spPr/>
        <p:txBody>
          <a:bodyPr/>
          <a:lstStyle/>
          <a:p>
            <a:fld id="{5F2766B0-83BA-4625-93B2-6A5C79B74653}"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752311" y="5870576"/>
            <a:ext cx="1212173" cy="377825"/>
          </a:xfrm>
        </p:spPr>
        <p:txBody>
          <a:bodyPr/>
          <a:lstStyle/>
          <a:p>
            <a:fld id="{B61BEF0D-F0BB-DE4B-95CE-6DB70DBA9567}" type="datetimeFigureOut">
              <a:rPr lang="en-US" dirty="0"/>
              <a:pPr/>
              <a:t>04/30/24</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96081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endParaRPr lang="en-US"/>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04/30/24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5460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79491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33490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61002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53147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61106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04/30/24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31095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04/30/24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92226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04/30/24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42882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2729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04/30/24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5750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04/30/24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5745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04/30/24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7809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04/30/24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9207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04/30/24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3871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endParaRPr lang="en-US"/>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04/30/24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6330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04/30/24</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01717043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0.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microsoft.com/office/2018/10/relationships/comments" Target="../comments/modernComment_102_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16_0.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lamourelle_regina@sccollege.edu"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mailto:shawesh_sarah@sccollege.edu" TargetMode="External"/><Relationship Id="rId4" Type="http://schemas.openxmlformats.org/officeDocument/2006/relationships/hyperlink" Target="mailto:laney_marianne@sccollege.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0F_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blissfulkids.com/how-to-practice-mindfulness-with-children-the-essential-guid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microsoft.com/office/2018/10/relationships/comments" Target="../comments/modernComment_12C_7376F43B.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2B_97715C0D.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1_0.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4294967295"/>
          </p:nvPr>
        </p:nvSpPr>
        <p:spPr>
          <a:xfrm>
            <a:off x="495759" y="2704641"/>
            <a:ext cx="8157990" cy="1447800"/>
          </a:xfrm>
        </p:spPr>
        <p:txBody>
          <a:bodyPr vert="horz" lIns="91440" tIns="45720" rIns="91440" bIns="45720" rtlCol="0" anchor="ctr">
            <a:noAutofit/>
          </a:bodyPr>
          <a:lstStyle/>
          <a:p>
            <a:pPr marL="0" indent="0" algn="ctr">
              <a:buNone/>
            </a:pPr>
            <a:r>
              <a:rPr lang="en-US" sz="4400" b="1">
                <a:solidFill>
                  <a:srgbClr val="FFC000"/>
                </a:solidFill>
                <a:latin typeface="Calibri Light"/>
                <a:cs typeface="Calibri Light"/>
              </a:rPr>
              <a:t>Brain Appropriate Strategies </a:t>
            </a:r>
            <a:r>
              <a:rPr lang="en-US" sz="4400" b="1" dirty="0">
                <a:solidFill>
                  <a:srgbClr val="FFC000"/>
                </a:solidFill>
                <a:latin typeface="Calibri Light"/>
                <a:cs typeface="Calibri Light"/>
              </a:rPr>
              <a:t>in</a:t>
            </a:r>
            <a:endParaRPr lang="en-US" sz="4400" b="1">
              <a:solidFill>
                <a:srgbClr val="FFC000"/>
              </a:solidFill>
              <a:latin typeface="Calibri Light"/>
              <a:cs typeface="Calibri Light"/>
            </a:endParaRPr>
          </a:p>
          <a:p>
            <a:pPr marL="0" indent="0" algn="ctr">
              <a:buNone/>
            </a:pPr>
            <a:r>
              <a:rPr lang="en-US" sz="4400" b="1">
                <a:solidFill>
                  <a:srgbClr val="FFC000"/>
                </a:solidFill>
                <a:latin typeface="Calibri Light"/>
                <a:cs typeface="Calibri Light"/>
              </a:rPr>
              <a:t>School-Age </a:t>
            </a:r>
            <a:r>
              <a:rPr lang="en-US" sz="4400" b="1" dirty="0">
                <a:solidFill>
                  <a:srgbClr val="FFC000"/>
                </a:solidFill>
                <a:latin typeface="Calibri Light"/>
                <a:cs typeface="Calibri Light"/>
              </a:rPr>
              <a:t>Settings</a:t>
            </a:r>
            <a:endParaRPr lang="en-US" sz="4400" b="1">
              <a:solidFill>
                <a:srgbClr val="FFC000"/>
              </a:solidFill>
              <a:latin typeface="Calibri Light"/>
              <a:cs typeface="Calibri Light"/>
            </a:endParaRPr>
          </a:p>
        </p:txBody>
      </p:sp>
      <p:sp>
        <p:nvSpPr>
          <p:cNvPr id="6" name="TextBox 5"/>
          <p:cNvSpPr txBox="1"/>
          <p:nvPr/>
        </p:nvSpPr>
        <p:spPr>
          <a:xfrm>
            <a:off x="337514" y="4954647"/>
            <a:ext cx="4541703" cy="1200329"/>
          </a:xfrm>
          <a:prstGeom prst="rect">
            <a:avLst/>
          </a:prstGeom>
          <a:noFill/>
        </p:spPr>
        <p:txBody>
          <a:bodyPr wrap="square" lIns="91440" tIns="45720" rIns="91440" bIns="45720" rtlCol="0" anchor="t">
            <a:spAutoFit/>
          </a:bodyPr>
          <a:lstStyle/>
          <a:p>
            <a:pPr algn="ctr"/>
            <a:r>
              <a:rPr lang="en-US" sz="2400" i="1"/>
              <a:t> </a:t>
            </a:r>
            <a:r>
              <a:rPr lang="en-US" sz="2400"/>
              <a:t>Regina Rei </a:t>
            </a:r>
            <a:r>
              <a:rPr lang="en-US" sz="2400" err="1"/>
              <a:t>Lamourelle</a:t>
            </a:r>
            <a:r>
              <a:rPr lang="en-US" sz="2400"/>
              <a:t>, </a:t>
            </a:r>
            <a:r>
              <a:rPr lang="en-US" sz="2400" err="1"/>
              <a:t>Ed.D</a:t>
            </a:r>
            <a:endParaRPr lang="en-US" sz="2400">
              <a:cs typeface="Calibri"/>
            </a:endParaRPr>
          </a:p>
          <a:p>
            <a:pPr algn="ctr"/>
            <a:r>
              <a:rPr lang="en-US" sz="2400"/>
              <a:t>Marianne Laney, MS</a:t>
            </a:r>
            <a:endParaRPr lang="en-US" sz="2400">
              <a:cs typeface="Calibri"/>
            </a:endParaRPr>
          </a:p>
          <a:p>
            <a:pPr algn="ctr"/>
            <a:r>
              <a:rPr lang="en-US" sz="2400"/>
              <a:t>Sarah </a:t>
            </a:r>
            <a:r>
              <a:rPr lang="en-US" sz="2400" err="1"/>
              <a:t>Shawesh</a:t>
            </a:r>
            <a:r>
              <a:rPr lang="en-US" sz="2400"/>
              <a:t>, MA </a:t>
            </a:r>
            <a:endParaRPr lang="en-US" sz="2400">
              <a:cs typeface="Calibri"/>
            </a:endParaRPr>
          </a:p>
        </p:txBody>
      </p:sp>
      <p:sp>
        <p:nvSpPr>
          <p:cNvPr id="2" name="TextBox 1">
            <a:extLst>
              <a:ext uri="{FF2B5EF4-FFF2-40B4-BE49-F238E27FC236}">
                <a16:creationId xmlns:a16="http://schemas.microsoft.com/office/drawing/2014/main" id="{1869D93B-7F7D-4B6F-8587-B1346FE662BA}"/>
              </a:ext>
            </a:extLst>
          </p:cNvPr>
          <p:cNvSpPr txBox="1"/>
          <p:nvPr/>
        </p:nvSpPr>
        <p:spPr>
          <a:xfrm>
            <a:off x="607764" y="434248"/>
            <a:ext cx="7912865" cy="1569660"/>
          </a:xfrm>
          <a:prstGeom prst="rect">
            <a:avLst/>
          </a:prstGeom>
          <a:noFill/>
        </p:spPr>
        <p:txBody>
          <a:bodyPr wrap="square" lIns="91440" tIns="45720" rIns="91440" bIns="45720" rtlCol="0" anchor="t">
            <a:spAutoFit/>
          </a:bodyPr>
          <a:lstStyle/>
          <a:p>
            <a:pPr algn="ctr"/>
            <a:r>
              <a:rPr lang="en-US" sz="2400"/>
              <a:t>California Association for the Education of Young Children </a:t>
            </a:r>
            <a:endParaRPr lang="en-US" sz="2400">
              <a:cs typeface="Calibri"/>
            </a:endParaRPr>
          </a:p>
          <a:p>
            <a:pPr algn="ctr"/>
            <a:r>
              <a:rPr lang="en-US" sz="2400"/>
              <a:t>Annual Conference</a:t>
            </a:r>
            <a:endParaRPr lang="en-US" sz="2400">
              <a:cs typeface="Calibri"/>
            </a:endParaRPr>
          </a:p>
          <a:p>
            <a:pPr algn="ctr"/>
            <a:r>
              <a:rPr lang="en-US" sz="2400"/>
              <a:t>Pasadena, California</a:t>
            </a:r>
            <a:endParaRPr lang="en-US" sz="2400">
              <a:cs typeface="Calibri"/>
            </a:endParaRPr>
          </a:p>
          <a:p>
            <a:pPr algn="ctr"/>
            <a:r>
              <a:rPr lang="en-US" sz="2400"/>
              <a:t>April 21, 2024</a:t>
            </a:r>
            <a:endParaRPr lang="en-US">
              <a:cs typeface="Calibri"/>
            </a:endParaRPr>
          </a:p>
        </p:txBody>
      </p:sp>
      <p:pic>
        <p:nvPicPr>
          <p:cNvPr id="13" name="Picture 12" descr="A black and white sign with birds flying in the sky&#10;&#10;Description automatically generated">
            <a:extLst>
              <a:ext uri="{FF2B5EF4-FFF2-40B4-BE49-F238E27FC236}">
                <a16:creationId xmlns:a16="http://schemas.microsoft.com/office/drawing/2014/main" id="{BCE22B94-339F-C474-85E0-A3172DA09486}"/>
              </a:ext>
            </a:extLst>
          </p:cNvPr>
          <p:cNvPicPr>
            <a:picLocks noChangeAspect="1"/>
          </p:cNvPicPr>
          <p:nvPr/>
        </p:nvPicPr>
        <p:blipFill>
          <a:blip r:embed="rId4"/>
          <a:stretch>
            <a:fillRect/>
          </a:stretch>
        </p:blipFill>
        <p:spPr>
          <a:xfrm>
            <a:off x="5334919" y="4828279"/>
            <a:ext cx="3004848" cy="1608186"/>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268" y="1963984"/>
            <a:ext cx="5377578" cy="4506942"/>
          </a:xfrm>
        </p:spPr>
        <p:txBody>
          <a:bodyPr vert="horz" lIns="91440" tIns="45720" rIns="91440" bIns="45720" rtlCol="0" anchor="t">
            <a:noAutofit/>
          </a:bodyPr>
          <a:lstStyle/>
          <a:p>
            <a:pPr marL="345440" indent="-342900">
              <a:lnSpc>
                <a:spcPct val="80000"/>
              </a:lnSpc>
            </a:pPr>
            <a:r>
              <a:rPr lang="en-US" sz="2400"/>
              <a:t>Each brain is unique because it has been shaped by unique life experiences. </a:t>
            </a:r>
            <a:endParaRPr lang="en-US" sz="2400" dirty="0">
              <a:ea typeface="Calibri" panose="020F0502020204030204"/>
              <a:cs typeface="Calibri"/>
            </a:endParaRPr>
          </a:p>
          <a:p>
            <a:pPr marL="345440" indent="-342900">
              <a:lnSpc>
                <a:spcPct val="80000"/>
              </a:lnSpc>
            </a:pPr>
            <a:r>
              <a:rPr lang="en-US" sz="2400"/>
              <a:t>Experience includes, but is not limited, to everything a person has or has not done, seen, felt, reacted to, eaten, studied or not and places lived before and after birth. </a:t>
            </a:r>
            <a:endParaRPr lang="en-US" sz="2400" dirty="0">
              <a:ea typeface="Calibri" panose="020F0502020204030204"/>
              <a:cs typeface="Calibri" panose="020F0502020204030204"/>
            </a:endParaRPr>
          </a:p>
          <a:p>
            <a:pPr marL="345440" indent="-342900">
              <a:buClr>
                <a:srgbClr val="FFFFFF"/>
              </a:buClr>
            </a:pPr>
            <a:r>
              <a:rPr lang="en-US" sz="2400">
                <a:cs typeface="Calibri" panose="020F0502020204030204"/>
              </a:rPr>
              <a:t>Standards are meaningless for individual brains. Every brain needs an individualized education plan!</a:t>
            </a:r>
            <a:endParaRPr lang="en-US" dirty="0">
              <a:ea typeface="Calibri" panose="020F0502020204030204"/>
              <a:cs typeface="Calibri" panose="020F0502020204030204"/>
            </a:endParaRPr>
          </a:p>
        </p:txBody>
      </p:sp>
      <p:pic>
        <p:nvPicPr>
          <p:cNvPr id="4" name="Picture 4"/>
          <p:cNvPicPr>
            <a:picLocks noChangeAspect="1" noChangeArrowheads="1"/>
          </p:cNvPicPr>
          <p:nvPr/>
        </p:nvPicPr>
        <p:blipFill>
          <a:blip r:embed="rId3" cstate="print"/>
          <a:srcRect/>
          <a:stretch>
            <a:fillRect/>
          </a:stretch>
        </p:blipFill>
        <p:spPr>
          <a:xfrm>
            <a:off x="6105262" y="1964398"/>
            <a:ext cx="2439397" cy="3733800"/>
          </a:xfrm>
          <a:prstGeom prst="rect">
            <a:avLst/>
          </a:prstGeom>
          <a:noFill/>
          <a:ln/>
        </p:spPr>
      </p:pic>
      <p:sp>
        <p:nvSpPr>
          <p:cNvPr id="5" name="Title 1">
            <a:extLst>
              <a:ext uri="{FF2B5EF4-FFF2-40B4-BE49-F238E27FC236}">
                <a16:creationId xmlns:a16="http://schemas.microsoft.com/office/drawing/2014/main" id="{420D0BB8-A1BB-9388-52C8-F2E15CFF0C79}"/>
              </a:ext>
            </a:extLst>
          </p:cNvPr>
          <p:cNvSpPr txBox="1">
            <a:spLocks/>
          </p:cNvSpPr>
          <p:nvPr/>
        </p:nvSpPr>
        <p:spPr>
          <a:xfrm>
            <a:off x="492012" y="744655"/>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lIns="91440" tIns="45720" rIns="91440" bIns="4572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4000" b="1" dirty="0">
                <a:solidFill>
                  <a:srgbClr val="002060"/>
                </a:solidFill>
                <a:cs typeface="Calibri"/>
              </a:rPr>
              <a:t>Uniqueness Prevails</a:t>
            </a:r>
          </a:p>
        </p:txBody>
      </p:sp>
      <p:pic>
        <p:nvPicPr>
          <p:cNvPr id="6" name="Content Placeholder 3" descr="A colorful brain drawing on a black background&#10;&#10;Description automatically generated">
            <a:extLst>
              <a:ext uri="{FF2B5EF4-FFF2-40B4-BE49-F238E27FC236}">
                <a16:creationId xmlns:a16="http://schemas.microsoft.com/office/drawing/2014/main" id="{BB3AABCD-B58F-1E65-98E2-4442DC3685C8}"/>
              </a:ext>
            </a:extLst>
          </p:cNvPr>
          <p:cNvPicPr>
            <a:picLocks noChangeAspect="1"/>
          </p:cNvPicPr>
          <p:nvPr/>
        </p:nvPicPr>
        <p:blipFill>
          <a:blip r:embed="rId4"/>
          <a:stretch>
            <a:fillRect/>
          </a:stretch>
        </p:blipFill>
        <p:spPr>
          <a:xfrm>
            <a:off x="7602876" y="866184"/>
            <a:ext cx="1320145" cy="884687"/>
          </a:xfrm>
          <a:prstGeom prst="rect">
            <a:avLst/>
          </a:prstGeom>
        </p:spPr>
      </p:pic>
      <p:sp>
        <p:nvSpPr>
          <p:cNvPr id="7" name="TextBox 6">
            <a:extLst>
              <a:ext uri="{FF2B5EF4-FFF2-40B4-BE49-F238E27FC236}">
                <a16:creationId xmlns:a16="http://schemas.microsoft.com/office/drawing/2014/main" id="{71E0D2C6-45EB-CCAA-6701-817660DC13A8}"/>
              </a:ext>
            </a:extLst>
          </p:cNvPr>
          <p:cNvSpPr txBox="1"/>
          <p:nvPr/>
        </p:nvSpPr>
        <p:spPr>
          <a:xfrm>
            <a:off x="5398264" y="6169445"/>
            <a:ext cx="34703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Source: Children's Discovery Center</a:t>
            </a:r>
            <a:endParaRPr lang="en-US"/>
          </a:p>
        </p:txBody>
      </p:sp>
    </p:spTree>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7471" y="1584301"/>
            <a:ext cx="5204989" cy="5153373"/>
          </a:xfrm>
        </p:spPr>
        <p:txBody>
          <a:bodyPr vert="horz" lIns="91440" tIns="45720" rIns="91440" bIns="45720" rtlCol="0" anchor="t">
            <a:noAutofit/>
          </a:bodyPr>
          <a:lstStyle/>
          <a:p>
            <a:pPr marL="2540" indent="0">
              <a:buNone/>
            </a:pPr>
            <a:r>
              <a:rPr lang="en-US" sz="2000"/>
              <a:t>Education does not encourage holistic profiles</a:t>
            </a:r>
            <a:endParaRPr lang="en-US" sz="2000">
              <a:cs typeface="Calibri"/>
            </a:endParaRPr>
          </a:p>
          <a:p>
            <a:pPr marL="2540" indent="0">
              <a:buNone/>
            </a:pPr>
            <a:r>
              <a:rPr lang="en-US" sz="2000"/>
              <a:t>Education Institutions favor full access children who are linear processors (left brained, right eyed, right-handed, right-eared about 15% of the population) </a:t>
            </a:r>
            <a:endParaRPr lang="en-US" sz="2000">
              <a:cs typeface="Calibri" panose="020F0502020204030204"/>
            </a:endParaRPr>
          </a:p>
          <a:p>
            <a:pPr marL="2540" indent="0">
              <a:buNone/>
            </a:pPr>
            <a:r>
              <a:rPr lang="en-US" sz="2000"/>
              <a:t>The largest segment of the learning disabled group is global, right-brained,  left-handed, left- footed, or a combination of these</a:t>
            </a:r>
            <a:endParaRPr lang="en-US" sz="2000">
              <a:cs typeface="Calibri" panose="020F0502020204030204"/>
            </a:endParaRPr>
          </a:p>
          <a:p>
            <a:pPr marL="2540" indent="0">
              <a:buNone/>
            </a:pPr>
            <a:r>
              <a:rPr lang="en-US" sz="2000" i="1"/>
              <a:t>According to Hannaford</a:t>
            </a:r>
            <a:r>
              <a:rPr lang="en-US" sz="2000"/>
              <a:t>, ...My study also profiled teachers in the subjects schools. Full three out of four, </a:t>
            </a:r>
            <a:r>
              <a:rPr lang="en-US" sz="2000" b="1"/>
              <a:t>75% of them, were logic dominant, right-handed, right-eyed, and </a:t>
            </a:r>
            <a:r>
              <a:rPr lang="en-US" sz="2000" b="1" err="1"/>
              <a:t>auditorially</a:t>
            </a:r>
            <a:r>
              <a:rPr lang="en-US" sz="2000" b="1"/>
              <a:t> limited</a:t>
            </a:r>
            <a:r>
              <a:rPr lang="en-US" sz="2000"/>
              <a:t>. Under stress, people with this profile tend to talk about details, not listen, and expect students to look at them!</a:t>
            </a:r>
            <a:endParaRPr lang="en-US" sz="2000">
              <a:cs typeface="Calibri" panose="020F0502020204030204"/>
            </a:endParaRPr>
          </a:p>
          <a:p>
            <a:pPr indent="-283210"/>
            <a:endParaRPr lang="en-US" sz="1600"/>
          </a:p>
        </p:txBody>
      </p:sp>
      <p:sp>
        <p:nvSpPr>
          <p:cNvPr id="5" name="Title 1">
            <a:extLst>
              <a:ext uri="{FF2B5EF4-FFF2-40B4-BE49-F238E27FC236}">
                <a16:creationId xmlns:a16="http://schemas.microsoft.com/office/drawing/2014/main" id="{C1333005-FAB0-EC99-C1B4-84AA7ECAA104}"/>
              </a:ext>
            </a:extLst>
          </p:cNvPr>
          <p:cNvSpPr txBox="1">
            <a:spLocks/>
          </p:cNvSpPr>
          <p:nvPr/>
        </p:nvSpPr>
        <p:spPr>
          <a:xfrm>
            <a:off x="360802" y="485660"/>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lIns="91440" tIns="45720" rIns="91440" bIns="4572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3600" b="1" dirty="0">
                <a:solidFill>
                  <a:srgbClr val="002060"/>
                </a:solidFill>
                <a:latin typeface="Calibri"/>
                <a:cs typeface="Calibri"/>
              </a:rPr>
              <a:t>Unique Dominance Profiles</a:t>
            </a:r>
            <a:endParaRPr lang="en-US" dirty="0">
              <a:solidFill>
                <a:srgbClr val="002060"/>
              </a:solidFill>
              <a:ea typeface="Calibri"/>
              <a:cs typeface="Calibri"/>
            </a:endParaRPr>
          </a:p>
        </p:txBody>
      </p:sp>
      <p:pic>
        <p:nvPicPr>
          <p:cNvPr id="6" name="Content Placeholder 3" descr="A colorful brain drawing on a black background&#10;&#10;Description automatically generated">
            <a:extLst>
              <a:ext uri="{FF2B5EF4-FFF2-40B4-BE49-F238E27FC236}">
                <a16:creationId xmlns:a16="http://schemas.microsoft.com/office/drawing/2014/main" id="{27080889-2744-6FE1-91B3-BD0935B6B4E3}"/>
              </a:ext>
            </a:extLst>
          </p:cNvPr>
          <p:cNvPicPr>
            <a:picLocks noChangeAspect="1"/>
          </p:cNvPicPr>
          <p:nvPr/>
        </p:nvPicPr>
        <p:blipFill>
          <a:blip r:embed="rId4"/>
          <a:stretch>
            <a:fillRect/>
          </a:stretch>
        </p:blipFill>
        <p:spPr>
          <a:xfrm>
            <a:off x="7602876" y="590762"/>
            <a:ext cx="1320145" cy="884687"/>
          </a:xfrm>
          <a:prstGeom prst="rect">
            <a:avLst/>
          </a:prstGeom>
        </p:spPr>
      </p:pic>
      <p:sp>
        <p:nvSpPr>
          <p:cNvPr id="10" name="TextBox 9">
            <a:extLst>
              <a:ext uri="{FF2B5EF4-FFF2-40B4-BE49-F238E27FC236}">
                <a16:creationId xmlns:a16="http://schemas.microsoft.com/office/drawing/2014/main" id="{1581881A-B56F-31CC-D228-63A231639071}"/>
              </a:ext>
            </a:extLst>
          </p:cNvPr>
          <p:cNvSpPr txBox="1"/>
          <p:nvPr/>
        </p:nvSpPr>
        <p:spPr>
          <a:xfrm>
            <a:off x="5569026" y="5100810"/>
            <a:ext cx="3004850" cy="1631216"/>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a:cs typeface="Segoe UI"/>
              </a:rPr>
              <a:t>​</a:t>
            </a:r>
            <a:r>
              <a:rPr lang="en-US" sz="1600">
                <a:cs typeface="Calibri"/>
              </a:rPr>
              <a:t>The largest segment of the gifted and talented population is the full access profile</a:t>
            </a:r>
          </a:p>
          <a:p>
            <a:pPr algn="ctr"/>
            <a:endParaRPr lang="en-US" sz="1600">
              <a:cs typeface="Calibri"/>
            </a:endParaRPr>
          </a:p>
          <a:p>
            <a:pPr algn="ctr"/>
            <a:r>
              <a:rPr lang="en-US" sz="1600" i="1">
                <a:cs typeface="Segoe UI"/>
              </a:rPr>
              <a:t>Are we assessing giftedness or brain style preferences?</a:t>
            </a:r>
            <a:endParaRPr lang="en-US" sz="1600" i="1">
              <a:cs typeface="Calibri" panose="020F0502020204030204"/>
            </a:endParaRPr>
          </a:p>
        </p:txBody>
      </p:sp>
      <p:pic>
        <p:nvPicPr>
          <p:cNvPr id="11" name="Picture 10" descr="Brain Hemispheres and Functional Specialization">
            <a:extLst>
              <a:ext uri="{FF2B5EF4-FFF2-40B4-BE49-F238E27FC236}">
                <a16:creationId xmlns:a16="http://schemas.microsoft.com/office/drawing/2014/main" id="{19AE1C71-1E01-EA9C-D083-085868A96DBD}"/>
              </a:ext>
            </a:extLst>
          </p:cNvPr>
          <p:cNvPicPr>
            <a:picLocks noChangeAspect="1"/>
          </p:cNvPicPr>
          <p:nvPr/>
        </p:nvPicPr>
        <p:blipFill>
          <a:blip r:embed="rId5"/>
          <a:stretch>
            <a:fillRect/>
          </a:stretch>
        </p:blipFill>
        <p:spPr>
          <a:xfrm>
            <a:off x="5569028" y="1720464"/>
            <a:ext cx="3004849" cy="3059022"/>
          </a:xfrm>
          <a:prstGeom prst="rect">
            <a:avLst/>
          </a:prstGeom>
        </p:spPr>
      </p:pic>
      <p:sp>
        <p:nvSpPr>
          <p:cNvPr id="12" name="TextBox 11">
            <a:extLst>
              <a:ext uri="{FF2B5EF4-FFF2-40B4-BE49-F238E27FC236}">
                <a16:creationId xmlns:a16="http://schemas.microsoft.com/office/drawing/2014/main" id="{2D100E54-91E9-75D0-EFF5-79BD1A61B855}"/>
              </a:ext>
            </a:extLst>
          </p:cNvPr>
          <p:cNvSpPr txBox="1"/>
          <p:nvPr/>
        </p:nvSpPr>
        <p:spPr>
          <a:xfrm>
            <a:off x="5087038" y="4784076"/>
            <a:ext cx="4051453"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Source: https://www.rightleftrightwrong.com/brain.html</a:t>
            </a:r>
            <a:endParaRPr lang="en-US" sz="600">
              <a:cs typeface="Calibri"/>
            </a:endParaRPr>
          </a:p>
        </p:txBody>
      </p:sp>
    </p:spTree>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794" y="2042497"/>
            <a:ext cx="7782145" cy="4545623"/>
          </a:xfrm>
        </p:spPr>
        <p:txBody>
          <a:bodyPr vert="horz" lIns="91440" tIns="45720" rIns="91440" bIns="45720" rtlCol="0" anchor="t">
            <a:noAutofit/>
          </a:bodyPr>
          <a:lstStyle/>
          <a:p>
            <a:pPr marL="345440" indent="-342900"/>
            <a:r>
              <a:rPr lang="en-US" sz="2400" dirty="0"/>
              <a:t>Under stress, your dominant brain style takes over. This cannot be changed. Most effective brain styles do not have the eye dominance and brain dominance in the same hemisphere.</a:t>
            </a:r>
            <a:endParaRPr lang="en-US" sz="2400">
              <a:ea typeface="Calibri" panose="020F0502020204030204"/>
              <a:cs typeface="Calibri"/>
            </a:endParaRPr>
          </a:p>
          <a:p>
            <a:pPr marL="345440" indent="-342900"/>
            <a:r>
              <a:rPr lang="en-US" sz="2400" dirty="0">
                <a:ea typeface="Calibri"/>
                <a:cs typeface="Calibri"/>
              </a:rPr>
              <a:t>Right brain learners need to learn by moving, using music, emotion and be able to access intuitive understanding.</a:t>
            </a:r>
          </a:p>
          <a:p>
            <a:pPr marL="345440" indent="-342900"/>
            <a:r>
              <a:rPr lang="en-US" sz="2400" dirty="0">
                <a:ea typeface="Calibri"/>
                <a:cs typeface="Calibri"/>
              </a:rPr>
              <a:t>These children are the most affected by early academic pressure to read. Easel painting, dramatic play, music, and gestalt type learning have been devalued and removed from most Kindergartens .The strategies remaining favor left-brain children and linear learning </a:t>
            </a:r>
            <a:endParaRPr lang="en-US" dirty="0">
              <a:ea typeface="Calibri" panose="020F0502020204030204"/>
              <a:cs typeface="Calibri" panose="020F0502020204030204"/>
            </a:endParaRPr>
          </a:p>
          <a:p>
            <a:pPr marL="2540" indent="0">
              <a:buNone/>
            </a:pPr>
            <a:endParaRPr lang="en-US" sz="2400">
              <a:ea typeface="Calibri" panose="020F0502020204030204"/>
              <a:cs typeface="Calibri"/>
            </a:endParaRPr>
          </a:p>
          <a:p>
            <a:pPr marL="81915" indent="0">
              <a:buNone/>
            </a:pPr>
            <a:endParaRPr lang="en-US" sz="2400">
              <a:ea typeface="Calibri" panose="020F0502020204030204"/>
              <a:cs typeface="Calibri"/>
            </a:endParaRPr>
          </a:p>
          <a:p>
            <a:pPr marL="81915" indent="0">
              <a:buNone/>
            </a:pPr>
            <a:endParaRPr lang="en-US" sz="2400">
              <a:ea typeface="Calibri" panose="020F0502020204030204"/>
              <a:cs typeface="Calibri"/>
            </a:endParaRPr>
          </a:p>
          <a:p>
            <a:pPr indent="-283210"/>
            <a:endParaRPr lang="en-US">
              <a:ea typeface="Calibri" panose="020F0502020204030204"/>
              <a:cs typeface="Calibri" panose="020F0502020204030204"/>
            </a:endParaRPr>
          </a:p>
        </p:txBody>
      </p:sp>
      <p:sp>
        <p:nvSpPr>
          <p:cNvPr id="5" name="Title 1">
            <a:extLst>
              <a:ext uri="{FF2B5EF4-FFF2-40B4-BE49-F238E27FC236}">
                <a16:creationId xmlns:a16="http://schemas.microsoft.com/office/drawing/2014/main" id="{51AD461B-87CD-A771-9CD8-E2659E38580F}"/>
              </a:ext>
            </a:extLst>
          </p:cNvPr>
          <p:cNvSpPr txBox="1">
            <a:spLocks/>
          </p:cNvSpPr>
          <p:nvPr/>
        </p:nvSpPr>
        <p:spPr>
          <a:xfrm>
            <a:off x="677537" y="761083"/>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lIns="91440" tIns="45720" rIns="91440" bIns="4572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3600" b="1" dirty="0">
                <a:solidFill>
                  <a:srgbClr val="002060"/>
                </a:solidFill>
                <a:cs typeface="Calibri"/>
              </a:rPr>
              <a:t>Uniqueness triggered</a:t>
            </a:r>
            <a:endParaRPr lang="en-US" sz="3600" b="1" dirty="0">
              <a:solidFill>
                <a:srgbClr val="002060"/>
              </a:solidFill>
              <a:ea typeface="Calibri"/>
              <a:cs typeface="Calibri"/>
            </a:endParaRPr>
          </a:p>
        </p:txBody>
      </p:sp>
      <p:pic>
        <p:nvPicPr>
          <p:cNvPr id="6" name="Content Placeholder 3" descr="A colorful brain drawing on a black background&#10;&#10;Description automatically generated">
            <a:extLst>
              <a:ext uri="{FF2B5EF4-FFF2-40B4-BE49-F238E27FC236}">
                <a16:creationId xmlns:a16="http://schemas.microsoft.com/office/drawing/2014/main" id="{5D8C044A-CACF-79E5-778D-8A4CB3D45E93}"/>
              </a:ext>
            </a:extLst>
          </p:cNvPr>
          <p:cNvPicPr>
            <a:picLocks noChangeAspect="1"/>
          </p:cNvPicPr>
          <p:nvPr/>
        </p:nvPicPr>
        <p:blipFill>
          <a:blip r:embed="rId2"/>
          <a:stretch>
            <a:fillRect/>
          </a:stretch>
        </p:blipFill>
        <p:spPr>
          <a:xfrm>
            <a:off x="7602876" y="866184"/>
            <a:ext cx="1320145" cy="884687"/>
          </a:xfrm>
          <a:prstGeom prst="rect">
            <a:avLst/>
          </a:prstGeom>
        </p:spPr>
      </p:pic>
      <p:sp>
        <p:nvSpPr>
          <p:cNvPr id="4" name="TextBox 3">
            <a:extLst>
              <a:ext uri="{FF2B5EF4-FFF2-40B4-BE49-F238E27FC236}">
                <a16:creationId xmlns:a16="http://schemas.microsoft.com/office/drawing/2014/main" id="{17D3E237-0942-995D-272C-0C020F237B03}"/>
              </a:ext>
            </a:extLst>
          </p:cNvPr>
          <p:cNvSpPr txBox="1"/>
          <p:nvPr/>
        </p:nvSpPr>
        <p:spPr>
          <a:xfrm>
            <a:off x="246843" y="540775"/>
            <a:ext cx="431223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i="1" dirty="0">
                <a:solidFill>
                  <a:srgbClr val="C00000"/>
                </a:solidFill>
                <a:latin typeface="Rastanty Cortez"/>
                <a:cs typeface="Calibri"/>
              </a:rPr>
              <a:t>Brain Appropriate Strategy:</a:t>
            </a:r>
            <a:endParaRPr lang="en-US" sz="4400">
              <a:latin typeface="Rastanty Cortez"/>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8C1E0F-6F60-C4A4-389F-379A1A72F962}"/>
              </a:ext>
            </a:extLst>
          </p:cNvPr>
          <p:cNvSpPr txBox="1"/>
          <p:nvPr/>
        </p:nvSpPr>
        <p:spPr>
          <a:xfrm>
            <a:off x="635000" y="3022600"/>
            <a:ext cx="7912100"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t>Example of</a:t>
            </a:r>
            <a:endParaRPr lang="en-US" sz="4800" dirty="0">
              <a:cs typeface="Calibri"/>
            </a:endParaRPr>
          </a:p>
          <a:p>
            <a:pPr algn="ctr"/>
            <a:r>
              <a:rPr lang="en-US" sz="4800" dirty="0"/>
              <a:t>Cognitive Uniqueness</a:t>
            </a:r>
          </a:p>
          <a:p>
            <a:pPr algn="ctr"/>
            <a:r>
              <a:rPr lang="en-US" sz="2800" i="1" dirty="0">
                <a:ea typeface="Calibri"/>
                <a:cs typeface="Calibri"/>
              </a:rPr>
              <a:t>(Choose one piece of paper)</a:t>
            </a:r>
          </a:p>
        </p:txBody>
      </p:sp>
      <p:sp>
        <p:nvSpPr>
          <p:cNvPr id="3" name="TextBox 2">
            <a:extLst>
              <a:ext uri="{FF2B5EF4-FFF2-40B4-BE49-F238E27FC236}">
                <a16:creationId xmlns:a16="http://schemas.microsoft.com/office/drawing/2014/main" id="{3094D754-7003-306B-AFCD-5202E8E8E4EA}"/>
              </a:ext>
            </a:extLst>
          </p:cNvPr>
          <p:cNvSpPr txBox="1"/>
          <p:nvPr/>
        </p:nvSpPr>
        <p:spPr>
          <a:xfrm>
            <a:off x="977900" y="726440"/>
            <a:ext cx="723646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i="1" dirty="0">
                <a:solidFill>
                  <a:srgbClr val="FFC000"/>
                </a:solidFill>
                <a:latin typeface="Rastanty Cortez"/>
                <a:cs typeface="Calibri"/>
              </a:rPr>
              <a:t>Active Illustration:</a:t>
            </a:r>
            <a:endParaRPr lang="en-US" dirty="0"/>
          </a:p>
        </p:txBody>
      </p:sp>
    </p:spTree>
    <p:extLst>
      <p:ext uri="{BB962C8B-B14F-4D97-AF65-F5344CB8AC3E}">
        <p14:creationId xmlns:p14="http://schemas.microsoft.com/office/powerpoint/2010/main" val="2322730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3F72197-9307-542D-2B90-73053EF7C2A0}"/>
              </a:ext>
            </a:extLst>
          </p:cNvPr>
          <p:cNvSpPr txBox="1">
            <a:spLocks/>
          </p:cNvSpPr>
          <p:nvPr/>
        </p:nvSpPr>
        <p:spPr>
          <a:xfrm>
            <a:off x="500332" y="764287"/>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lIns="91440" tIns="45720" rIns="91440" bIns="4572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3600" b="1" dirty="0">
                <a:solidFill>
                  <a:srgbClr val="002060"/>
                </a:solidFill>
                <a:latin typeface="Calibri"/>
                <a:cs typeface="Calibri"/>
              </a:rPr>
              <a:t>Brain Connections &amp; Learning</a:t>
            </a:r>
            <a:endParaRPr lang="en-US" sz="3600" b="1" dirty="0">
              <a:solidFill>
                <a:srgbClr val="002060"/>
              </a:solidFill>
              <a:latin typeface="Calibri"/>
              <a:ea typeface="Calibri"/>
              <a:cs typeface="Calibri"/>
            </a:endParaRPr>
          </a:p>
        </p:txBody>
      </p:sp>
      <p:pic>
        <p:nvPicPr>
          <p:cNvPr id="6" name="Content Placeholder 3" descr="A colorful brain drawing on a black background&#10;&#10;Description automatically generated">
            <a:extLst>
              <a:ext uri="{FF2B5EF4-FFF2-40B4-BE49-F238E27FC236}">
                <a16:creationId xmlns:a16="http://schemas.microsoft.com/office/drawing/2014/main" id="{D0884B63-6540-64CF-8D49-96389338959D}"/>
              </a:ext>
            </a:extLst>
          </p:cNvPr>
          <p:cNvPicPr>
            <a:picLocks noChangeAspect="1"/>
          </p:cNvPicPr>
          <p:nvPr/>
        </p:nvPicPr>
        <p:blipFill>
          <a:blip r:embed="rId3"/>
          <a:stretch>
            <a:fillRect/>
          </a:stretch>
        </p:blipFill>
        <p:spPr>
          <a:xfrm>
            <a:off x="7602876" y="866184"/>
            <a:ext cx="1320145" cy="884687"/>
          </a:xfrm>
          <a:prstGeom prst="rect">
            <a:avLst/>
          </a:prstGeom>
        </p:spPr>
      </p:pic>
      <p:sp>
        <p:nvSpPr>
          <p:cNvPr id="8" name="Content Placeholder 3">
            <a:extLst>
              <a:ext uri="{FF2B5EF4-FFF2-40B4-BE49-F238E27FC236}">
                <a16:creationId xmlns:a16="http://schemas.microsoft.com/office/drawing/2014/main" id="{BB5DC173-BFC3-1570-1563-C1C3E56A6E17}"/>
              </a:ext>
            </a:extLst>
          </p:cNvPr>
          <p:cNvSpPr>
            <a:spLocks noGrp="1"/>
          </p:cNvSpPr>
          <p:nvPr/>
        </p:nvSpPr>
        <p:spPr>
          <a:xfrm>
            <a:off x="3697718" y="1985505"/>
            <a:ext cx="2240369" cy="3591252"/>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indent="-283210"/>
            <a:endParaRPr lang="en-US" sz="1600" dirty="0">
              <a:cs typeface="Calibri"/>
            </a:endParaRPr>
          </a:p>
          <a:p>
            <a:pPr indent="-283210"/>
            <a:endParaRPr lang="en-US" sz="1600"/>
          </a:p>
          <a:p>
            <a:pPr indent="-283210"/>
            <a:endParaRPr lang="en-US" sz="1600">
              <a:cs typeface="Calibri" panose="020F0502020204030204"/>
            </a:endParaRPr>
          </a:p>
        </p:txBody>
      </p:sp>
      <p:sp>
        <p:nvSpPr>
          <p:cNvPr id="2" name="TextBox 1">
            <a:extLst>
              <a:ext uri="{FF2B5EF4-FFF2-40B4-BE49-F238E27FC236}">
                <a16:creationId xmlns:a16="http://schemas.microsoft.com/office/drawing/2014/main" id="{DEE4DC2A-BA09-F6D1-38A2-DA80B6E932FC}"/>
              </a:ext>
            </a:extLst>
          </p:cNvPr>
          <p:cNvSpPr txBox="1"/>
          <p:nvPr/>
        </p:nvSpPr>
        <p:spPr>
          <a:xfrm>
            <a:off x="5016500" y="2178469"/>
            <a:ext cx="3739666"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The receiving neuron takes the neurotransmitter from the synapse and translates it into an electrochemical signal to send down to another axon and start the process all over again. </a:t>
            </a:r>
            <a:endParaRPr lang="en-US" sz="2000" dirty="0">
              <a:cs typeface="Calibri"/>
            </a:endParaRPr>
          </a:p>
          <a:p>
            <a:endParaRPr lang="en-US" sz="2000" dirty="0">
              <a:cs typeface="Calibri"/>
            </a:endParaRPr>
          </a:p>
          <a:p>
            <a:r>
              <a:rPr lang="en-US" sz="2000" dirty="0">
                <a:cs typeface="Calibri"/>
              </a:rPr>
              <a:t>The axon sends electro-chemical messages   (neurotransmitters) to the dendrites. The dendrites  receive the  messages in coves or gaps that are called synapses. </a:t>
            </a:r>
            <a:endParaRPr lang="en-US" sz="2000" dirty="0"/>
          </a:p>
        </p:txBody>
      </p:sp>
      <p:pic>
        <p:nvPicPr>
          <p:cNvPr id="10" name="Picture 9" descr="Neurotransmitters: Types, Function and Examples">
            <a:extLst>
              <a:ext uri="{FF2B5EF4-FFF2-40B4-BE49-F238E27FC236}">
                <a16:creationId xmlns:a16="http://schemas.microsoft.com/office/drawing/2014/main" id="{780444CF-535D-C0DF-C6C3-F934F4246B2A}"/>
              </a:ext>
            </a:extLst>
          </p:cNvPr>
          <p:cNvPicPr>
            <a:picLocks noChangeAspect="1"/>
          </p:cNvPicPr>
          <p:nvPr/>
        </p:nvPicPr>
        <p:blipFill>
          <a:blip r:embed="rId4"/>
          <a:stretch>
            <a:fillRect/>
          </a:stretch>
        </p:blipFill>
        <p:spPr>
          <a:xfrm>
            <a:off x="495300" y="1993900"/>
            <a:ext cx="4330700" cy="4457700"/>
          </a:xfrm>
          <a:prstGeom prst="rect">
            <a:avLst/>
          </a:prstGeom>
        </p:spPr>
      </p:pic>
      <p:sp>
        <p:nvSpPr>
          <p:cNvPr id="11" name="TextBox 10">
            <a:extLst>
              <a:ext uri="{FF2B5EF4-FFF2-40B4-BE49-F238E27FC236}">
                <a16:creationId xmlns:a16="http://schemas.microsoft.com/office/drawing/2014/main" id="{7103CF68-CD17-C9AE-8CA1-9CD40F55F067}"/>
              </a:ext>
            </a:extLst>
          </p:cNvPr>
          <p:cNvSpPr txBox="1"/>
          <p:nvPr/>
        </p:nvSpPr>
        <p:spPr>
          <a:xfrm>
            <a:off x="1597660" y="6460490"/>
            <a:ext cx="214122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Calibri"/>
              </a:rPr>
              <a:t>Source: Psychology Today</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11197" y="2106897"/>
            <a:ext cx="4919196" cy="4599154"/>
          </a:xfrm>
        </p:spPr>
        <p:txBody>
          <a:bodyPr vert="horz" lIns="91440" tIns="45720" rIns="91440" bIns="45720" rtlCol="0" anchor="t">
            <a:noAutofit/>
          </a:bodyPr>
          <a:lstStyle/>
          <a:p>
            <a:pPr marL="288290">
              <a:lnSpc>
                <a:spcPct val="120000"/>
              </a:lnSpc>
            </a:pPr>
            <a:r>
              <a:rPr lang="en-US" sz="1700" dirty="0"/>
              <a:t>Learning is the process of repeated firings and patterns of depolarization of these chemicals so that entire groups of brain cells respond automatically with little motivation. </a:t>
            </a:r>
            <a:endParaRPr lang="en-US" sz="1700" dirty="0">
              <a:cs typeface="Calibri" panose="020F0502020204030204"/>
            </a:endParaRPr>
          </a:p>
          <a:p>
            <a:pPr marL="288290">
              <a:lnSpc>
                <a:spcPct val="120000"/>
              </a:lnSpc>
            </a:pPr>
            <a:r>
              <a:rPr lang="en-US" sz="1700" dirty="0"/>
              <a:t>Brain functions that wire together will happen automatically with minimal triggers.</a:t>
            </a:r>
            <a:endParaRPr lang="en-US" sz="1700">
              <a:cs typeface="Calibri" panose="020F0502020204030204"/>
            </a:endParaRPr>
          </a:p>
          <a:p>
            <a:pPr marL="288290">
              <a:lnSpc>
                <a:spcPct val="120000"/>
              </a:lnSpc>
            </a:pPr>
            <a:r>
              <a:rPr lang="en-US" sz="1700" dirty="0"/>
              <a:t>A single neuron can connect to 10-15,000 thousand other neurons in this manner making for an efficient transfer of electro-chemical messages</a:t>
            </a:r>
            <a:endParaRPr lang="en-US" sz="1700" dirty="0">
              <a:cs typeface="Calibri" panose="020F0502020204030204"/>
            </a:endParaRPr>
          </a:p>
          <a:p>
            <a:pPr marL="288290">
              <a:lnSpc>
                <a:spcPct val="120000"/>
              </a:lnSpc>
            </a:pPr>
            <a:r>
              <a:rPr lang="en-US" sz="1700" dirty="0"/>
              <a:t>Fatty Sheath Cover Speeds Nerve Transmission</a:t>
            </a:r>
            <a:endParaRPr lang="en-US" sz="1700" dirty="0">
              <a:cs typeface="Calibri" panose="020F0502020204030204"/>
            </a:endParaRPr>
          </a:p>
          <a:p>
            <a:pPr marL="288290">
              <a:lnSpc>
                <a:spcPct val="120000"/>
              </a:lnSpc>
            </a:pPr>
            <a:r>
              <a:rPr lang="en-US" sz="1700" dirty="0"/>
              <a:t>When complete, the actions can be performed with less effort Learning has occurred when the information can be recalled easily</a:t>
            </a:r>
            <a:endParaRPr lang="en-US" sz="1700" dirty="0">
              <a:cs typeface="Calibri" panose="020F0502020204030204"/>
            </a:endParaRPr>
          </a:p>
          <a:p>
            <a:pPr indent="-283210">
              <a:lnSpc>
                <a:spcPct val="120000"/>
              </a:lnSpc>
            </a:pPr>
            <a:endParaRPr lang="en-US" sz="2000">
              <a:cs typeface="Calibri" panose="020F0502020204030204"/>
            </a:endParaRPr>
          </a:p>
        </p:txBody>
      </p:sp>
      <p:sp>
        <p:nvSpPr>
          <p:cNvPr id="4" name="Title 1">
            <a:extLst>
              <a:ext uri="{FF2B5EF4-FFF2-40B4-BE49-F238E27FC236}">
                <a16:creationId xmlns:a16="http://schemas.microsoft.com/office/drawing/2014/main" id="{13F72197-9307-542D-2B90-73053EF7C2A0}"/>
              </a:ext>
            </a:extLst>
          </p:cNvPr>
          <p:cNvSpPr txBox="1">
            <a:spLocks/>
          </p:cNvSpPr>
          <p:nvPr/>
        </p:nvSpPr>
        <p:spPr>
          <a:xfrm>
            <a:off x="500332" y="764287"/>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lIns="91440" tIns="45720" rIns="91440" bIns="4572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3600" b="1" dirty="0">
                <a:solidFill>
                  <a:srgbClr val="002060"/>
                </a:solidFill>
                <a:latin typeface="Calibri"/>
                <a:cs typeface="Calibri"/>
              </a:rPr>
              <a:t>Brain Connections &amp; Learning</a:t>
            </a:r>
            <a:endParaRPr lang="en-US" sz="3600" b="1" dirty="0">
              <a:solidFill>
                <a:srgbClr val="002060"/>
              </a:solidFill>
              <a:latin typeface="Calibri"/>
              <a:ea typeface="Calibri"/>
              <a:cs typeface="Calibri"/>
            </a:endParaRPr>
          </a:p>
        </p:txBody>
      </p:sp>
      <p:pic>
        <p:nvPicPr>
          <p:cNvPr id="6" name="Content Placeholder 3" descr="A colorful brain drawing on a black background&#10;&#10;Description automatically generated">
            <a:extLst>
              <a:ext uri="{FF2B5EF4-FFF2-40B4-BE49-F238E27FC236}">
                <a16:creationId xmlns:a16="http://schemas.microsoft.com/office/drawing/2014/main" id="{D0884B63-6540-64CF-8D49-96389338959D}"/>
              </a:ext>
            </a:extLst>
          </p:cNvPr>
          <p:cNvPicPr>
            <a:picLocks noChangeAspect="1"/>
          </p:cNvPicPr>
          <p:nvPr/>
        </p:nvPicPr>
        <p:blipFill>
          <a:blip r:embed="rId3"/>
          <a:stretch>
            <a:fillRect/>
          </a:stretch>
        </p:blipFill>
        <p:spPr>
          <a:xfrm>
            <a:off x="7602876" y="866184"/>
            <a:ext cx="1320145" cy="884687"/>
          </a:xfrm>
          <a:prstGeom prst="rect">
            <a:avLst/>
          </a:prstGeom>
        </p:spPr>
      </p:pic>
      <p:sp>
        <p:nvSpPr>
          <p:cNvPr id="8" name="Content Placeholder 3">
            <a:extLst>
              <a:ext uri="{FF2B5EF4-FFF2-40B4-BE49-F238E27FC236}">
                <a16:creationId xmlns:a16="http://schemas.microsoft.com/office/drawing/2014/main" id="{BB5DC173-BFC3-1570-1563-C1C3E56A6E17}"/>
              </a:ext>
            </a:extLst>
          </p:cNvPr>
          <p:cNvSpPr>
            <a:spLocks noGrp="1"/>
          </p:cNvSpPr>
          <p:nvPr/>
        </p:nvSpPr>
        <p:spPr>
          <a:xfrm>
            <a:off x="3697718" y="1985505"/>
            <a:ext cx="2240369" cy="3591252"/>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indent="-283210"/>
            <a:endParaRPr lang="en-US" sz="1600" dirty="0">
              <a:cs typeface="Calibri"/>
            </a:endParaRPr>
          </a:p>
          <a:p>
            <a:pPr indent="-283210"/>
            <a:endParaRPr lang="en-US" sz="1600"/>
          </a:p>
          <a:p>
            <a:pPr indent="-283210"/>
            <a:endParaRPr lang="en-US" sz="1600">
              <a:cs typeface="Calibri" panose="020F0502020204030204"/>
            </a:endParaRPr>
          </a:p>
        </p:txBody>
      </p:sp>
      <p:pic>
        <p:nvPicPr>
          <p:cNvPr id="12" name="Picture 11" descr="Diagram of a neuron">
            <a:extLst>
              <a:ext uri="{FF2B5EF4-FFF2-40B4-BE49-F238E27FC236}">
                <a16:creationId xmlns:a16="http://schemas.microsoft.com/office/drawing/2014/main" id="{04B32282-7DC3-BD6A-3991-8592331E6A84}"/>
              </a:ext>
            </a:extLst>
          </p:cNvPr>
          <p:cNvPicPr>
            <a:picLocks noChangeAspect="1"/>
          </p:cNvPicPr>
          <p:nvPr/>
        </p:nvPicPr>
        <p:blipFill rotWithShape="1">
          <a:blip r:embed="rId4"/>
          <a:srcRect l="28518" t="1872" r="29831" b="1987"/>
          <a:stretch/>
        </p:blipFill>
        <p:spPr>
          <a:xfrm>
            <a:off x="501634" y="2104740"/>
            <a:ext cx="3205312" cy="4312327"/>
          </a:xfrm>
          <a:prstGeom prst="rect">
            <a:avLst/>
          </a:prstGeom>
        </p:spPr>
      </p:pic>
      <p:sp>
        <p:nvSpPr>
          <p:cNvPr id="13" name="TextBox 12">
            <a:extLst>
              <a:ext uri="{FF2B5EF4-FFF2-40B4-BE49-F238E27FC236}">
                <a16:creationId xmlns:a16="http://schemas.microsoft.com/office/drawing/2014/main" id="{12DE3233-12B5-1DB2-D869-084A356293BE}"/>
              </a:ext>
            </a:extLst>
          </p:cNvPr>
          <p:cNvSpPr txBox="1"/>
          <p:nvPr/>
        </p:nvSpPr>
        <p:spPr>
          <a:xfrm>
            <a:off x="659111" y="6426328"/>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Source: https://www.brainfacts.org</a:t>
            </a:r>
            <a:endParaRPr lang="en-US" sz="1200">
              <a:cs typeface="Calibri"/>
            </a:endParaRPr>
          </a:p>
        </p:txBody>
      </p:sp>
    </p:spTree>
    <p:extLst>
      <p:ext uri="{BB962C8B-B14F-4D97-AF65-F5344CB8AC3E}">
        <p14:creationId xmlns:p14="http://schemas.microsoft.com/office/powerpoint/2010/main" val="1818306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8C1E0F-6F60-C4A4-389F-379A1A72F962}"/>
              </a:ext>
            </a:extLst>
          </p:cNvPr>
          <p:cNvSpPr txBox="1"/>
          <p:nvPr/>
        </p:nvSpPr>
        <p:spPr>
          <a:xfrm>
            <a:off x="217254" y="2906559"/>
            <a:ext cx="79121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cs typeface="Calibri"/>
              </a:rPr>
              <a:t>Example of</a:t>
            </a:r>
            <a:endParaRPr lang="en-US" sz="4800" dirty="0"/>
          </a:p>
          <a:p>
            <a:pPr algn="ctr"/>
            <a:r>
              <a:rPr lang="en-US" sz="4800" dirty="0"/>
              <a:t>Electrical Connections</a:t>
            </a:r>
            <a:endParaRPr lang="en-US" dirty="0">
              <a:cs typeface="Calibri"/>
            </a:endParaRPr>
          </a:p>
        </p:txBody>
      </p:sp>
      <p:sp>
        <p:nvSpPr>
          <p:cNvPr id="3" name="TextBox 2">
            <a:extLst>
              <a:ext uri="{FF2B5EF4-FFF2-40B4-BE49-F238E27FC236}">
                <a16:creationId xmlns:a16="http://schemas.microsoft.com/office/drawing/2014/main" id="{3094D754-7003-306B-AFCD-5202E8E8E4EA}"/>
              </a:ext>
            </a:extLst>
          </p:cNvPr>
          <p:cNvSpPr txBox="1"/>
          <p:nvPr/>
        </p:nvSpPr>
        <p:spPr>
          <a:xfrm>
            <a:off x="548550" y="784460"/>
            <a:ext cx="800232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i="1" dirty="0">
                <a:solidFill>
                  <a:srgbClr val="FFC000"/>
                </a:solidFill>
                <a:latin typeface="Rastanty Cortez"/>
                <a:cs typeface="Calibri"/>
              </a:rPr>
              <a:t>Demonstration:</a:t>
            </a:r>
            <a:endParaRPr lang="en-US" sz="9600">
              <a:cs typeface="Calibri"/>
            </a:endParaRPr>
          </a:p>
        </p:txBody>
      </p:sp>
    </p:spTree>
    <p:extLst>
      <p:ext uri="{BB962C8B-B14F-4D97-AF65-F5344CB8AC3E}">
        <p14:creationId xmlns:p14="http://schemas.microsoft.com/office/powerpoint/2010/main" val="4029354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877" y="1994791"/>
            <a:ext cx="3072608" cy="4603360"/>
          </a:xfrm>
        </p:spPr>
        <p:txBody>
          <a:bodyPr lIns="91440" tIns="45720" rIns="91440" bIns="45720" anchor="t">
            <a:normAutofit/>
          </a:bodyPr>
          <a:lstStyle/>
          <a:p>
            <a:pPr indent="-283210"/>
            <a:r>
              <a:rPr lang="en-US" sz="1600" dirty="0"/>
              <a:t>Brains operate on cycles and rhythms over the course of the day and throughout t​he years</a:t>
            </a:r>
            <a:endParaRPr lang="en-US" sz="1600" dirty="0">
              <a:ea typeface="Calibri"/>
              <a:cs typeface="Calibri"/>
            </a:endParaRPr>
          </a:p>
          <a:p>
            <a:pPr indent="-283210">
              <a:buClr>
                <a:srgbClr val="FFFFFF"/>
              </a:buClr>
            </a:pPr>
            <a:r>
              <a:rPr lang="en-US" sz="1600" dirty="0"/>
              <a:t>The brain has natural ups and downs where learning is affected</a:t>
            </a:r>
            <a:endParaRPr lang="en-US" sz="1600" dirty="0">
              <a:ea typeface="Calibri"/>
              <a:cs typeface="Calibri"/>
            </a:endParaRPr>
          </a:p>
          <a:p>
            <a:pPr indent="-283210"/>
            <a:r>
              <a:rPr lang="en-US" sz="1600" dirty="0"/>
              <a:t>Brain growth spurts precede skill development</a:t>
            </a:r>
            <a:endParaRPr lang="en-US" sz="1600" dirty="0">
              <a:ea typeface="Calibri"/>
              <a:cs typeface="Calibri"/>
            </a:endParaRPr>
          </a:p>
          <a:p>
            <a:pPr indent="-283210"/>
            <a:r>
              <a:rPr lang="en-US" sz="1600" dirty="0"/>
              <a:t>3-5 years difference in brain maturation and no one is behind or gifted</a:t>
            </a:r>
            <a:endParaRPr lang="en-US" sz="1600" dirty="0">
              <a:ea typeface="Calibri"/>
              <a:cs typeface="Calibri"/>
            </a:endParaRPr>
          </a:p>
          <a:p>
            <a:pPr indent="-283210"/>
            <a:r>
              <a:rPr lang="en-US" sz="1600" dirty="0"/>
              <a:t>Elementary classroom that are overly movement restricted may shortchange brain that need it </a:t>
            </a:r>
            <a:endParaRPr lang="en-US" sz="1600" dirty="0">
              <a:ea typeface="Calibri"/>
              <a:cs typeface="Calibri"/>
            </a:endParaRPr>
          </a:p>
          <a:p>
            <a:pPr indent="-283210"/>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647559251"/>
              </p:ext>
            </p:extLst>
          </p:nvPr>
        </p:nvGraphicFramePr>
        <p:xfrm>
          <a:off x="3811022" y="2656673"/>
          <a:ext cx="5119646" cy="3078170"/>
        </p:xfrm>
        <a:graphic>
          <a:graphicData uri="http://schemas.openxmlformats.org/drawingml/2006/table">
            <a:tbl>
              <a:tblPr firstRow="1" bandRow="1">
                <a:tableStyleId>{5C22544A-7EE6-4342-B048-85BDC9FD1C3A}</a:tableStyleId>
              </a:tblPr>
              <a:tblGrid>
                <a:gridCol w="1055926">
                  <a:extLst>
                    <a:ext uri="{9D8B030D-6E8A-4147-A177-3AD203B41FA5}">
                      <a16:colId xmlns:a16="http://schemas.microsoft.com/office/drawing/2014/main" val="20000"/>
                    </a:ext>
                  </a:extLst>
                </a:gridCol>
                <a:gridCol w="4063720">
                  <a:extLst>
                    <a:ext uri="{9D8B030D-6E8A-4147-A177-3AD203B41FA5}">
                      <a16:colId xmlns:a16="http://schemas.microsoft.com/office/drawing/2014/main" val="20001"/>
                    </a:ext>
                  </a:extLst>
                </a:gridCol>
              </a:tblGrid>
              <a:tr h="1012475">
                <a:tc>
                  <a:txBody>
                    <a:bodyPr/>
                    <a:lstStyle/>
                    <a:p>
                      <a:endParaRPr lang="en-US" sz="1600"/>
                    </a:p>
                    <a:p>
                      <a:pPr lvl="0">
                        <a:buNone/>
                      </a:pPr>
                      <a:r>
                        <a:rPr lang="en-US" sz="1600"/>
                        <a:t>Brain is ready for at-4.5-7</a:t>
                      </a:r>
                    </a:p>
                  </a:txBody>
                  <a:tcPr/>
                </a:tc>
                <a:tc>
                  <a:txBody>
                    <a:bodyPr/>
                    <a:lstStyle/>
                    <a:p>
                      <a:r>
                        <a:rPr lang="en-US" sz="1600"/>
                        <a:t>Whole picture processing, image, movement, rhythm, emotion,</a:t>
                      </a:r>
                      <a:r>
                        <a:rPr lang="en-US" sz="1600" baseline="0"/>
                        <a:t> intuition, outer speech, integrative thought</a:t>
                      </a:r>
                      <a:endParaRPr lang="en-US" sz="1600"/>
                    </a:p>
                  </a:txBody>
                  <a:tcPr/>
                </a:tc>
                <a:extLst>
                  <a:ext uri="{0D108BD9-81ED-4DB2-BD59-A6C34878D82A}">
                    <a16:rowId xmlns:a16="http://schemas.microsoft.com/office/drawing/2014/main" val="10000"/>
                  </a:ext>
                </a:extLst>
              </a:tr>
              <a:tr h="1012475">
                <a:tc>
                  <a:txBody>
                    <a:bodyPr/>
                    <a:lstStyle/>
                    <a:p>
                      <a:r>
                        <a:rPr lang="en-US" sz="1600" dirty="0"/>
                        <a:t>7-9 years</a:t>
                      </a:r>
                    </a:p>
                  </a:txBody>
                  <a:tcPr/>
                </a:tc>
                <a:tc>
                  <a:txBody>
                    <a:bodyPr/>
                    <a:lstStyle/>
                    <a:p>
                      <a:r>
                        <a:rPr lang="en-US" sz="1600" dirty="0"/>
                        <a:t>Details, linear processing,</a:t>
                      </a:r>
                    </a:p>
                    <a:p>
                      <a:r>
                        <a:rPr lang="en-US" sz="1600"/>
                        <a:t>refined language elements, reading and writing skills, sports techniques, linear math</a:t>
                      </a:r>
                    </a:p>
                    <a:p>
                      <a:endParaRPr lang="en-US" sz="1600"/>
                    </a:p>
                  </a:txBody>
                  <a:tcPr/>
                </a:tc>
                <a:extLst>
                  <a:ext uri="{0D108BD9-81ED-4DB2-BD59-A6C34878D82A}">
                    <a16:rowId xmlns:a16="http://schemas.microsoft.com/office/drawing/2014/main" val="10001"/>
                  </a:ext>
                </a:extLst>
              </a:tr>
              <a:tr h="944570">
                <a:tc>
                  <a:txBody>
                    <a:bodyPr/>
                    <a:lstStyle/>
                    <a:p>
                      <a:r>
                        <a:rPr lang="en-US" sz="1600" dirty="0"/>
                        <a:t>8 years</a:t>
                      </a:r>
                    </a:p>
                  </a:txBody>
                  <a:tcPr/>
                </a:tc>
                <a:tc>
                  <a:txBody>
                    <a:bodyPr/>
                    <a:lstStyle/>
                    <a:p>
                      <a:r>
                        <a:rPr lang="en-US" sz="1600"/>
                        <a:t>Fine motor development, social behavior and control, fine motor eye tracking and focus (Hannaford, 1991)</a:t>
                      </a:r>
                      <a:endParaRPr lang="en-US" sz="1600" dirty="0"/>
                    </a:p>
                  </a:txBody>
                  <a:tcPr/>
                </a:tc>
                <a:extLst>
                  <a:ext uri="{0D108BD9-81ED-4DB2-BD59-A6C34878D82A}">
                    <a16:rowId xmlns:a16="http://schemas.microsoft.com/office/drawing/2014/main" val="10002"/>
                  </a:ext>
                </a:extLst>
              </a:tr>
            </a:tbl>
          </a:graphicData>
        </a:graphic>
      </p:graphicFrame>
      <p:sp>
        <p:nvSpPr>
          <p:cNvPr id="5" name="Title 1">
            <a:extLst>
              <a:ext uri="{FF2B5EF4-FFF2-40B4-BE49-F238E27FC236}">
                <a16:creationId xmlns:a16="http://schemas.microsoft.com/office/drawing/2014/main" id="{6B9A9DD5-5016-A3DE-6156-92FA353FDBA8}"/>
              </a:ext>
            </a:extLst>
          </p:cNvPr>
          <p:cNvSpPr txBox="1">
            <a:spLocks/>
          </p:cNvSpPr>
          <p:nvPr/>
        </p:nvSpPr>
        <p:spPr>
          <a:xfrm>
            <a:off x="492017" y="758918"/>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lIns="91440" tIns="45720" rIns="91440" bIns="4572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4000" b="1" dirty="0">
                <a:solidFill>
                  <a:srgbClr val="002060"/>
                </a:solidFill>
                <a:latin typeface="Calibri"/>
                <a:ea typeface="Calibri"/>
                <a:cs typeface="Calibri"/>
              </a:rPr>
              <a:t>Utilizing Rhythms &amp; Cycles</a:t>
            </a:r>
          </a:p>
        </p:txBody>
      </p:sp>
      <p:pic>
        <p:nvPicPr>
          <p:cNvPr id="6" name="Content Placeholder 3" descr="A colorful brain drawing on a black background&#10;&#10;Description automatically generated">
            <a:extLst>
              <a:ext uri="{FF2B5EF4-FFF2-40B4-BE49-F238E27FC236}">
                <a16:creationId xmlns:a16="http://schemas.microsoft.com/office/drawing/2014/main" id="{9ECA347E-9D9D-218C-BFD9-739A5B7DEE37}"/>
              </a:ext>
            </a:extLst>
          </p:cNvPr>
          <p:cNvPicPr>
            <a:picLocks noChangeAspect="1"/>
          </p:cNvPicPr>
          <p:nvPr/>
        </p:nvPicPr>
        <p:blipFill>
          <a:blip r:embed="rId3"/>
          <a:stretch>
            <a:fillRect/>
          </a:stretch>
        </p:blipFill>
        <p:spPr>
          <a:xfrm>
            <a:off x="7602876" y="866184"/>
            <a:ext cx="1320145" cy="884687"/>
          </a:xfrm>
          <a:prstGeom prst="rect">
            <a:avLst/>
          </a:prstGeom>
        </p:spPr>
      </p:pic>
      <p:sp>
        <p:nvSpPr>
          <p:cNvPr id="4" name="TextBox 3">
            <a:extLst>
              <a:ext uri="{FF2B5EF4-FFF2-40B4-BE49-F238E27FC236}">
                <a16:creationId xmlns:a16="http://schemas.microsoft.com/office/drawing/2014/main" id="{BBB46BE4-1D6F-A1EF-ED21-04DC40F0D5C8}"/>
              </a:ext>
            </a:extLst>
          </p:cNvPr>
          <p:cNvSpPr txBox="1"/>
          <p:nvPr/>
        </p:nvSpPr>
        <p:spPr>
          <a:xfrm>
            <a:off x="3158" y="529171"/>
            <a:ext cx="431223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i="1" dirty="0">
                <a:solidFill>
                  <a:srgbClr val="C00000"/>
                </a:solidFill>
                <a:latin typeface="Rastanty Cortez"/>
                <a:cs typeface="Calibri"/>
              </a:rPr>
              <a:t>Brain Appropriate Strategy:</a:t>
            </a:r>
            <a:endParaRPr lang="en-US" sz="4400">
              <a:latin typeface="Rastanty Cortez"/>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3257" y="1311025"/>
            <a:ext cx="6781800" cy="2895600"/>
          </a:xfrm>
        </p:spPr>
        <p:txBody>
          <a:bodyPr>
            <a:normAutofit/>
          </a:bodyPr>
          <a:lstStyle/>
          <a:p>
            <a:r>
              <a:rPr lang="en-US" sz="2400" dirty="0"/>
              <a:t>Timing is everything</a:t>
            </a:r>
            <a:endParaRPr lang="en-US" sz="2400" dirty="0">
              <a:ea typeface="Calibri"/>
              <a:cs typeface="Calibri"/>
            </a:endParaRPr>
          </a:p>
          <a:p>
            <a:r>
              <a:rPr lang="en-US" sz="2400" dirty="0"/>
              <a:t>The brain is poorly designed for rigid /“on task” learning</a:t>
            </a:r>
            <a:endParaRPr lang="en-US" sz="2400">
              <a:ea typeface="Calibri"/>
              <a:cs typeface="Calibri"/>
            </a:endParaRPr>
          </a:p>
          <a:p>
            <a:r>
              <a:rPr lang="en-US" sz="2400" dirty="0"/>
              <a:t>The brain needs a “timeout” to fix neural pathways</a:t>
            </a:r>
            <a:endParaRPr lang="en-US" dirty="0">
              <a:ea typeface="Calibri"/>
              <a:cs typeface="Calibri"/>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999555498"/>
              </p:ext>
            </p:extLst>
          </p:nvPr>
        </p:nvGraphicFramePr>
        <p:xfrm>
          <a:off x="1827177" y="4003554"/>
          <a:ext cx="5774307" cy="2362900"/>
        </p:xfrm>
        <a:graphic>
          <a:graphicData uri="http://schemas.openxmlformats.org/drawingml/2006/table">
            <a:tbl>
              <a:tblPr firstRow="1" bandRow="1">
                <a:tableStyleId>{5C22544A-7EE6-4342-B048-85BDC9FD1C3A}</a:tableStyleId>
              </a:tblPr>
              <a:tblGrid>
                <a:gridCol w="1924769">
                  <a:extLst>
                    <a:ext uri="{9D8B030D-6E8A-4147-A177-3AD203B41FA5}">
                      <a16:colId xmlns:a16="http://schemas.microsoft.com/office/drawing/2014/main" val="20000"/>
                    </a:ext>
                  </a:extLst>
                </a:gridCol>
                <a:gridCol w="1924769">
                  <a:extLst>
                    <a:ext uri="{9D8B030D-6E8A-4147-A177-3AD203B41FA5}">
                      <a16:colId xmlns:a16="http://schemas.microsoft.com/office/drawing/2014/main" val="20001"/>
                    </a:ext>
                  </a:extLst>
                </a:gridCol>
                <a:gridCol w="1924769">
                  <a:extLst>
                    <a:ext uri="{9D8B030D-6E8A-4147-A177-3AD203B41FA5}">
                      <a16:colId xmlns:a16="http://schemas.microsoft.com/office/drawing/2014/main" val="20002"/>
                    </a:ext>
                  </a:extLst>
                </a:gridCol>
              </a:tblGrid>
              <a:tr h="630107">
                <a:tc>
                  <a:txBody>
                    <a:bodyPr/>
                    <a:lstStyle/>
                    <a:p>
                      <a:r>
                        <a:rPr lang="en-US" sz="1600"/>
                        <a:t>Age</a:t>
                      </a:r>
                    </a:p>
                    <a:p>
                      <a:r>
                        <a:rPr lang="en-US" sz="1600"/>
                        <a:t>(Years)</a:t>
                      </a:r>
                    </a:p>
                  </a:txBody>
                  <a:tcPr/>
                </a:tc>
                <a:tc>
                  <a:txBody>
                    <a:bodyPr/>
                    <a:lstStyle/>
                    <a:p>
                      <a:r>
                        <a:rPr lang="en-US" sz="1600"/>
                        <a:t>Focused Learning</a:t>
                      </a:r>
                    </a:p>
                    <a:p>
                      <a:r>
                        <a:rPr lang="en-US" sz="1600"/>
                        <a:t>(Minutes)</a:t>
                      </a:r>
                    </a:p>
                  </a:txBody>
                  <a:tcPr/>
                </a:tc>
                <a:tc>
                  <a:txBody>
                    <a:bodyPr/>
                    <a:lstStyle/>
                    <a:p>
                      <a:r>
                        <a:rPr lang="en-US" sz="1600"/>
                        <a:t>Rest</a:t>
                      </a:r>
                    </a:p>
                    <a:p>
                      <a:r>
                        <a:rPr lang="en-US" sz="1600"/>
                        <a:t>Time</a:t>
                      </a:r>
                    </a:p>
                  </a:txBody>
                  <a:tcPr/>
                </a:tc>
                <a:extLst>
                  <a:ext uri="{0D108BD9-81ED-4DB2-BD59-A6C34878D82A}">
                    <a16:rowId xmlns:a16="http://schemas.microsoft.com/office/drawing/2014/main" val="10000"/>
                  </a:ext>
                </a:extLst>
              </a:tr>
              <a:tr h="367562">
                <a:tc>
                  <a:txBody>
                    <a:bodyPr/>
                    <a:lstStyle/>
                    <a:p>
                      <a:r>
                        <a:rPr lang="en-US" sz="1600"/>
                        <a:t>4-5</a:t>
                      </a:r>
                    </a:p>
                  </a:txBody>
                  <a:tcPr/>
                </a:tc>
                <a:tc>
                  <a:txBody>
                    <a:bodyPr/>
                    <a:lstStyle/>
                    <a:p>
                      <a:r>
                        <a:rPr lang="en-US" sz="1600"/>
                        <a:t>5-7</a:t>
                      </a:r>
                    </a:p>
                  </a:txBody>
                  <a:tcPr/>
                </a:tc>
                <a:tc>
                  <a:txBody>
                    <a:bodyPr/>
                    <a:lstStyle/>
                    <a:p>
                      <a:r>
                        <a:rPr lang="en-US" sz="1600"/>
                        <a:t>1</a:t>
                      </a:r>
                    </a:p>
                  </a:txBody>
                  <a:tcPr/>
                </a:tc>
                <a:extLst>
                  <a:ext uri="{0D108BD9-81ED-4DB2-BD59-A6C34878D82A}">
                    <a16:rowId xmlns:a16="http://schemas.microsoft.com/office/drawing/2014/main" val="10001"/>
                  </a:ext>
                </a:extLst>
              </a:tr>
              <a:tr h="367562">
                <a:tc>
                  <a:txBody>
                    <a:bodyPr/>
                    <a:lstStyle/>
                    <a:p>
                      <a:r>
                        <a:rPr lang="en-US" sz="1600"/>
                        <a:t>10-11</a:t>
                      </a:r>
                    </a:p>
                  </a:txBody>
                  <a:tcPr/>
                </a:tc>
                <a:tc>
                  <a:txBody>
                    <a:bodyPr/>
                    <a:lstStyle/>
                    <a:p>
                      <a:r>
                        <a:rPr lang="en-US" sz="1600"/>
                        <a:t>13-15</a:t>
                      </a:r>
                    </a:p>
                  </a:txBody>
                  <a:tcPr/>
                </a:tc>
                <a:tc>
                  <a:txBody>
                    <a:bodyPr/>
                    <a:lstStyle/>
                    <a:p>
                      <a:r>
                        <a:rPr lang="en-US" sz="1600"/>
                        <a:t>2</a:t>
                      </a:r>
                    </a:p>
                  </a:txBody>
                  <a:tcPr/>
                </a:tc>
                <a:extLst>
                  <a:ext uri="{0D108BD9-81ED-4DB2-BD59-A6C34878D82A}">
                    <a16:rowId xmlns:a16="http://schemas.microsoft.com/office/drawing/2014/main" val="10002"/>
                  </a:ext>
                </a:extLst>
              </a:tr>
              <a:tr h="367562">
                <a:tc>
                  <a:txBody>
                    <a:bodyPr/>
                    <a:lstStyle/>
                    <a:p>
                      <a:r>
                        <a:rPr lang="en-US" sz="1600"/>
                        <a:t>14-18</a:t>
                      </a:r>
                    </a:p>
                  </a:txBody>
                  <a:tcPr/>
                </a:tc>
                <a:tc>
                  <a:txBody>
                    <a:bodyPr/>
                    <a:lstStyle/>
                    <a:p>
                      <a:r>
                        <a:rPr lang="en-US" sz="1600"/>
                        <a:t>21-22</a:t>
                      </a:r>
                    </a:p>
                  </a:txBody>
                  <a:tcPr/>
                </a:tc>
                <a:tc>
                  <a:txBody>
                    <a:bodyPr/>
                    <a:lstStyle/>
                    <a:p>
                      <a:r>
                        <a:rPr lang="en-US" sz="1600"/>
                        <a:t>2</a:t>
                      </a:r>
                    </a:p>
                  </a:txBody>
                  <a:tcPr/>
                </a:tc>
                <a:extLst>
                  <a:ext uri="{0D108BD9-81ED-4DB2-BD59-A6C34878D82A}">
                    <a16:rowId xmlns:a16="http://schemas.microsoft.com/office/drawing/2014/main" val="10003"/>
                  </a:ext>
                </a:extLst>
              </a:tr>
              <a:tr h="630107">
                <a:tc>
                  <a:txBody>
                    <a:bodyPr/>
                    <a:lstStyle/>
                    <a:p>
                      <a:r>
                        <a:rPr lang="en-US" sz="1600"/>
                        <a:t>Adults</a:t>
                      </a:r>
                    </a:p>
                  </a:txBody>
                  <a:tcPr/>
                </a:tc>
                <a:tc>
                  <a:txBody>
                    <a:bodyPr/>
                    <a:lstStyle/>
                    <a:p>
                      <a:r>
                        <a:rPr lang="en-US" sz="1600"/>
                        <a:t>21, 30, 45</a:t>
                      </a:r>
                    </a:p>
                    <a:p>
                      <a:r>
                        <a:rPr lang="en-US" sz="1600"/>
                        <a:t>blocks</a:t>
                      </a:r>
                    </a:p>
                  </a:txBody>
                  <a:tcPr/>
                </a:tc>
                <a:tc>
                  <a:txBody>
                    <a:bodyPr/>
                    <a:lstStyle/>
                    <a:p>
                      <a:r>
                        <a:rPr lang="en-US" sz="1600"/>
                        <a:t>2, 3, 5-minute rest blocks</a:t>
                      </a:r>
                    </a:p>
                  </a:txBody>
                  <a:tcPr/>
                </a:tc>
                <a:extLst>
                  <a:ext uri="{0D108BD9-81ED-4DB2-BD59-A6C34878D82A}">
                    <a16:rowId xmlns:a16="http://schemas.microsoft.com/office/drawing/2014/main" val="10004"/>
                  </a:ext>
                </a:extLst>
              </a:tr>
            </a:tbl>
          </a:graphicData>
        </a:graphic>
      </p:graphicFrame>
      <p:sp>
        <p:nvSpPr>
          <p:cNvPr id="4" name="Title 1">
            <a:extLst>
              <a:ext uri="{FF2B5EF4-FFF2-40B4-BE49-F238E27FC236}">
                <a16:creationId xmlns:a16="http://schemas.microsoft.com/office/drawing/2014/main" id="{6562C3AB-7F97-2F16-AE40-A3A43F4E0656}"/>
              </a:ext>
            </a:extLst>
          </p:cNvPr>
          <p:cNvSpPr txBox="1">
            <a:spLocks/>
          </p:cNvSpPr>
          <p:nvPr/>
        </p:nvSpPr>
        <p:spPr>
          <a:xfrm>
            <a:off x="684379" y="652646"/>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lIns="91440" tIns="45720" rIns="91440" bIns="4572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4000" b="1" dirty="0">
                <a:solidFill>
                  <a:srgbClr val="002060"/>
                </a:solidFill>
                <a:cs typeface="Calibri"/>
              </a:rPr>
              <a:t>The brain needs rest</a:t>
            </a:r>
            <a:endParaRPr lang="en-US" sz="4000" b="1">
              <a:solidFill>
                <a:srgbClr val="002060"/>
              </a:solidFill>
              <a:ea typeface="Calibri"/>
              <a:cs typeface="Calibri"/>
            </a:endParaRPr>
          </a:p>
        </p:txBody>
      </p:sp>
      <p:pic>
        <p:nvPicPr>
          <p:cNvPr id="6" name="Content Placeholder 3" descr="A colorful brain drawing on a black background&#10;&#10;Description automatically generated">
            <a:extLst>
              <a:ext uri="{FF2B5EF4-FFF2-40B4-BE49-F238E27FC236}">
                <a16:creationId xmlns:a16="http://schemas.microsoft.com/office/drawing/2014/main" id="{9447E6B9-3F23-C70B-0522-76E6CD136E2C}"/>
              </a:ext>
            </a:extLst>
          </p:cNvPr>
          <p:cNvPicPr>
            <a:picLocks noChangeAspect="1"/>
          </p:cNvPicPr>
          <p:nvPr/>
        </p:nvPicPr>
        <p:blipFill>
          <a:blip r:embed="rId2"/>
          <a:stretch>
            <a:fillRect/>
          </a:stretch>
        </p:blipFill>
        <p:spPr>
          <a:xfrm>
            <a:off x="7602876" y="866184"/>
            <a:ext cx="1320145" cy="884687"/>
          </a:xfrm>
          <a:prstGeom prst="rect">
            <a:avLst/>
          </a:prstGeom>
        </p:spPr>
      </p:pic>
      <p:sp>
        <p:nvSpPr>
          <p:cNvPr id="7" name="TextBox 6">
            <a:extLst>
              <a:ext uri="{FF2B5EF4-FFF2-40B4-BE49-F238E27FC236}">
                <a16:creationId xmlns:a16="http://schemas.microsoft.com/office/drawing/2014/main" id="{44FB6A5A-679A-F179-1679-169DE0CFD16C}"/>
              </a:ext>
            </a:extLst>
          </p:cNvPr>
          <p:cNvSpPr txBox="1"/>
          <p:nvPr/>
        </p:nvSpPr>
        <p:spPr>
          <a:xfrm>
            <a:off x="258447" y="482755"/>
            <a:ext cx="431223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i="1" dirty="0">
                <a:solidFill>
                  <a:srgbClr val="C00000"/>
                </a:solidFill>
                <a:latin typeface="Rastanty Cortez"/>
                <a:cs typeface="Calibri"/>
              </a:rPr>
              <a:t>Brain Appropriate Strategy:</a:t>
            </a:r>
            <a:endParaRPr lang="en-US" sz="4400">
              <a:latin typeface="Rastanty Cortez"/>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337" y="2326118"/>
            <a:ext cx="7992631" cy="3823188"/>
          </a:xfrm>
        </p:spPr>
        <p:txBody>
          <a:bodyPr lIns="91440" tIns="45720" rIns="91440" bIns="45720" anchor="t">
            <a:noAutofit/>
          </a:bodyPr>
          <a:lstStyle/>
          <a:p>
            <a:pPr indent="-283210"/>
            <a:r>
              <a:rPr lang="en-US" sz="2000" dirty="0"/>
              <a:t>Do not test too soon. Myelination for new learning  increases retrieval. Hook to carry learning are helpful.  (Meaningful events, songs, powerful analogies or examples)</a:t>
            </a:r>
            <a:endParaRPr lang="en-US" sz="2000">
              <a:ea typeface="Calibri"/>
              <a:cs typeface="Calibri"/>
            </a:endParaRPr>
          </a:p>
          <a:p>
            <a:pPr indent="-283210"/>
            <a:r>
              <a:rPr lang="en-US" sz="2000" dirty="0"/>
              <a:t>Survival mediated events and novel ones tend to get the most brain attention because it may threaten survival, moving it to the top of the list as important and take action.</a:t>
            </a:r>
            <a:endParaRPr lang="en-US" sz="2000">
              <a:ea typeface="Calibri"/>
              <a:cs typeface="Calibri"/>
            </a:endParaRPr>
          </a:p>
          <a:p>
            <a:pPr indent="-283210"/>
            <a:r>
              <a:rPr lang="en-US" sz="2000" dirty="0"/>
              <a:t>Music, motor activity, rituals and celebrations are ways to create novelty for speeding up this process.</a:t>
            </a:r>
            <a:endParaRPr lang="en-US" sz="2000">
              <a:ea typeface="Calibri"/>
              <a:cs typeface="Calibri"/>
            </a:endParaRPr>
          </a:p>
          <a:p>
            <a:pPr indent="-283210"/>
            <a:r>
              <a:rPr lang="en-US" sz="2000" dirty="0"/>
              <a:t>Movement causes the brain to release nerve growth factors that facilitate the myelination process we call learning</a:t>
            </a:r>
            <a:endParaRPr lang="en-US" sz="2000">
              <a:ea typeface="Calibri"/>
              <a:cs typeface="Calibri"/>
            </a:endParaRPr>
          </a:p>
          <a:p>
            <a:pPr indent="-283210"/>
            <a:r>
              <a:rPr lang="en-US" sz="2000" dirty="0"/>
              <a:t>HYDRATE: Brains need water to properly function for learning and memory</a:t>
            </a:r>
            <a:endParaRPr lang="en-US" sz="2000" dirty="0">
              <a:ea typeface="Calibri"/>
              <a:cs typeface="Calibri"/>
            </a:endParaRPr>
          </a:p>
          <a:p>
            <a:pPr indent="-283210"/>
            <a:endParaRPr lang="en-US" sz="1400"/>
          </a:p>
        </p:txBody>
      </p:sp>
      <p:sp>
        <p:nvSpPr>
          <p:cNvPr id="5" name="Title 1">
            <a:extLst>
              <a:ext uri="{FF2B5EF4-FFF2-40B4-BE49-F238E27FC236}">
                <a16:creationId xmlns:a16="http://schemas.microsoft.com/office/drawing/2014/main" id="{3AEC73B4-F75E-7528-99A6-E8B9E45CCE18}"/>
              </a:ext>
            </a:extLst>
          </p:cNvPr>
          <p:cNvSpPr txBox="1">
            <a:spLocks/>
          </p:cNvSpPr>
          <p:nvPr/>
        </p:nvSpPr>
        <p:spPr>
          <a:xfrm>
            <a:off x="687238" y="764287"/>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lIns="91440" tIns="45720" rIns="91440" bIns="4572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3600" b="1" dirty="0">
                <a:solidFill>
                  <a:srgbClr val="002060"/>
                </a:solidFill>
                <a:ea typeface="Calibri"/>
                <a:cs typeface="Calibri"/>
              </a:rPr>
              <a:t>Planning for the Cycles</a:t>
            </a:r>
          </a:p>
        </p:txBody>
      </p:sp>
      <p:pic>
        <p:nvPicPr>
          <p:cNvPr id="6" name="Content Placeholder 3" descr="A colorful brain drawing on a black background&#10;&#10;Description automatically generated">
            <a:extLst>
              <a:ext uri="{FF2B5EF4-FFF2-40B4-BE49-F238E27FC236}">
                <a16:creationId xmlns:a16="http://schemas.microsoft.com/office/drawing/2014/main" id="{20200F2F-2F77-DE40-4152-034EFA4CDC91}"/>
              </a:ext>
            </a:extLst>
          </p:cNvPr>
          <p:cNvPicPr>
            <a:picLocks noChangeAspect="1"/>
          </p:cNvPicPr>
          <p:nvPr/>
        </p:nvPicPr>
        <p:blipFill>
          <a:blip r:embed="rId3"/>
          <a:stretch>
            <a:fillRect/>
          </a:stretch>
        </p:blipFill>
        <p:spPr>
          <a:xfrm>
            <a:off x="7602876" y="866184"/>
            <a:ext cx="1320145" cy="884687"/>
          </a:xfrm>
          <a:prstGeom prst="rect">
            <a:avLst/>
          </a:prstGeom>
        </p:spPr>
      </p:pic>
      <p:sp>
        <p:nvSpPr>
          <p:cNvPr id="4" name="TextBox 3">
            <a:extLst>
              <a:ext uri="{FF2B5EF4-FFF2-40B4-BE49-F238E27FC236}">
                <a16:creationId xmlns:a16="http://schemas.microsoft.com/office/drawing/2014/main" id="{89A8D900-23F2-8C51-D42B-F99773D2BE0F}"/>
              </a:ext>
            </a:extLst>
          </p:cNvPr>
          <p:cNvSpPr txBox="1"/>
          <p:nvPr/>
        </p:nvSpPr>
        <p:spPr>
          <a:xfrm>
            <a:off x="258447" y="482755"/>
            <a:ext cx="431223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i="1" dirty="0">
                <a:solidFill>
                  <a:srgbClr val="C00000"/>
                </a:solidFill>
                <a:latin typeface="Rastanty Cortez"/>
                <a:cs typeface="Calibri"/>
              </a:rPr>
              <a:t>Brain Appropriate Strategy:</a:t>
            </a:r>
            <a:endParaRPr lang="en-US" sz="4400">
              <a:latin typeface="Rastanty Cortez"/>
            </a:endParaRPr>
          </a:p>
        </p:txBody>
      </p:sp>
    </p:spTree>
    <p:extLst>
      <p:ext uri="{BB962C8B-B14F-4D97-AF65-F5344CB8AC3E}">
        <p14:creationId xmlns:p14="http://schemas.microsoft.com/office/powerpoint/2010/main" val="36538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D3CB39-7BF9-3315-179D-99F1E35E81FA}"/>
              </a:ext>
            </a:extLst>
          </p:cNvPr>
          <p:cNvSpPr txBox="1">
            <a:spLocks/>
          </p:cNvSpPr>
          <p:nvPr/>
        </p:nvSpPr>
        <p:spPr>
          <a:xfrm>
            <a:off x="677537" y="761082"/>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lIns="91440" tIns="45720" rIns="91440" bIns="4572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4000" b="1" dirty="0" err="1">
                <a:solidFill>
                  <a:srgbClr val="002060"/>
                </a:solidFill>
                <a:cs typeface="Calibri"/>
              </a:rPr>
              <a:t>HouseKeeping</a:t>
            </a:r>
            <a:endParaRPr lang="en-US" sz="4000" dirty="0">
              <a:solidFill>
                <a:srgbClr val="002060"/>
              </a:solidFill>
              <a:ea typeface="Calibri"/>
              <a:cs typeface="Calibri"/>
            </a:endParaRPr>
          </a:p>
        </p:txBody>
      </p:sp>
      <p:pic>
        <p:nvPicPr>
          <p:cNvPr id="8" name="Content Placeholder 3" descr="A colorful brain drawing on a black background&#10;&#10;Description automatically generated">
            <a:extLst>
              <a:ext uri="{FF2B5EF4-FFF2-40B4-BE49-F238E27FC236}">
                <a16:creationId xmlns:a16="http://schemas.microsoft.com/office/drawing/2014/main" id="{94812648-8E72-3496-1760-242A12CB62A2}"/>
              </a:ext>
            </a:extLst>
          </p:cNvPr>
          <p:cNvPicPr>
            <a:picLocks noChangeAspect="1"/>
          </p:cNvPicPr>
          <p:nvPr/>
        </p:nvPicPr>
        <p:blipFill>
          <a:blip r:embed="rId2"/>
          <a:stretch>
            <a:fillRect/>
          </a:stretch>
        </p:blipFill>
        <p:spPr>
          <a:xfrm>
            <a:off x="7602876" y="866184"/>
            <a:ext cx="1320145" cy="884687"/>
          </a:xfrm>
          <a:prstGeom prst="rect">
            <a:avLst/>
          </a:prstGeom>
        </p:spPr>
      </p:pic>
      <p:sp>
        <p:nvSpPr>
          <p:cNvPr id="9" name="TextBox 8">
            <a:extLst>
              <a:ext uri="{FF2B5EF4-FFF2-40B4-BE49-F238E27FC236}">
                <a16:creationId xmlns:a16="http://schemas.microsoft.com/office/drawing/2014/main" id="{5FC93CA0-5721-D7BE-43DB-3074AFDE0D1C}"/>
              </a:ext>
            </a:extLst>
          </p:cNvPr>
          <p:cNvSpPr txBox="1"/>
          <p:nvPr/>
        </p:nvSpPr>
        <p:spPr>
          <a:xfrm>
            <a:off x="675876" y="2318657"/>
            <a:ext cx="806663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We are happy to SHARE!</a:t>
            </a:r>
          </a:p>
          <a:p>
            <a:endParaRPr lang="en-US" sz="2400" dirty="0">
              <a:ea typeface="Calibri"/>
              <a:cs typeface="Calibri"/>
            </a:endParaRPr>
          </a:p>
          <a:p>
            <a:r>
              <a:rPr lang="en-US" sz="2400" dirty="0">
                <a:ea typeface="Calibri"/>
                <a:cs typeface="Calibri"/>
              </a:rPr>
              <a:t>You have access to these slides in the Conference Website / </a:t>
            </a:r>
            <a:r>
              <a:rPr lang="en-US" sz="2400">
                <a:ea typeface="Calibri"/>
                <a:cs typeface="Calibri"/>
              </a:rPr>
              <a:t>APP</a:t>
            </a:r>
          </a:p>
          <a:p>
            <a:endParaRPr lang="en-US" sz="2400" dirty="0">
              <a:ea typeface="Calibri"/>
              <a:cs typeface="Calibri"/>
            </a:endParaRPr>
          </a:p>
          <a:p>
            <a:r>
              <a:rPr lang="en-US" sz="2400" dirty="0">
                <a:cs typeface="Calibri"/>
              </a:rPr>
              <a:t>We invite further conversations and collaborations! Please contact us after the conference!</a:t>
            </a:r>
          </a:p>
          <a:p>
            <a:endParaRPr lang="en-US" sz="2400" dirty="0">
              <a:ea typeface="Calibri"/>
              <a:cs typeface="Calibri"/>
            </a:endParaRPr>
          </a:p>
          <a:p>
            <a:r>
              <a:rPr lang="en-US" sz="2400" dirty="0">
                <a:ea typeface="+mn-lt"/>
                <a:cs typeface="+mn-lt"/>
                <a:hlinkClick r:id="rId3"/>
              </a:rPr>
              <a:t>lamourelle_regina@sccollege.edu</a:t>
            </a:r>
            <a:endParaRPr lang="en-US"/>
          </a:p>
          <a:p>
            <a:r>
              <a:rPr lang="en-US" sz="2400" dirty="0">
                <a:ea typeface="+mn-lt"/>
                <a:cs typeface="+mn-lt"/>
                <a:hlinkClick r:id="rId4"/>
              </a:rPr>
              <a:t>laney_marianne@sccollege.edu</a:t>
            </a:r>
            <a:endParaRPr lang="en-US"/>
          </a:p>
          <a:p>
            <a:r>
              <a:rPr lang="en-US" sz="2400" dirty="0">
                <a:ea typeface="+mn-lt"/>
                <a:cs typeface="+mn-lt"/>
                <a:hlinkClick r:id="rId5"/>
              </a:rPr>
              <a:t>shawesh_sarah@sccollege.edu</a:t>
            </a:r>
            <a:endParaRPr lang="en-US"/>
          </a:p>
          <a:p>
            <a:endParaRPr lang="en-US" sz="2400" dirty="0">
              <a:ea typeface="Calibri"/>
              <a:cs typeface="Calibri"/>
            </a:endParaRPr>
          </a:p>
        </p:txBody>
      </p:sp>
    </p:spTree>
    <p:extLst>
      <p:ext uri="{BB962C8B-B14F-4D97-AF65-F5344CB8AC3E}">
        <p14:creationId xmlns:p14="http://schemas.microsoft.com/office/powerpoint/2010/main" val="2409986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200" y="2062910"/>
            <a:ext cx="7775675" cy="1130562"/>
          </a:xfrm>
        </p:spPr>
        <p:txBody>
          <a:bodyPr lIns="91440" tIns="45720" rIns="91440" bIns="45720" anchor="t">
            <a:noAutofit/>
          </a:bodyPr>
          <a:lstStyle/>
          <a:p>
            <a:pPr marL="82550" indent="0" algn="ctr">
              <a:buNone/>
            </a:pPr>
            <a:r>
              <a:rPr lang="en-US" sz="2400" dirty="0"/>
              <a:t>The Brain is a Multi-faceted processor!</a:t>
            </a:r>
            <a:endParaRPr lang="en-US" sz="2400">
              <a:ea typeface="Calibri"/>
              <a:cs typeface="Calibri"/>
            </a:endParaRPr>
          </a:p>
          <a:p>
            <a:pPr marL="0" indent="0" algn="ctr">
              <a:spcAft>
                <a:spcPts val="0"/>
              </a:spcAft>
              <a:buNone/>
            </a:pPr>
            <a:r>
              <a:rPr lang="en-US" sz="2400" dirty="0"/>
              <a:t>The brain processes many different kinds of</a:t>
            </a:r>
            <a:endParaRPr lang="en-US" sz="2400" dirty="0">
              <a:ea typeface="Calibri"/>
              <a:cs typeface="Calibri"/>
            </a:endParaRPr>
          </a:p>
          <a:p>
            <a:pPr marL="0" indent="0" algn="ctr">
              <a:spcAft>
                <a:spcPts val="0"/>
              </a:spcAft>
              <a:buNone/>
            </a:pPr>
            <a:r>
              <a:rPr lang="en-US" sz="2400" dirty="0"/>
              <a:t>sensory energy at the same time</a:t>
            </a:r>
            <a:endParaRPr lang="en-US" sz="2400">
              <a:ea typeface="Calibri" panose="020F0502020204030204"/>
              <a:cs typeface="Calibri" panose="020F0502020204030204"/>
            </a:endParaRPr>
          </a:p>
          <a:p>
            <a:pPr indent="-283210"/>
            <a:endParaRPr lang="en-US"/>
          </a:p>
        </p:txBody>
      </p:sp>
      <p:sp>
        <p:nvSpPr>
          <p:cNvPr id="4" name="Content Placeholder 3"/>
          <p:cNvSpPr>
            <a:spLocks noGrp="1"/>
          </p:cNvSpPr>
          <p:nvPr>
            <p:ph sz="half" idx="2"/>
          </p:nvPr>
        </p:nvSpPr>
        <p:spPr>
          <a:xfrm>
            <a:off x="3533108" y="3592451"/>
            <a:ext cx="1606505" cy="2224500"/>
          </a:xfrm>
        </p:spPr>
        <p:txBody>
          <a:bodyPr lIns="91440" tIns="45720" rIns="91440" bIns="45720" anchor="t">
            <a:normAutofit/>
          </a:bodyPr>
          <a:lstStyle/>
          <a:p>
            <a:pPr indent="-283210">
              <a:lnSpc>
                <a:spcPct val="90000"/>
              </a:lnSpc>
            </a:pPr>
            <a:r>
              <a:rPr lang="en-US" b="1" dirty="0"/>
              <a:t>Sight </a:t>
            </a:r>
            <a:endParaRPr lang="en-US">
              <a:ea typeface="Calibri"/>
              <a:cs typeface="Calibri"/>
            </a:endParaRPr>
          </a:p>
          <a:p>
            <a:pPr indent="-283210">
              <a:lnSpc>
                <a:spcPct val="90000"/>
              </a:lnSpc>
            </a:pPr>
            <a:r>
              <a:rPr lang="en-US" b="1" dirty="0"/>
              <a:t>Taste</a:t>
            </a:r>
            <a:endParaRPr lang="en-US">
              <a:ea typeface="Calibri"/>
              <a:cs typeface="Calibri"/>
            </a:endParaRPr>
          </a:p>
          <a:p>
            <a:pPr indent="-283210">
              <a:lnSpc>
                <a:spcPct val="90000"/>
              </a:lnSpc>
            </a:pPr>
            <a:r>
              <a:rPr lang="en-US" b="1" dirty="0"/>
              <a:t>Hearing</a:t>
            </a:r>
            <a:endParaRPr lang="en-US">
              <a:ea typeface="Calibri"/>
              <a:cs typeface="Calibri"/>
            </a:endParaRPr>
          </a:p>
          <a:p>
            <a:pPr indent="-283210">
              <a:lnSpc>
                <a:spcPct val="90000"/>
              </a:lnSpc>
            </a:pPr>
            <a:r>
              <a:rPr lang="en-US" b="1" dirty="0"/>
              <a:t>Smell </a:t>
            </a:r>
            <a:endParaRPr lang="en-US">
              <a:ea typeface="Calibri"/>
              <a:cs typeface="Calibri"/>
            </a:endParaRPr>
          </a:p>
          <a:p>
            <a:pPr indent="-283210">
              <a:lnSpc>
                <a:spcPct val="90000"/>
              </a:lnSpc>
            </a:pPr>
            <a:r>
              <a:rPr lang="en-US" b="1" dirty="0"/>
              <a:t>Touch  </a:t>
            </a:r>
            <a:endParaRPr lang="en-US">
              <a:ea typeface="Calibri"/>
              <a:cs typeface="Calibri"/>
            </a:endParaRPr>
          </a:p>
          <a:p>
            <a:pPr indent="-283210">
              <a:lnSpc>
                <a:spcPct val="90000"/>
              </a:lnSpc>
            </a:pPr>
            <a:r>
              <a:rPr lang="en-US" b="1" err="1"/>
              <a:t>Vomernasal</a:t>
            </a:r>
            <a:endParaRPr lang="en-US" b="1">
              <a:ea typeface="Calibri"/>
              <a:cs typeface="Calibri"/>
            </a:endParaRPr>
          </a:p>
        </p:txBody>
      </p:sp>
      <p:sp>
        <p:nvSpPr>
          <p:cNvPr id="6" name="TextBox 5"/>
          <p:cNvSpPr txBox="1"/>
          <p:nvPr/>
        </p:nvSpPr>
        <p:spPr>
          <a:xfrm>
            <a:off x="371741" y="3846737"/>
            <a:ext cx="2769378" cy="1815882"/>
          </a:xfrm>
          <a:prstGeom prst="rect">
            <a:avLst/>
          </a:prstGeom>
          <a:noFill/>
          <a:ln>
            <a:solidFill>
              <a:schemeClr val="tx1"/>
            </a:solidFill>
          </a:ln>
        </p:spPr>
        <p:txBody>
          <a:bodyPr wrap="square" lIns="91440" tIns="45720" rIns="91440" bIns="45720" rtlCol="0" anchor="t">
            <a:spAutoFit/>
          </a:bodyPr>
          <a:lstStyle/>
          <a:p>
            <a:pPr algn="ctr"/>
            <a:r>
              <a:rPr lang="en-US" sz="2800" b="1" dirty="0"/>
              <a:t>Humans have</a:t>
            </a:r>
            <a:endParaRPr lang="en-US" sz="2800" dirty="0">
              <a:ea typeface="Calibri"/>
              <a:cs typeface="Calibri"/>
            </a:endParaRPr>
          </a:p>
          <a:p>
            <a:pPr algn="ctr"/>
            <a:r>
              <a:rPr lang="en-US" sz="2800" b="1" dirty="0">
                <a:solidFill>
                  <a:srgbClr val="FF0000"/>
                </a:solidFill>
              </a:rPr>
              <a:t>5 SENSE ORGANS</a:t>
            </a:r>
            <a:endParaRPr lang="en-US" sz="2800">
              <a:ea typeface="Calibri"/>
              <a:cs typeface="Calibri"/>
            </a:endParaRPr>
          </a:p>
          <a:p>
            <a:pPr algn="ctr"/>
            <a:r>
              <a:rPr lang="en-US" sz="2800" b="1" dirty="0"/>
              <a:t>but at least</a:t>
            </a:r>
            <a:endParaRPr lang="en-US" sz="2800" b="1" dirty="0">
              <a:ea typeface="Calibri" panose="020F0502020204030204"/>
              <a:cs typeface="Calibri" panose="020F0502020204030204"/>
            </a:endParaRPr>
          </a:p>
          <a:p>
            <a:pPr algn="ctr"/>
            <a:r>
              <a:rPr lang="en-US" sz="2800" b="1" dirty="0">
                <a:solidFill>
                  <a:srgbClr val="FF0000"/>
                </a:solidFill>
              </a:rPr>
              <a:t>19 SENSES</a:t>
            </a:r>
            <a:endParaRPr lang="en-US" sz="2800" b="1" dirty="0">
              <a:solidFill>
                <a:srgbClr val="FF0000"/>
              </a:solidFill>
              <a:ea typeface="Calibri" panose="020F0502020204030204"/>
              <a:cs typeface="Calibri" panose="020F0502020204030204"/>
            </a:endParaRPr>
          </a:p>
        </p:txBody>
      </p:sp>
      <p:sp>
        <p:nvSpPr>
          <p:cNvPr id="8" name="Title 1">
            <a:extLst>
              <a:ext uri="{FF2B5EF4-FFF2-40B4-BE49-F238E27FC236}">
                <a16:creationId xmlns:a16="http://schemas.microsoft.com/office/drawing/2014/main" id="{867E30AB-2A37-A8D2-EB10-CFFF43AA4F37}"/>
              </a:ext>
            </a:extLst>
          </p:cNvPr>
          <p:cNvSpPr txBox="1">
            <a:spLocks/>
          </p:cNvSpPr>
          <p:nvPr/>
        </p:nvSpPr>
        <p:spPr>
          <a:xfrm>
            <a:off x="678490" y="754500"/>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lIns="91440" tIns="45720" rIns="91440" bIns="4572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4000" b="1" dirty="0">
                <a:solidFill>
                  <a:srgbClr val="002060"/>
                </a:solidFill>
                <a:latin typeface="Calibri"/>
                <a:cs typeface="Calibri"/>
              </a:rPr>
              <a:t>Consider Multiple Senses</a:t>
            </a:r>
            <a:endParaRPr lang="en-US" sz="4000" b="1">
              <a:solidFill>
                <a:srgbClr val="002060"/>
              </a:solidFill>
              <a:latin typeface="Calibri"/>
              <a:ea typeface="Calibri"/>
              <a:cs typeface="Calibri"/>
            </a:endParaRPr>
          </a:p>
        </p:txBody>
      </p:sp>
      <p:pic>
        <p:nvPicPr>
          <p:cNvPr id="9" name="Content Placeholder 3" descr="A colorful brain drawing on a black background&#10;&#10;Description automatically generated">
            <a:extLst>
              <a:ext uri="{FF2B5EF4-FFF2-40B4-BE49-F238E27FC236}">
                <a16:creationId xmlns:a16="http://schemas.microsoft.com/office/drawing/2014/main" id="{26E9D633-4AB3-066C-1ED9-4F70D824FF5E}"/>
              </a:ext>
            </a:extLst>
          </p:cNvPr>
          <p:cNvPicPr>
            <a:picLocks noChangeAspect="1"/>
          </p:cNvPicPr>
          <p:nvPr/>
        </p:nvPicPr>
        <p:blipFill>
          <a:blip r:embed="rId3"/>
          <a:stretch>
            <a:fillRect/>
          </a:stretch>
        </p:blipFill>
        <p:spPr>
          <a:xfrm>
            <a:off x="7602876" y="866184"/>
            <a:ext cx="1320145" cy="884687"/>
          </a:xfrm>
          <a:prstGeom prst="rect">
            <a:avLst/>
          </a:prstGeom>
        </p:spPr>
      </p:pic>
      <p:sp>
        <p:nvSpPr>
          <p:cNvPr id="7" name="TextBox 6">
            <a:extLst>
              <a:ext uri="{FF2B5EF4-FFF2-40B4-BE49-F238E27FC236}">
                <a16:creationId xmlns:a16="http://schemas.microsoft.com/office/drawing/2014/main" id="{E84C860C-6276-DBE6-9B75-4C33F35E81DE}"/>
              </a:ext>
            </a:extLst>
          </p:cNvPr>
          <p:cNvSpPr txBox="1"/>
          <p:nvPr/>
        </p:nvSpPr>
        <p:spPr>
          <a:xfrm>
            <a:off x="246843" y="482755"/>
            <a:ext cx="431223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i="1" dirty="0">
                <a:solidFill>
                  <a:srgbClr val="C00000"/>
                </a:solidFill>
                <a:latin typeface="Rastanty Cortez"/>
                <a:cs typeface="Calibri"/>
              </a:rPr>
              <a:t>Brain Appropriate Strategy:</a:t>
            </a:r>
            <a:endParaRPr lang="en-US" sz="4400">
              <a:latin typeface="Rastanty Cortez"/>
            </a:endParaRPr>
          </a:p>
        </p:txBody>
      </p:sp>
      <p:sp>
        <p:nvSpPr>
          <p:cNvPr id="13" name="Content Placeholder 3">
            <a:extLst>
              <a:ext uri="{FF2B5EF4-FFF2-40B4-BE49-F238E27FC236}">
                <a16:creationId xmlns:a16="http://schemas.microsoft.com/office/drawing/2014/main" id="{E2FAFB04-F4D9-A3A4-BBA8-309A327B334C}"/>
              </a:ext>
            </a:extLst>
          </p:cNvPr>
          <p:cNvSpPr txBox="1">
            <a:spLocks/>
          </p:cNvSpPr>
          <p:nvPr/>
        </p:nvSpPr>
        <p:spPr>
          <a:xfrm>
            <a:off x="6748981" y="3199458"/>
            <a:ext cx="2186708" cy="3118012"/>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indent="-283210">
              <a:lnSpc>
                <a:spcPct val="90000"/>
              </a:lnSpc>
            </a:pPr>
            <a:endParaRPr lang="en-US" sz="1600" b="1" dirty="0">
              <a:ea typeface="Calibri"/>
              <a:cs typeface="Calibri"/>
            </a:endParaRPr>
          </a:p>
          <a:p>
            <a:pPr indent="-283210">
              <a:lnSpc>
                <a:spcPct val="90000"/>
              </a:lnSpc>
            </a:pPr>
            <a:r>
              <a:rPr lang="en-US" b="1" dirty="0"/>
              <a:t>Geo-gravimetric</a:t>
            </a:r>
            <a:endParaRPr lang="en-US">
              <a:ea typeface="Calibri" panose="020F0502020204030204"/>
              <a:cs typeface="Calibri" panose="020F0502020204030204"/>
            </a:endParaRPr>
          </a:p>
          <a:p>
            <a:pPr indent="-283210">
              <a:lnSpc>
                <a:spcPct val="90000"/>
              </a:lnSpc>
              <a:buClr>
                <a:srgbClr val="FFFFFF"/>
              </a:buClr>
            </a:pPr>
            <a:r>
              <a:rPr lang="en-US" b="1" dirty="0"/>
              <a:t>Temperature </a:t>
            </a:r>
            <a:endParaRPr lang="en-US">
              <a:ea typeface="Calibri"/>
              <a:cs typeface="Calibri"/>
            </a:endParaRPr>
          </a:p>
          <a:p>
            <a:pPr indent="-283210">
              <a:lnSpc>
                <a:spcPct val="90000"/>
              </a:lnSpc>
            </a:pPr>
            <a:r>
              <a:rPr lang="en-US" b="1" dirty="0"/>
              <a:t>Eidetic Imagery</a:t>
            </a:r>
            <a:endParaRPr lang="en-US">
              <a:ea typeface="Calibri"/>
              <a:cs typeface="Calibri"/>
            </a:endParaRPr>
          </a:p>
          <a:p>
            <a:pPr indent="-283210">
              <a:lnSpc>
                <a:spcPct val="90000"/>
              </a:lnSpc>
            </a:pPr>
            <a:r>
              <a:rPr lang="en-US" b="1" dirty="0"/>
              <a:t>Magnetic</a:t>
            </a:r>
            <a:endParaRPr lang="en-US">
              <a:ea typeface="Calibri"/>
              <a:cs typeface="Calibri"/>
            </a:endParaRPr>
          </a:p>
          <a:p>
            <a:pPr indent="-283210">
              <a:lnSpc>
                <a:spcPct val="90000"/>
              </a:lnSpc>
            </a:pPr>
            <a:r>
              <a:rPr lang="en-US" b="1" dirty="0"/>
              <a:t>Infrared </a:t>
            </a:r>
            <a:endParaRPr lang="en-US">
              <a:ea typeface="Calibri"/>
              <a:cs typeface="Calibri"/>
            </a:endParaRPr>
          </a:p>
          <a:p>
            <a:pPr indent="-283210">
              <a:lnSpc>
                <a:spcPct val="90000"/>
              </a:lnSpc>
              <a:buClr>
                <a:srgbClr val="FFFFFF"/>
              </a:buClr>
            </a:pPr>
            <a:r>
              <a:rPr lang="en-US" b="1" dirty="0"/>
              <a:t>Ionic </a:t>
            </a:r>
            <a:endParaRPr lang="en-US" b="1" dirty="0">
              <a:ea typeface="Calibri"/>
              <a:cs typeface="Calibri"/>
            </a:endParaRPr>
          </a:p>
          <a:p>
            <a:pPr indent="-283210">
              <a:lnSpc>
                <a:spcPct val="90000"/>
              </a:lnSpc>
              <a:buClr>
                <a:srgbClr val="FFFFFF"/>
              </a:buClr>
            </a:pPr>
            <a:r>
              <a:rPr lang="en-US" b="1" dirty="0">
                <a:ea typeface="Calibri"/>
                <a:cs typeface="Calibri"/>
              </a:rPr>
              <a:t>Proprioceptive</a:t>
            </a:r>
          </a:p>
        </p:txBody>
      </p:sp>
      <p:sp>
        <p:nvSpPr>
          <p:cNvPr id="15" name="Content Placeholder 3">
            <a:extLst>
              <a:ext uri="{FF2B5EF4-FFF2-40B4-BE49-F238E27FC236}">
                <a16:creationId xmlns:a16="http://schemas.microsoft.com/office/drawing/2014/main" id="{6E698BB9-466A-EF3E-8207-36C71BA96B97}"/>
              </a:ext>
            </a:extLst>
          </p:cNvPr>
          <p:cNvSpPr txBox="1">
            <a:spLocks/>
          </p:cNvSpPr>
          <p:nvPr/>
        </p:nvSpPr>
        <p:spPr>
          <a:xfrm>
            <a:off x="5147619" y="3593997"/>
            <a:ext cx="1606505" cy="2328936"/>
          </a:xfrm>
          <a:prstGeom prst="rect">
            <a:avLst/>
          </a:prstGeom>
        </p:spPr>
        <p:txBody>
          <a:bodyPr vert="horz" lIns="91440" tIns="45720" rIns="91440" bIns="45720" rtlCol="0" anchor="t">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indent="-283210">
              <a:lnSpc>
                <a:spcPct val="90000"/>
              </a:lnSpc>
            </a:pPr>
            <a:r>
              <a:rPr lang="en-US" b="1" dirty="0"/>
              <a:t>Ultraviolet</a:t>
            </a:r>
            <a:endParaRPr lang="en-US">
              <a:ea typeface="Calibri"/>
              <a:cs typeface="Calibri"/>
            </a:endParaRPr>
          </a:p>
          <a:p>
            <a:pPr indent="-283210">
              <a:lnSpc>
                <a:spcPct val="90000"/>
              </a:lnSpc>
            </a:pPr>
            <a:r>
              <a:rPr lang="en-US" b="1" dirty="0"/>
              <a:t>Proximal </a:t>
            </a:r>
            <a:endParaRPr lang="en-US">
              <a:ea typeface="Calibri"/>
              <a:cs typeface="Calibri"/>
            </a:endParaRPr>
          </a:p>
          <a:p>
            <a:pPr indent="-283210">
              <a:lnSpc>
                <a:spcPct val="90000"/>
              </a:lnSpc>
            </a:pPr>
            <a:r>
              <a:rPr lang="en-US" b="1" dirty="0"/>
              <a:t>Electrical </a:t>
            </a:r>
            <a:endParaRPr lang="en-US" b="1" dirty="0">
              <a:ea typeface="Calibri"/>
              <a:cs typeface="Calibri"/>
            </a:endParaRPr>
          </a:p>
          <a:p>
            <a:pPr indent="-283210">
              <a:lnSpc>
                <a:spcPct val="90000"/>
              </a:lnSpc>
              <a:buClr>
                <a:srgbClr val="FFFFFF"/>
              </a:buClr>
            </a:pPr>
            <a:r>
              <a:rPr lang="en-US" b="1" dirty="0">
                <a:ea typeface="Calibri"/>
                <a:cs typeface="Calibri"/>
              </a:rPr>
              <a:t>Pain </a:t>
            </a:r>
            <a:endParaRPr lang="en-US" dirty="0">
              <a:ea typeface="Calibri"/>
              <a:cs typeface="Calibri"/>
            </a:endParaRPr>
          </a:p>
          <a:p>
            <a:pPr indent="-283210">
              <a:lnSpc>
                <a:spcPct val="90000"/>
              </a:lnSpc>
              <a:buClr>
                <a:srgbClr val="FFFFFF"/>
              </a:buClr>
            </a:pPr>
            <a:r>
              <a:rPr lang="en-US" b="1" dirty="0">
                <a:ea typeface="Calibri"/>
                <a:cs typeface="Calibri"/>
              </a:rPr>
              <a:t>Balance </a:t>
            </a:r>
            <a:endParaRPr lang="en-US" dirty="0">
              <a:ea typeface="Calibri"/>
              <a:cs typeface="Calibri"/>
            </a:endParaRPr>
          </a:p>
          <a:p>
            <a:pPr indent="-283210">
              <a:lnSpc>
                <a:spcPct val="90000"/>
              </a:lnSpc>
              <a:buClr>
                <a:srgbClr val="FFFFFF"/>
              </a:buClr>
            </a:pPr>
            <a:r>
              <a:rPr lang="en-US" b="1" dirty="0">
                <a:ea typeface="Calibri"/>
                <a:cs typeface="Calibri"/>
              </a:rPr>
              <a:t>Vestibular </a:t>
            </a:r>
            <a:endParaRPr lang="en-US" dirty="0">
              <a:ea typeface="Calibri"/>
              <a:cs typeface="Calibri"/>
            </a:endParaRPr>
          </a:p>
          <a:p>
            <a:pPr indent="-283210">
              <a:lnSpc>
                <a:spcPct val="90000"/>
              </a:lnSpc>
              <a:buClr>
                <a:srgbClr val="FFFFFF"/>
              </a:buClr>
            </a:pPr>
            <a:r>
              <a:rPr lang="en-US" b="1" dirty="0">
                <a:ea typeface="Calibri"/>
                <a:cs typeface="Calibri"/>
              </a:rPr>
              <a:t>Barometric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9146" y="2377672"/>
            <a:ext cx="7776654" cy="4154984"/>
          </a:xfrm>
          <a:prstGeom prst="rect">
            <a:avLst/>
          </a:prstGeom>
        </p:spPr>
        <p:txBody>
          <a:bodyPr wrap="square" lIns="91440" tIns="45720" rIns="91440" bIns="45720" anchor="t">
            <a:spAutoFit/>
          </a:bodyPr>
          <a:lstStyle/>
          <a:p>
            <a:r>
              <a:rPr lang="en-US" sz="2400"/>
              <a:t>Biological stress is any event that causes any event that forces the normal physiological and neuro-physiological systems to function outside of their normal parameters. (Perry, 2000)</a:t>
            </a:r>
            <a:endParaRPr lang="en-US" dirty="0"/>
          </a:p>
          <a:p>
            <a:endParaRPr lang="en-US" sz="2400"/>
          </a:p>
          <a:p>
            <a:r>
              <a:rPr lang="en-US" sz="2400"/>
              <a:t>Trauma is the neuro-physiological,</a:t>
            </a:r>
            <a:r>
              <a:rPr lang="en-US" sz="2400" dirty="0"/>
              <a:t> </a:t>
            </a:r>
            <a:r>
              <a:rPr lang="en-US" sz="2400"/>
              <a:t>neuro-psychological</a:t>
            </a:r>
            <a:r>
              <a:rPr lang="en-US" sz="2400" dirty="0"/>
              <a:t> </a:t>
            </a:r>
            <a:r>
              <a:rPr lang="en-US" sz="2400"/>
              <a:t> and chemical events that were the adaptive responses brought on by stressors. </a:t>
            </a:r>
            <a:endParaRPr lang="en-US" sz="2400" dirty="0"/>
          </a:p>
          <a:p>
            <a:endParaRPr lang="en-US" sz="2400" dirty="0"/>
          </a:p>
          <a:p>
            <a:r>
              <a:rPr lang="en-US" sz="2400"/>
              <a:t>This could be</a:t>
            </a:r>
            <a:r>
              <a:rPr lang="en-US" sz="2400" dirty="0"/>
              <a:t> ANY </a:t>
            </a:r>
            <a:r>
              <a:rPr lang="en-US" sz="2400" dirty="0" err="1"/>
              <a:t>percieved</a:t>
            </a:r>
            <a:r>
              <a:rPr lang="en-US" sz="2400" dirty="0"/>
              <a:t> event, such as</a:t>
            </a:r>
            <a:r>
              <a:rPr lang="en-US" sz="2400"/>
              <a:t> words, actions, environmental mishaps, internal struggles, etc.</a:t>
            </a:r>
            <a:endParaRPr lang="en-US" sz="2400">
              <a:ea typeface="Calibri"/>
              <a:cs typeface="Calibri"/>
            </a:endParaRPr>
          </a:p>
        </p:txBody>
      </p:sp>
      <p:sp>
        <p:nvSpPr>
          <p:cNvPr id="6" name="Title 1">
            <a:extLst>
              <a:ext uri="{FF2B5EF4-FFF2-40B4-BE49-F238E27FC236}">
                <a16:creationId xmlns:a16="http://schemas.microsoft.com/office/drawing/2014/main" id="{A5C79BC9-9612-0E93-BBA0-54EC167A235C}"/>
              </a:ext>
            </a:extLst>
          </p:cNvPr>
          <p:cNvSpPr txBox="1">
            <a:spLocks/>
          </p:cNvSpPr>
          <p:nvPr/>
        </p:nvSpPr>
        <p:spPr>
          <a:xfrm>
            <a:off x="526055" y="755001"/>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lIns="91440" tIns="45720" rIns="91440" bIns="4572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3600" b="1" dirty="0">
                <a:solidFill>
                  <a:srgbClr val="002060"/>
                </a:solidFill>
                <a:latin typeface="Calibri"/>
                <a:cs typeface="Calibri"/>
              </a:rPr>
              <a:t>Stress and the School age Child</a:t>
            </a:r>
            <a:endParaRPr lang="en-US" sz="3600" b="1">
              <a:solidFill>
                <a:srgbClr val="002060"/>
              </a:solidFill>
              <a:latin typeface="Calibri"/>
              <a:ea typeface="Calibri"/>
              <a:cs typeface="Calibri"/>
            </a:endParaRPr>
          </a:p>
        </p:txBody>
      </p:sp>
      <p:pic>
        <p:nvPicPr>
          <p:cNvPr id="7" name="Content Placeholder 3" descr="A colorful brain drawing on a black background&#10;&#10;Description automatically generated">
            <a:extLst>
              <a:ext uri="{FF2B5EF4-FFF2-40B4-BE49-F238E27FC236}">
                <a16:creationId xmlns:a16="http://schemas.microsoft.com/office/drawing/2014/main" id="{FF75BBBA-8258-FE56-4EFA-54D7008EC041}"/>
              </a:ext>
            </a:extLst>
          </p:cNvPr>
          <p:cNvPicPr>
            <a:picLocks noChangeAspect="1"/>
          </p:cNvPicPr>
          <p:nvPr/>
        </p:nvPicPr>
        <p:blipFill>
          <a:blip r:embed="rId2"/>
          <a:stretch>
            <a:fillRect/>
          </a:stretch>
        </p:blipFill>
        <p:spPr>
          <a:xfrm>
            <a:off x="7602876" y="866184"/>
            <a:ext cx="1320145" cy="88468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unnamed">
            <a:extLst>
              <a:ext uri="{FF2B5EF4-FFF2-40B4-BE49-F238E27FC236}">
                <a16:creationId xmlns:a16="http://schemas.microsoft.com/office/drawing/2014/main" id="{D2193121-01E1-EB56-99B9-AE43ADC3649D}"/>
              </a:ext>
            </a:extLst>
          </p:cNvPr>
          <p:cNvPicPr>
            <a:picLocks noGrp="1" noChangeAspect="1"/>
          </p:cNvPicPr>
          <p:nvPr>
            <p:ph idx="1"/>
          </p:nvPr>
        </p:nvPicPr>
        <p:blipFill>
          <a:blip r:embed="rId2"/>
          <a:stretch>
            <a:fillRect/>
          </a:stretch>
        </p:blipFill>
        <p:spPr>
          <a:xfrm>
            <a:off x="671408" y="2054255"/>
            <a:ext cx="5940725" cy="4031950"/>
          </a:xfrm>
        </p:spPr>
      </p:pic>
      <p:sp>
        <p:nvSpPr>
          <p:cNvPr id="7" name="Title 1">
            <a:extLst>
              <a:ext uri="{FF2B5EF4-FFF2-40B4-BE49-F238E27FC236}">
                <a16:creationId xmlns:a16="http://schemas.microsoft.com/office/drawing/2014/main" id="{67E9D797-8675-5AB1-38BD-567D7B80DE99}"/>
              </a:ext>
            </a:extLst>
          </p:cNvPr>
          <p:cNvSpPr txBox="1">
            <a:spLocks/>
          </p:cNvSpPr>
          <p:nvPr/>
        </p:nvSpPr>
        <p:spPr>
          <a:xfrm>
            <a:off x="678490" y="754500"/>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lIns="91440" tIns="45720" rIns="91440" bIns="4572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4000" b="1" dirty="0">
                <a:solidFill>
                  <a:srgbClr val="002060"/>
                </a:solidFill>
                <a:latin typeface="Calibri"/>
                <a:cs typeface="Calibri"/>
              </a:rPr>
              <a:t>Types of Stress</a:t>
            </a:r>
            <a:endParaRPr lang="en-US" sz="4000">
              <a:cs typeface="Calibri"/>
            </a:endParaRPr>
          </a:p>
        </p:txBody>
      </p:sp>
      <p:pic>
        <p:nvPicPr>
          <p:cNvPr id="9" name="Content Placeholder 3" descr="A colorful brain drawing on a black background&#10;&#10;Description automatically generated">
            <a:extLst>
              <a:ext uri="{FF2B5EF4-FFF2-40B4-BE49-F238E27FC236}">
                <a16:creationId xmlns:a16="http://schemas.microsoft.com/office/drawing/2014/main" id="{873F0CA2-4335-1526-B8FA-C9E7FA9F1045}"/>
              </a:ext>
            </a:extLst>
          </p:cNvPr>
          <p:cNvPicPr>
            <a:picLocks noChangeAspect="1"/>
          </p:cNvPicPr>
          <p:nvPr/>
        </p:nvPicPr>
        <p:blipFill>
          <a:blip r:embed="rId3"/>
          <a:stretch>
            <a:fillRect/>
          </a:stretch>
        </p:blipFill>
        <p:spPr>
          <a:xfrm>
            <a:off x="7602876" y="866184"/>
            <a:ext cx="1320145" cy="884687"/>
          </a:xfrm>
          <a:prstGeom prst="rect">
            <a:avLst/>
          </a:prstGeom>
        </p:spPr>
      </p:pic>
      <p:sp>
        <p:nvSpPr>
          <p:cNvPr id="10" name="TextBox 9">
            <a:extLst>
              <a:ext uri="{FF2B5EF4-FFF2-40B4-BE49-F238E27FC236}">
                <a16:creationId xmlns:a16="http://schemas.microsoft.com/office/drawing/2014/main" id="{EFA27EEA-93D5-7E01-F8F4-0191CFE375FF}"/>
              </a:ext>
            </a:extLst>
          </p:cNvPr>
          <p:cNvSpPr txBox="1"/>
          <p:nvPr/>
        </p:nvSpPr>
        <p:spPr>
          <a:xfrm>
            <a:off x="1788030" y="6308682"/>
            <a:ext cx="401713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Calibri"/>
                <a:cs typeface="Calibri"/>
              </a:rPr>
              <a:t>Source: Harvard Center for the Developing Child</a:t>
            </a:r>
          </a:p>
        </p:txBody>
      </p:sp>
      <p:sp>
        <p:nvSpPr>
          <p:cNvPr id="3" name="TextBox 2">
            <a:extLst>
              <a:ext uri="{FF2B5EF4-FFF2-40B4-BE49-F238E27FC236}">
                <a16:creationId xmlns:a16="http://schemas.microsoft.com/office/drawing/2014/main" id="{CB773524-EC7E-A91C-833A-C7DDF3F9D517}"/>
              </a:ext>
            </a:extLst>
          </p:cNvPr>
          <p:cNvSpPr txBox="1"/>
          <p:nvPr/>
        </p:nvSpPr>
        <p:spPr>
          <a:xfrm>
            <a:off x="6881619" y="2547082"/>
            <a:ext cx="2038323" cy="3046988"/>
          </a:xfrm>
          <a:prstGeom prst="rect">
            <a:avLst/>
          </a:prstGeom>
          <a:noFill/>
          <a:ln w="57150">
            <a:solidFill>
              <a:srgbClr val="C00000"/>
            </a:solidFill>
          </a:ln>
        </p:spPr>
        <p:txBody>
          <a:bodyPr wrap="square" lIns="91440" tIns="45720" rIns="91440" bIns="45720" rtlCol="0" anchor="t">
            <a:spAutoFit/>
          </a:bodyPr>
          <a:lstStyle/>
          <a:p>
            <a:pPr algn="ctr"/>
            <a:r>
              <a:rPr lang="en-US" sz="2800" b="1" dirty="0"/>
              <a:t>Learning is </a:t>
            </a:r>
            <a:r>
              <a:rPr lang="en-US" sz="2800" b="1" dirty="0">
                <a:solidFill>
                  <a:srgbClr val="00B050"/>
                </a:solidFill>
              </a:rPr>
              <a:t>enhanced</a:t>
            </a:r>
            <a:r>
              <a:rPr lang="en-US" sz="2800" b="1" dirty="0"/>
              <a:t> by challenge</a:t>
            </a:r>
            <a:endParaRPr lang="en-US" dirty="0"/>
          </a:p>
          <a:p>
            <a:pPr algn="ctr"/>
            <a:r>
              <a:rPr lang="en-US" sz="2000" b="1" dirty="0">
                <a:solidFill>
                  <a:srgbClr val="FFC000"/>
                </a:solidFill>
              </a:rPr>
              <a:t>(tolerable stress)</a:t>
            </a:r>
            <a:r>
              <a:rPr lang="en-US" sz="2800" b="1" dirty="0"/>
              <a:t> </a:t>
            </a:r>
            <a:endParaRPr lang="en-US" sz="2800" b="1" dirty="0">
              <a:ea typeface="Calibri"/>
              <a:cs typeface="Calibri"/>
            </a:endParaRPr>
          </a:p>
          <a:p>
            <a:pPr algn="ctr"/>
            <a:r>
              <a:rPr lang="en-US" sz="2800" b="1" dirty="0"/>
              <a:t>and reduced by threats</a:t>
            </a:r>
            <a:endParaRPr lang="en-US"/>
          </a:p>
          <a:p>
            <a:pPr algn="ctr"/>
            <a:r>
              <a:rPr lang="en-US" sz="2400" b="1" dirty="0">
                <a:solidFill>
                  <a:srgbClr val="C00000"/>
                </a:solidFill>
                <a:ea typeface="Calibri"/>
                <a:cs typeface="Calibri"/>
              </a:rPr>
              <a:t>(toxic Stress)</a:t>
            </a:r>
          </a:p>
        </p:txBody>
      </p:sp>
    </p:spTree>
    <p:extLst>
      <p:ext uri="{BB962C8B-B14F-4D97-AF65-F5344CB8AC3E}">
        <p14:creationId xmlns:p14="http://schemas.microsoft.com/office/powerpoint/2010/main" val="712517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B866B15-1E0F-453F-8670-648E7ED326EE}"/>
              </a:ext>
            </a:extLst>
          </p:cNvPr>
          <p:cNvPicPr>
            <a:picLocks noChangeAspect="1" noChangeArrowheads="1"/>
          </p:cNvPicPr>
          <p:nvPr/>
        </p:nvPicPr>
        <p:blipFill rotWithShape="1">
          <a:blip r:embed="rId2" cstate="print"/>
          <a:srcRect l="6113" t="10302" r="6114" b="54303"/>
          <a:stretch/>
        </p:blipFill>
        <p:spPr bwMode="auto">
          <a:xfrm flipH="1">
            <a:off x="582187" y="2789200"/>
            <a:ext cx="2602715" cy="1828803"/>
          </a:xfrm>
          <a:prstGeom prst="rect">
            <a:avLst/>
          </a:prstGeom>
          <a:noFill/>
          <a:ln w="57150" algn="in">
            <a:solidFill>
              <a:schemeClr val="tx1"/>
            </a:solidFill>
            <a:miter lim="800000"/>
            <a:headEnd/>
            <a:tailEnd/>
          </a:ln>
        </p:spPr>
      </p:pic>
      <p:pic>
        <p:nvPicPr>
          <p:cNvPr id="3" name="Picture 8">
            <a:extLst>
              <a:ext uri="{FF2B5EF4-FFF2-40B4-BE49-F238E27FC236}">
                <a16:creationId xmlns:a16="http://schemas.microsoft.com/office/drawing/2014/main" id="{8703A409-F312-4908-A1E8-8886B3FB6364}"/>
              </a:ext>
            </a:extLst>
          </p:cNvPr>
          <p:cNvPicPr>
            <a:picLocks noChangeAspect="1" noChangeArrowheads="1"/>
          </p:cNvPicPr>
          <p:nvPr/>
        </p:nvPicPr>
        <p:blipFill rotWithShape="1">
          <a:blip r:embed="rId2" cstate="print"/>
          <a:srcRect l="11750" t="51106" r="5050" b="14440"/>
          <a:stretch/>
        </p:blipFill>
        <p:spPr bwMode="auto">
          <a:xfrm>
            <a:off x="5726224" y="2789779"/>
            <a:ext cx="2607983" cy="1826114"/>
          </a:xfrm>
          <a:prstGeom prst="rect">
            <a:avLst/>
          </a:prstGeom>
          <a:noFill/>
          <a:ln w="57150" algn="in">
            <a:solidFill>
              <a:schemeClr val="tx1"/>
            </a:solidFill>
            <a:miter lim="800000"/>
            <a:headEnd/>
            <a:tailEnd/>
          </a:ln>
        </p:spPr>
      </p:pic>
      <p:sp>
        <p:nvSpPr>
          <p:cNvPr id="7" name="Rectangle 6">
            <a:extLst>
              <a:ext uri="{FF2B5EF4-FFF2-40B4-BE49-F238E27FC236}">
                <a16:creationId xmlns:a16="http://schemas.microsoft.com/office/drawing/2014/main" id="{83D8A5F8-44D4-4CF8-962B-034B5795BDD9}"/>
              </a:ext>
            </a:extLst>
          </p:cNvPr>
          <p:cNvSpPr/>
          <p:nvPr/>
        </p:nvSpPr>
        <p:spPr>
          <a:xfrm>
            <a:off x="2254305" y="5112144"/>
            <a:ext cx="1839243" cy="830997"/>
          </a:xfrm>
          <a:prstGeom prst="rect">
            <a:avLst/>
          </a:prstGeom>
        </p:spPr>
        <p:txBody>
          <a:bodyPr wrap="square" lIns="91440" tIns="45720" rIns="91440" bIns="45720" anchor="t">
            <a:spAutoFit/>
          </a:bodyPr>
          <a:lstStyle/>
          <a:p>
            <a:pPr algn="ctr"/>
            <a:r>
              <a:rPr lang="en-US" sz="1600" b="1" dirty="0">
                <a:latin typeface="Calibri"/>
                <a:ea typeface="Times New Roman"/>
                <a:cs typeface="Calibri"/>
              </a:rPr>
              <a:t>Calm</a:t>
            </a:r>
            <a:endParaRPr lang="en-US" sz="1600" dirty="0">
              <a:latin typeface="Calibri"/>
              <a:ea typeface="Times New Roman"/>
              <a:cs typeface="Calibri"/>
            </a:endParaRPr>
          </a:p>
          <a:p>
            <a:pPr algn="ctr"/>
            <a:r>
              <a:rPr lang="en-US" sz="1600" b="1" dirty="0">
                <a:latin typeface="Calibri"/>
                <a:ea typeface="Times New Roman"/>
                <a:cs typeface="Calibri"/>
              </a:rPr>
              <a:t>Emotional Center -</a:t>
            </a:r>
            <a:endParaRPr lang="en-US" sz="1600" dirty="0">
              <a:latin typeface="Calibri"/>
              <a:ea typeface="Times New Roman"/>
              <a:cs typeface="Calibri"/>
            </a:endParaRPr>
          </a:p>
          <a:p>
            <a:pPr algn="ctr"/>
            <a:r>
              <a:rPr lang="en-US" sz="1600" b="1" dirty="0">
                <a:latin typeface="Calibri"/>
                <a:ea typeface="Times New Roman"/>
                <a:cs typeface="Calibri"/>
              </a:rPr>
              <a:t>(Limbic System)</a:t>
            </a:r>
            <a:endParaRPr lang="en-US" sz="1600" dirty="0">
              <a:latin typeface="Calibri"/>
              <a:ea typeface="Times New Roman"/>
              <a:cs typeface="Calibri"/>
            </a:endParaRPr>
          </a:p>
        </p:txBody>
      </p:sp>
      <p:sp>
        <p:nvSpPr>
          <p:cNvPr id="9" name="Rectangle 8">
            <a:extLst>
              <a:ext uri="{FF2B5EF4-FFF2-40B4-BE49-F238E27FC236}">
                <a16:creationId xmlns:a16="http://schemas.microsoft.com/office/drawing/2014/main" id="{2D30BE83-4576-43DD-9876-628C1D38A05C}"/>
              </a:ext>
            </a:extLst>
          </p:cNvPr>
          <p:cNvSpPr/>
          <p:nvPr/>
        </p:nvSpPr>
        <p:spPr>
          <a:xfrm>
            <a:off x="7843791" y="5112599"/>
            <a:ext cx="1079241" cy="923330"/>
          </a:xfrm>
          <a:prstGeom prst="rect">
            <a:avLst/>
          </a:prstGeom>
        </p:spPr>
        <p:txBody>
          <a:bodyPr wrap="square" lIns="91440" tIns="45720" rIns="91440" bIns="45720" anchor="t">
            <a:spAutoFit/>
          </a:bodyPr>
          <a:lstStyle/>
          <a:p>
            <a:pPr algn="ctr"/>
            <a:r>
              <a:rPr lang="en-US" b="1" dirty="0">
                <a:latin typeface="Calibri"/>
                <a:ea typeface="Times New Roman"/>
                <a:cs typeface="Calibri"/>
              </a:rPr>
              <a:t>Incoming Brain Signals</a:t>
            </a:r>
            <a:endParaRPr lang="en-US" dirty="0">
              <a:latin typeface="Calibri"/>
              <a:ea typeface="Times New Roman"/>
              <a:cs typeface="Times New Roman"/>
            </a:endParaRPr>
          </a:p>
        </p:txBody>
      </p:sp>
      <p:sp>
        <p:nvSpPr>
          <p:cNvPr id="10" name="Rectangle 9">
            <a:extLst>
              <a:ext uri="{FF2B5EF4-FFF2-40B4-BE49-F238E27FC236}">
                <a16:creationId xmlns:a16="http://schemas.microsoft.com/office/drawing/2014/main" id="{F6266A67-8822-4EA3-80E6-E47296B0CCB3}"/>
              </a:ext>
            </a:extLst>
          </p:cNvPr>
          <p:cNvSpPr/>
          <p:nvPr/>
        </p:nvSpPr>
        <p:spPr>
          <a:xfrm>
            <a:off x="3409833" y="3426528"/>
            <a:ext cx="1850657" cy="646331"/>
          </a:xfrm>
          <a:prstGeom prst="rect">
            <a:avLst/>
          </a:prstGeom>
        </p:spPr>
        <p:txBody>
          <a:bodyPr wrap="square" lIns="91440" tIns="45720" rIns="91440" bIns="45720" anchor="t">
            <a:spAutoFit/>
          </a:bodyPr>
          <a:lstStyle/>
          <a:p>
            <a:pPr algn="ctr"/>
            <a:r>
              <a:rPr lang="en-US" b="1" dirty="0">
                <a:latin typeface="Calibri"/>
                <a:ea typeface="Times New Roman"/>
                <a:cs typeface="Calibri"/>
              </a:rPr>
              <a:t>Thinking Area-Prefrontal Cortex</a:t>
            </a:r>
            <a:endParaRPr lang="en-US">
              <a:latin typeface="Calibri"/>
              <a:ea typeface="Times New Roman"/>
              <a:cs typeface="Calibri"/>
            </a:endParaRPr>
          </a:p>
        </p:txBody>
      </p:sp>
      <p:sp>
        <p:nvSpPr>
          <p:cNvPr id="23" name="TextBox 22">
            <a:extLst>
              <a:ext uri="{FF2B5EF4-FFF2-40B4-BE49-F238E27FC236}">
                <a16:creationId xmlns:a16="http://schemas.microsoft.com/office/drawing/2014/main" id="{8A8DF0C8-D90E-4331-A9F3-529AACBB3B2B}"/>
              </a:ext>
            </a:extLst>
          </p:cNvPr>
          <p:cNvSpPr txBox="1"/>
          <p:nvPr/>
        </p:nvSpPr>
        <p:spPr>
          <a:xfrm>
            <a:off x="4675701" y="5116266"/>
            <a:ext cx="2114260" cy="830997"/>
          </a:xfrm>
          <a:prstGeom prst="rect">
            <a:avLst/>
          </a:prstGeom>
          <a:noFill/>
        </p:spPr>
        <p:txBody>
          <a:bodyPr wrap="square" lIns="91440" tIns="45720" rIns="91440" bIns="45720" rtlCol="0" anchor="t">
            <a:spAutoFit/>
          </a:bodyPr>
          <a:lstStyle/>
          <a:p>
            <a:pPr algn="ctr"/>
            <a:r>
              <a:rPr lang="en-US" sz="1600" b="1" dirty="0"/>
              <a:t>Stressed</a:t>
            </a:r>
          </a:p>
          <a:p>
            <a:pPr algn="ctr"/>
            <a:r>
              <a:rPr lang="en-US" sz="1600" b="1" dirty="0"/>
              <a:t>Emotional Center</a:t>
            </a:r>
          </a:p>
          <a:p>
            <a:pPr algn="ctr"/>
            <a:r>
              <a:rPr lang="en-US" sz="1600" b="1" dirty="0">
                <a:ea typeface="Calibri"/>
                <a:cs typeface="Calibri"/>
              </a:rPr>
              <a:t>(Limbic System)</a:t>
            </a:r>
          </a:p>
        </p:txBody>
      </p:sp>
      <p:sp>
        <p:nvSpPr>
          <p:cNvPr id="15" name="Title 1">
            <a:extLst>
              <a:ext uri="{FF2B5EF4-FFF2-40B4-BE49-F238E27FC236}">
                <a16:creationId xmlns:a16="http://schemas.microsoft.com/office/drawing/2014/main" id="{0F2DF285-34A6-FEBD-E4BC-E70EECA6D041}"/>
              </a:ext>
            </a:extLst>
          </p:cNvPr>
          <p:cNvSpPr txBox="1">
            <a:spLocks/>
          </p:cNvSpPr>
          <p:nvPr/>
        </p:nvSpPr>
        <p:spPr>
          <a:xfrm>
            <a:off x="445075" y="762469"/>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lIns="91440" tIns="45720" rIns="91440" bIns="4572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3600" b="1" dirty="0">
                <a:solidFill>
                  <a:srgbClr val="002060"/>
                </a:solidFill>
                <a:latin typeface="Calibri"/>
                <a:cs typeface="Calibri"/>
              </a:rPr>
              <a:t>Brain Blood Flow During Stress</a:t>
            </a:r>
            <a:endParaRPr lang="en-US">
              <a:solidFill>
                <a:srgbClr val="002060"/>
              </a:solidFill>
              <a:ea typeface="Calibri"/>
              <a:cs typeface="Calibri"/>
            </a:endParaRPr>
          </a:p>
        </p:txBody>
      </p:sp>
      <p:pic>
        <p:nvPicPr>
          <p:cNvPr id="11" name="Content Placeholder 3" descr="A colorful brain drawing on a black background&#10;&#10;Description automatically generated">
            <a:extLst>
              <a:ext uri="{FF2B5EF4-FFF2-40B4-BE49-F238E27FC236}">
                <a16:creationId xmlns:a16="http://schemas.microsoft.com/office/drawing/2014/main" id="{B359606B-742A-CECD-DAEA-73ED90582E2C}"/>
              </a:ext>
            </a:extLst>
          </p:cNvPr>
          <p:cNvPicPr>
            <a:picLocks noChangeAspect="1"/>
          </p:cNvPicPr>
          <p:nvPr/>
        </p:nvPicPr>
        <p:blipFill>
          <a:blip r:embed="rId3"/>
          <a:stretch>
            <a:fillRect/>
          </a:stretch>
        </p:blipFill>
        <p:spPr>
          <a:xfrm>
            <a:off x="7602876" y="866184"/>
            <a:ext cx="1320145" cy="884687"/>
          </a:xfrm>
          <a:prstGeom prst="rect">
            <a:avLst/>
          </a:prstGeom>
        </p:spPr>
      </p:pic>
      <p:sp>
        <p:nvSpPr>
          <p:cNvPr id="4" name="Rectangle 3">
            <a:extLst>
              <a:ext uri="{FF2B5EF4-FFF2-40B4-BE49-F238E27FC236}">
                <a16:creationId xmlns:a16="http://schemas.microsoft.com/office/drawing/2014/main" id="{54EF788A-CEB0-5F89-9E6D-B5361AED59C3}"/>
              </a:ext>
            </a:extLst>
          </p:cNvPr>
          <p:cNvSpPr/>
          <p:nvPr/>
        </p:nvSpPr>
        <p:spPr>
          <a:xfrm>
            <a:off x="579648" y="5112598"/>
            <a:ext cx="1079241" cy="923330"/>
          </a:xfrm>
          <a:prstGeom prst="rect">
            <a:avLst/>
          </a:prstGeom>
        </p:spPr>
        <p:txBody>
          <a:bodyPr wrap="square" lIns="91440" tIns="45720" rIns="91440" bIns="45720" anchor="t">
            <a:spAutoFit/>
          </a:bodyPr>
          <a:lstStyle/>
          <a:p>
            <a:pPr algn="ctr"/>
            <a:r>
              <a:rPr lang="en-US" b="1" dirty="0">
                <a:latin typeface="Calibri"/>
                <a:ea typeface="Times New Roman"/>
                <a:cs typeface="Calibri"/>
              </a:rPr>
              <a:t>Incoming Brain </a:t>
            </a:r>
            <a:r>
              <a:rPr lang="en-US" b="1">
                <a:latin typeface="Calibri"/>
                <a:ea typeface="Times New Roman"/>
                <a:cs typeface="Calibri"/>
              </a:rPr>
              <a:t>Signals</a:t>
            </a:r>
            <a:endParaRPr lang="en-US">
              <a:latin typeface="Calibri"/>
              <a:ea typeface="Times New Roman"/>
              <a:cs typeface="Times New Roman"/>
            </a:endParaRPr>
          </a:p>
        </p:txBody>
      </p:sp>
      <p:sp>
        <p:nvSpPr>
          <p:cNvPr id="5" name="Rectangle 4">
            <a:extLst>
              <a:ext uri="{FF2B5EF4-FFF2-40B4-BE49-F238E27FC236}">
                <a16:creationId xmlns:a16="http://schemas.microsoft.com/office/drawing/2014/main" id="{5491F041-8DF4-A12A-B34D-B27950F4BDF0}"/>
              </a:ext>
            </a:extLst>
          </p:cNvPr>
          <p:cNvSpPr/>
          <p:nvPr/>
        </p:nvSpPr>
        <p:spPr>
          <a:xfrm>
            <a:off x="856939" y="2068853"/>
            <a:ext cx="1850657" cy="461665"/>
          </a:xfrm>
          <a:prstGeom prst="rect">
            <a:avLst/>
          </a:prstGeom>
        </p:spPr>
        <p:txBody>
          <a:bodyPr wrap="square" lIns="91440" tIns="45720" rIns="91440" bIns="45720" anchor="t">
            <a:spAutoFit/>
          </a:bodyPr>
          <a:lstStyle/>
          <a:p>
            <a:pPr algn="ctr"/>
            <a:r>
              <a:rPr lang="en-US" sz="2400" b="1" dirty="0">
                <a:latin typeface="Calibri"/>
                <a:ea typeface="Times New Roman"/>
                <a:cs typeface="Calibri"/>
              </a:rPr>
              <a:t>Calm Brain</a:t>
            </a:r>
          </a:p>
        </p:txBody>
      </p:sp>
      <p:sp>
        <p:nvSpPr>
          <p:cNvPr id="12" name="Rectangle 11">
            <a:extLst>
              <a:ext uri="{FF2B5EF4-FFF2-40B4-BE49-F238E27FC236}">
                <a16:creationId xmlns:a16="http://schemas.microsoft.com/office/drawing/2014/main" id="{7C42364A-DEC1-9839-9352-C3C2AA323F03}"/>
              </a:ext>
            </a:extLst>
          </p:cNvPr>
          <p:cNvSpPr/>
          <p:nvPr/>
        </p:nvSpPr>
        <p:spPr>
          <a:xfrm>
            <a:off x="5730645" y="2068853"/>
            <a:ext cx="2616525" cy="461665"/>
          </a:xfrm>
          <a:prstGeom prst="rect">
            <a:avLst/>
          </a:prstGeom>
        </p:spPr>
        <p:txBody>
          <a:bodyPr wrap="square" lIns="91440" tIns="45720" rIns="91440" bIns="45720" anchor="t">
            <a:spAutoFit/>
          </a:bodyPr>
          <a:lstStyle/>
          <a:p>
            <a:pPr algn="ctr"/>
            <a:r>
              <a:rPr lang="en-US" sz="2400" b="1" dirty="0">
                <a:latin typeface="Calibri"/>
                <a:ea typeface="Times New Roman"/>
                <a:cs typeface="Calibri"/>
              </a:rPr>
              <a:t>Stressed Brain</a:t>
            </a:r>
          </a:p>
        </p:txBody>
      </p:sp>
      <p:sp>
        <p:nvSpPr>
          <p:cNvPr id="13" name="Arrow: Up 12">
            <a:extLst>
              <a:ext uri="{FF2B5EF4-FFF2-40B4-BE49-F238E27FC236}">
                <a16:creationId xmlns:a16="http://schemas.microsoft.com/office/drawing/2014/main" id="{A0C59E43-BAD5-2A07-05DE-949F8252F4AC}"/>
              </a:ext>
            </a:extLst>
          </p:cNvPr>
          <p:cNvSpPr/>
          <p:nvPr/>
        </p:nvSpPr>
        <p:spPr>
          <a:xfrm rot="2700000" flipH="1">
            <a:off x="6277231" y="3548580"/>
            <a:ext cx="127644" cy="1810232"/>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282169EE-B33C-6294-D74B-159B3F3E0073}"/>
              </a:ext>
            </a:extLst>
          </p:cNvPr>
          <p:cNvSpPr/>
          <p:nvPr/>
        </p:nvSpPr>
        <p:spPr>
          <a:xfrm rot="-2700000">
            <a:off x="2505078" y="3489274"/>
            <a:ext cx="139249" cy="1833441"/>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Up 15">
            <a:extLst>
              <a:ext uri="{FF2B5EF4-FFF2-40B4-BE49-F238E27FC236}">
                <a16:creationId xmlns:a16="http://schemas.microsoft.com/office/drawing/2014/main" id="{3D57F309-6747-7B82-1AF5-1EB2D64CC4A0}"/>
              </a:ext>
            </a:extLst>
          </p:cNvPr>
          <p:cNvSpPr/>
          <p:nvPr/>
        </p:nvSpPr>
        <p:spPr>
          <a:xfrm rot="2940000" flipH="1">
            <a:off x="1189282" y="4412930"/>
            <a:ext cx="232081" cy="742659"/>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 16">
            <a:extLst>
              <a:ext uri="{FF2B5EF4-FFF2-40B4-BE49-F238E27FC236}">
                <a16:creationId xmlns:a16="http://schemas.microsoft.com/office/drawing/2014/main" id="{0FEC1622-A1A2-E940-8748-8A5B6C1F3C3D}"/>
              </a:ext>
            </a:extLst>
          </p:cNvPr>
          <p:cNvSpPr/>
          <p:nvPr/>
        </p:nvSpPr>
        <p:spPr>
          <a:xfrm rot="-3420000" flipH="1">
            <a:off x="7459097" y="4562452"/>
            <a:ext cx="290101" cy="789075"/>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Left 18">
            <a:extLst>
              <a:ext uri="{FF2B5EF4-FFF2-40B4-BE49-F238E27FC236}">
                <a16:creationId xmlns:a16="http://schemas.microsoft.com/office/drawing/2014/main" id="{0A74645D-F602-EA5C-4D87-22CDE2FF3550}"/>
              </a:ext>
            </a:extLst>
          </p:cNvPr>
          <p:cNvSpPr/>
          <p:nvPr/>
        </p:nvSpPr>
        <p:spPr>
          <a:xfrm rot="600000">
            <a:off x="2591186" y="3087840"/>
            <a:ext cx="1160406" cy="243686"/>
          </a:xfrm>
          <a:prstGeom prst="lef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Left 19">
            <a:extLst>
              <a:ext uri="{FF2B5EF4-FFF2-40B4-BE49-F238E27FC236}">
                <a16:creationId xmlns:a16="http://schemas.microsoft.com/office/drawing/2014/main" id="{AD18D2DD-29D4-B080-1AC0-FE2FF475ED5B}"/>
              </a:ext>
            </a:extLst>
          </p:cNvPr>
          <p:cNvSpPr/>
          <p:nvPr/>
        </p:nvSpPr>
        <p:spPr>
          <a:xfrm rot="21000000" flipH="1">
            <a:off x="5074454" y="3087839"/>
            <a:ext cx="1160406" cy="243686"/>
          </a:xfrm>
          <a:prstGeom prst="lef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552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760863" y="1564685"/>
            <a:ext cx="2206128" cy="2853077"/>
          </a:xfrm>
          <a:prstGeom prst="rect">
            <a:avLst/>
          </a:prstGeom>
          <a:noFill/>
          <a:ln w="9525" algn="ctr">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4846504" y="1564106"/>
            <a:ext cx="2209800" cy="2851355"/>
          </a:xfrm>
          <a:prstGeom prst="rect">
            <a:avLst/>
          </a:prstGeom>
          <a:noFill/>
          <a:ln w="9525" algn="ctr">
            <a:noFill/>
            <a:miter lim="800000"/>
            <a:headEnd/>
            <a:tailEnd/>
          </a:ln>
        </p:spPr>
      </p:pic>
      <p:sp>
        <p:nvSpPr>
          <p:cNvPr id="6" name="Rectangle 5"/>
          <p:cNvSpPr/>
          <p:nvPr/>
        </p:nvSpPr>
        <p:spPr>
          <a:xfrm>
            <a:off x="461791" y="4531507"/>
            <a:ext cx="8529809" cy="2308324"/>
          </a:xfrm>
          <a:prstGeom prst="rect">
            <a:avLst/>
          </a:prstGeom>
        </p:spPr>
        <p:txBody>
          <a:bodyPr wrap="square" lIns="91440" tIns="45720" rIns="91440" bIns="45720" anchor="t">
            <a:spAutoFit/>
          </a:bodyPr>
          <a:lstStyle/>
          <a:p>
            <a:pPr>
              <a:defRPr/>
            </a:pPr>
            <a:r>
              <a:rPr lang="en-US"/>
              <a:t>These images illustrate the negative impact of neglect on the developing brain. In the CT scan on the left is an image from a healthy three year old with an average head size. The image on the right is from a three year old child suffering from severe sensory-deprivation neglect. This child’s brain is significantly smaller than average and has abnormal development of cortex</a:t>
            </a:r>
            <a:r>
              <a:rPr lang="en-US" dirty="0"/>
              <a:t>.”</a:t>
            </a:r>
          </a:p>
          <a:p>
            <a:pPr>
              <a:defRPr/>
            </a:pPr>
            <a:endParaRPr lang="en-US" dirty="0"/>
          </a:p>
          <a:p>
            <a:pPr>
              <a:defRPr/>
            </a:pPr>
            <a:r>
              <a:rPr lang="en-US" b="1" dirty="0"/>
              <a:t>“</a:t>
            </a:r>
            <a:r>
              <a:rPr lang="en-US" b="1"/>
              <a:t>These images are from studies conducted by a team of researchers from the Child Trauma Academy led by Bruce D. Perry, M.D., Ph.D.”</a:t>
            </a:r>
            <a:endParaRPr lang="en-US" dirty="0">
              <a:cs typeface="Calibri" panose="020F0502020204030204"/>
            </a:endParaRPr>
          </a:p>
        </p:txBody>
      </p:sp>
      <p:sp>
        <p:nvSpPr>
          <p:cNvPr id="9" name="TextBox 8"/>
          <p:cNvSpPr txBox="1"/>
          <p:nvPr/>
        </p:nvSpPr>
        <p:spPr>
          <a:xfrm>
            <a:off x="5943600" y="914400"/>
            <a:ext cx="1981200" cy="276999"/>
          </a:xfrm>
          <a:prstGeom prst="rect">
            <a:avLst/>
          </a:prstGeom>
          <a:noFill/>
        </p:spPr>
        <p:txBody>
          <a:bodyPr wrap="square" rtlCol="0">
            <a:spAutoFit/>
          </a:bodyPr>
          <a:lstStyle/>
          <a:p>
            <a:r>
              <a:rPr lang="en-US" sz="1200"/>
              <a:t>ABNORMAL BRAIN</a:t>
            </a:r>
          </a:p>
        </p:txBody>
      </p:sp>
      <p:sp>
        <p:nvSpPr>
          <p:cNvPr id="5" name="Title 1">
            <a:extLst>
              <a:ext uri="{FF2B5EF4-FFF2-40B4-BE49-F238E27FC236}">
                <a16:creationId xmlns:a16="http://schemas.microsoft.com/office/drawing/2014/main" id="{FF41A633-1178-9775-C896-9C32A4E52A3A}"/>
              </a:ext>
            </a:extLst>
          </p:cNvPr>
          <p:cNvSpPr txBox="1">
            <a:spLocks/>
          </p:cNvSpPr>
          <p:nvPr/>
        </p:nvSpPr>
        <p:spPr>
          <a:xfrm>
            <a:off x="457200" y="361721"/>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lIns="91440" tIns="45720" rIns="91440" bIns="4572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3600" b="1" dirty="0">
                <a:solidFill>
                  <a:srgbClr val="002060"/>
                </a:solidFill>
                <a:latin typeface="Calibri"/>
                <a:cs typeface="Calibri"/>
              </a:rPr>
              <a:t>EFFECTS OF </a:t>
            </a:r>
            <a:r>
              <a:rPr lang="en-US" sz="3600" b="1" dirty="0" err="1">
                <a:solidFill>
                  <a:srgbClr val="002060"/>
                </a:solidFill>
                <a:latin typeface="Calibri"/>
                <a:cs typeface="Calibri"/>
              </a:rPr>
              <a:t>Understimulation</a:t>
            </a:r>
          </a:p>
        </p:txBody>
      </p:sp>
      <p:pic>
        <p:nvPicPr>
          <p:cNvPr id="7" name="Content Placeholder 3" descr="A colorful brain drawing on a black background&#10;&#10;Description automatically generated">
            <a:extLst>
              <a:ext uri="{FF2B5EF4-FFF2-40B4-BE49-F238E27FC236}">
                <a16:creationId xmlns:a16="http://schemas.microsoft.com/office/drawing/2014/main" id="{53E97D16-6534-A47A-ECB0-3F9DF22059CC}"/>
              </a:ext>
            </a:extLst>
          </p:cNvPr>
          <p:cNvPicPr>
            <a:picLocks noChangeAspect="1"/>
          </p:cNvPicPr>
          <p:nvPr/>
        </p:nvPicPr>
        <p:blipFill>
          <a:blip r:embed="rId4"/>
          <a:stretch>
            <a:fillRect/>
          </a:stretch>
        </p:blipFill>
        <p:spPr>
          <a:xfrm>
            <a:off x="7602876" y="866184"/>
            <a:ext cx="1320145" cy="884687"/>
          </a:xfrm>
          <a:prstGeom prst="rect">
            <a:avLst/>
          </a:prstGeom>
        </p:spPr>
      </p:pic>
      <p:sp>
        <p:nvSpPr>
          <p:cNvPr id="2" name="TextBox 1">
            <a:extLst>
              <a:ext uri="{FF2B5EF4-FFF2-40B4-BE49-F238E27FC236}">
                <a16:creationId xmlns:a16="http://schemas.microsoft.com/office/drawing/2014/main" id="{A9C1D331-465C-4FD5-93A6-B29C7C22F29F}"/>
              </a:ext>
            </a:extLst>
          </p:cNvPr>
          <p:cNvSpPr txBox="1"/>
          <p:nvPr/>
        </p:nvSpPr>
        <p:spPr>
          <a:xfrm>
            <a:off x="463002" y="2687501"/>
            <a:ext cx="117433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Healthy </a:t>
            </a:r>
            <a:endParaRPr lang="en-US"/>
          </a:p>
          <a:p>
            <a:pPr algn="ctr"/>
            <a:r>
              <a:rPr lang="en-US" dirty="0">
                <a:cs typeface="Calibri"/>
              </a:rPr>
              <a:t>3-year old</a:t>
            </a:r>
          </a:p>
          <a:p>
            <a:pPr algn="ctr"/>
            <a:r>
              <a:rPr lang="en-US" dirty="0">
                <a:cs typeface="Calibri"/>
              </a:rPr>
              <a:t>Brain</a:t>
            </a:r>
          </a:p>
        </p:txBody>
      </p:sp>
      <p:sp>
        <p:nvSpPr>
          <p:cNvPr id="8" name="TextBox 7">
            <a:extLst>
              <a:ext uri="{FF2B5EF4-FFF2-40B4-BE49-F238E27FC236}">
                <a16:creationId xmlns:a16="http://schemas.microsoft.com/office/drawing/2014/main" id="{B14FABDE-BA11-94BD-ED55-0E50BEC97ADD}"/>
              </a:ext>
            </a:extLst>
          </p:cNvPr>
          <p:cNvSpPr txBox="1"/>
          <p:nvPr/>
        </p:nvSpPr>
        <p:spPr>
          <a:xfrm>
            <a:off x="7286189" y="2687500"/>
            <a:ext cx="146443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3-year old</a:t>
            </a:r>
            <a:endParaRPr lang="en-US">
              <a:cs typeface="Calibri"/>
            </a:endParaRPr>
          </a:p>
          <a:p>
            <a:pPr algn="ctr"/>
            <a:r>
              <a:rPr lang="en-US" dirty="0">
                <a:cs typeface="Calibri"/>
              </a:rPr>
              <a:t>experiencing neglect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AE9DE0-29F5-410D-A625-017DA30A0928}"/>
              </a:ext>
            </a:extLst>
          </p:cNvPr>
          <p:cNvSpPr>
            <a:spLocks noGrp="1"/>
          </p:cNvSpPr>
          <p:nvPr>
            <p:ph sz="half" idx="1"/>
          </p:nvPr>
        </p:nvSpPr>
        <p:spPr>
          <a:xfrm>
            <a:off x="310014" y="2080995"/>
            <a:ext cx="4144970" cy="4204538"/>
          </a:xfrm>
        </p:spPr>
        <p:txBody>
          <a:bodyPr>
            <a:normAutofit fontScale="77500" lnSpcReduction="20000"/>
          </a:bodyPr>
          <a:lstStyle/>
          <a:p>
            <a:r>
              <a:rPr lang="en-US" sz="2200" dirty="0"/>
              <a:t>Focused on survival &amp; Hypervigilance</a:t>
            </a:r>
            <a:endParaRPr lang="en-US" sz="2200" dirty="0" err="1">
              <a:cs typeface="Calibri"/>
            </a:endParaRPr>
          </a:p>
          <a:p>
            <a:r>
              <a:rPr lang="en-US" sz="2200" dirty="0"/>
              <a:t>Cannot see the big picture</a:t>
            </a:r>
            <a:endParaRPr lang="en-US" sz="2200">
              <a:cs typeface="Calibri"/>
            </a:endParaRPr>
          </a:p>
          <a:p>
            <a:r>
              <a:rPr lang="en-US" sz="2200" dirty="0"/>
              <a:t>Normal events may be perceived as threats</a:t>
            </a:r>
            <a:endParaRPr lang="en-US" sz="2200" dirty="0">
              <a:cs typeface="Calibri"/>
            </a:endParaRPr>
          </a:p>
          <a:p>
            <a:r>
              <a:rPr lang="en-US" sz="2200" dirty="0"/>
              <a:t>Worry and blame predominate thinking</a:t>
            </a:r>
            <a:endParaRPr lang="en-US" sz="2200">
              <a:cs typeface="Calibri"/>
            </a:endParaRPr>
          </a:p>
          <a:p>
            <a:r>
              <a:rPr lang="en-US" sz="2200" dirty="0"/>
              <a:t>Learning new information is not a priority</a:t>
            </a:r>
            <a:endParaRPr lang="en-US" sz="2200">
              <a:cs typeface="Calibri"/>
            </a:endParaRPr>
          </a:p>
          <a:p>
            <a:r>
              <a:rPr lang="en-US" sz="2200" dirty="0"/>
              <a:t>Memory storage and retrieval are hampered</a:t>
            </a:r>
            <a:endParaRPr lang="en-US" sz="2200">
              <a:cs typeface="Calibri"/>
            </a:endParaRPr>
          </a:p>
          <a:p>
            <a:r>
              <a:rPr lang="en-US" sz="2200" dirty="0"/>
              <a:t>Executive functions decrease (self-regulation, creativity, problem-solving, and impulse control)</a:t>
            </a:r>
            <a:endParaRPr lang="en-US" sz="2200">
              <a:cs typeface="Calibri"/>
            </a:endParaRPr>
          </a:p>
          <a:p>
            <a:r>
              <a:rPr lang="en-US" sz="2200" dirty="0"/>
              <a:t>Body releases major amounts of stress hormones (Cortisol) that prepares the body for a fight or flight</a:t>
            </a:r>
            <a:endParaRPr lang="en-US" sz="2200" dirty="0">
              <a:cs typeface="Calibri"/>
            </a:endParaRPr>
          </a:p>
        </p:txBody>
      </p:sp>
      <p:sp>
        <p:nvSpPr>
          <p:cNvPr id="4" name="Content Placeholder 3">
            <a:extLst>
              <a:ext uri="{FF2B5EF4-FFF2-40B4-BE49-F238E27FC236}">
                <a16:creationId xmlns:a16="http://schemas.microsoft.com/office/drawing/2014/main" id="{0CE09486-9A76-4F82-987F-0B50976E59EB}"/>
              </a:ext>
            </a:extLst>
          </p:cNvPr>
          <p:cNvSpPr>
            <a:spLocks noGrp="1"/>
          </p:cNvSpPr>
          <p:nvPr>
            <p:ph sz="half" idx="2"/>
          </p:nvPr>
        </p:nvSpPr>
        <p:spPr>
          <a:xfrm>
            <a:off x="4568241" y="2347888"/>
            <a:ext cx="4353843" cy="4038600"/>
          </a:xfrm>
        </p:spPr>
        <p:txBody>
          <a:bodyPr vert="horz" lIns="91440" tIns="45720" rIns="91440" bIns="45720" rtlCol="0" anchor="ctr">
            <a:noAutofit/>
          </a:bodyPr>
          <a:lstStyle/>
          <a:p>
            <a:pPr>
              <a:buFont typeface="Arial" panose="020B0604020202020204" pitchFamily="34" charset="0"/>
              <a:buChar char="•"/>
            </a:pPr>
            <a:r>
              <a:rPr lang="en-US" dirty="0"/>
              <a:t>Focuses on learning from novelty</a:t>
            </a:r>
            <a:endParaRPr lang="en-US">
              <a:ea typeface="Calibri"/>
              <a:cs typeface="Calibri"/>
            </a:endParaRPr>
          </a:p>
          <a:p>
            <a:r>
              <a:rPr lang="en-US" dirty="0"/>
              <a:t>Is calm and able to deal with ambiguity</a:t>
            </a:r>
            <a:endParaRPr lang="en-US">
              <a:ea typeface="Calibri"/>
              <a:cs typeface="Calibri"/>
            </a:endParaRPr>
          </a:p>
          <a:p>
            <a:r>
              <a:rPr lang="en-US" dirty="0"/>
              <a:t>Is hopeful and views actions as possible solutions to problems</a:t>
            </a:r>
            <a:endParaRPr lang="en-US">
              <a:ea typeface="Calibri"/>
              <a:cs typeface="Calibri" panose="020F0502020204030204"/>
            </a:endParaRPr>
          </a:p>
          <a:p>
            <a:r>
              <a:rPr lang="en-US" dirty="0"/>
              <a:t>Can deal with ambiguity </a:t>
            </a:r>
            <a:endParaRPr lang="en-US">
              <a:ea typeface="Calibri"/>
              <a:cs typeface="Calibri"/>
            </a:endParaRPr>
          </a:p>
          <a:p>
            <a:r>
              <a:rPr lang="en-US" dirty="0"/>
              <a:t>Learning becomes possible</a:t>
            </a:r>
            <a:endParaRPr lang="en-US">
              <a:ea typeface="Calibri"/>
              <a:cs typeface="Calibri"/>
            </a:endParaRPr>
          </a:p>
          <a:p>
            <a:r>
              <a:rPr lang="en-US" dirty="0"/>
              <a:t>Body releases some cortisol but other hormones and neurotransmitters involved in learning are released too</a:t>
            </a:r>
            <a:endParaRPr lang="en-US">
              <a:ea typeface="Calibri"/>
              <a:cs typeface="Calibri" panose="020F0502020204030204"/>
            </a:endParaRPr>
          </a:p>
          <a:p>
            <a:r>
              <a:rPr lang="en-US" dirty="0"/>
              <a:t>Executive functions are intact and are available to be used to solve problems, be creative, and control impulses</a:t>
            </a:r>
            <a:endParaRPr lang="en-US">
              <a:ea typeface="Calibri"/>
              <a:cs typeface="Calibri" panose="020F0502020204030204"/>
            </a:endParaRPr>
          </a:p>
          <a:p>
            <a:r>
              <a:rPr lang="en-US" dirty="0"/>
              <a:t>Normal pruning and refinement of learning networks proceeds normally</a:t>
            </a:r>
            <a:endParaRPr lang="en-US">
              <a:ea typeface="Calibri"/>
              <a:cs typeface="Calibri" panose="020F0502020204030204"/>
            </a:endParaRPr>
          </a:p>
        </p:txBody>
      </p:sp>
      <p:sp>
        <p:nvSpPr>
          <p:cNvPr id="7" name="Title 1">
            <a:extLst>
              <a:ext uri="{FF2B5EF4-FFF2-40B4-BE49-F238E27FC236}">
                <a16:creationId xmlns:a16="http://schemas.microsoft.com/office/drawing/2014/main" id="{DCBFDA07-C426-D3FF-212B-19E211FAF98C}"/>
              </a:ext>
            </a:extLst>
          </p:cNvPr>
          <p:cNvSpPr txBox="1">
            <a:spLocks/>
          </p:cNvSpPr>
          <p:nvPr/>
        </p:nvSpPr>
        <p:spPr>
          <a:xfrm>
            <a:off x="306347" y="759965"/>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77500" lnSpcReduction="20000"/>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4800" b="1" dirty="0">
                <a:solidFill>
                  <a:schemeClr val="accent2">
                    <a:lumMod val="50000"/>
                  </a:schemeClr>
                </a:solidFill>
                <a:latin typeface="Calibri"/>
                <a:cs typeface="Calibri"/>
              </a:rPr>
              <a:t>Trauma Brain Vs. Learning Brain</a:t>
            </a:r>
            <a:endParaRPr lang="en-US" dirty="0"/>
          </a:p>
        </p:txBody>
      </p:sp>
      <p:pic>
        <p:nvPicPr>
          <p:cNvPr id="8" name="Content Placeholder 3" descr="A colorful brain drawing on a black background&#10;&#10;Description automatically generated">
            <a:extLst>
              <a:ext uri="{FF2B5EF4-FFF2-40B4-BE49-F238E27FC236}">
                <a16:creationId xmlns:a16="http://schemas.microsoft.com/office/drawing/2014/main" id="{2A5647D0-A403-C32B-4BC4-1599B243DACB}"/>
              </a:ext>
            </a:extLst>
          </p:cNvPr>
          <p:cNvPicPr>
            <a:picLocks noChangeAspect="1"/>
          </p:cNvPicPr>
          <p:nvPr/>
        </p:nvPicPr>
        <p:blipFill>
          <a:blip r:embed="rId3"/>
          <a:stretch>
            <a:fillRect/>
          </a:stretch>
        </p:blipFill>
        <p:spPr>
          <a:xfrm>
            <a:off x="7602876" y="866184"/>
            <a:ext cx="1320145" cy="884687"/>
          </a:xfrm>
          <a:prstGeom prst="rect">
            <a:avLst/>
          </a:prstGeom>
        </p:spPr>
      </p:pic>
    </p:spTree>
    <p:extLst>
      <p:ext uri="{BB962C8B-B14F-4D97-AF65-F5344CB8AC3E}">
        <p14:creationId xmlns:p14="http://schemas.microsoft.com/office/powerpoint/2010/main" val="793249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the brain&#10;&#10;Description automatically generated">
            <a:extLst>
              <a:ext uri="{FF2B5EF4-FFF2-40B4-BE49-F238E27FC236}">
                <a16:creationId xmlns:a16="http://schemas.microsoft.com/office/drawing/2014/main" id="{08EDFFC4-6E96-FCA6-2CA9-030F66AFF84D}"/>
              </a:ext>
            </a:extLst>
          </p:cNvPr>
          <p:cNvPicPr>
            <a:picLocks noGrp="1" noChangeAspect="1"/>
          </p:cNvPicPr>
          <p:nvPr>
            <p:ph sz="half" idx="1"/>
          </p:nvPr>
        </p:nvPicPr>
        <p:blipFill>
          <a:blip r:embed="rId2"/>
          <a:stretch>
            <a:fillRect/>
          </a:stretch>
        </p:blipFill>
        <p:spPr>
          <a:xfrm>
            <a:off x="2283237" y="1355532"/>
            <a:ext cx="4328388" cy="2377916"/>
          </a:xfrm>
        </p:spPr>
      </p:pic>
      <p:pic>
        <p:nvPicPr>
          <p:cNvPr id="6" name="Content Placeholder 5">
            <a:extLst>
              <a:ext uri="{FF2B5EF4-FFF2-40B4-BE49-F238E27FC236}">
                <a16:creationId xmlns:a16="http://schemas.microsoft.com/office/drawing/2014/main" id="{88BF8C91-4DE8-3936-A5EC-82321D3CBF46}"/>
              </a:ext>
            </a:extLst>
          </p:cNvPr>
          <p:cNvPicPr>
            <a:picLocks noGrp="1" noChangeAspect="1"/>
          </p:cNvPicPr>
          <p:nvPr>
            <p:ph sz="half" idx="2"/>
          </p:nvPr>
        </p:nvPicPr>
        <p:blipFill>
          <a:blip r:embed="rId3"/>
          <a:stretch>
            <a:fillRect/>
          </a:stretch>
        </p:blipFill>
        <p:spPr>
          <a:xfrm>
            <a:off x="245125" y="4000625"/>
            <a:ext cx="2514600" cy="2514600"/>
          </a:xfrm>
        </p:spPr>
      </p:pic>
      <p:pic>
        <p:nvPicPr>
          <p:cNvPr id="7" name="Picture 6" descr="A green and white brain&#10;&#10;Description automatically generated">
            <a:extLst>
              <a:ext uri="{FF2B5EF4-FFF2-40B4-BE49-F238E27FC236}">
                <a16:creationId xmlns:a16="http://schemas.microsoft.com/office/drawing/2014/main" id="{900D34AE-CC72-72F0-0916-06FBBD4D3D7C}"/>
              </a:ext>
            </a:extLst>
          </p:cNvPr>
          <p:cNvPicPr>
            <a:picLocks noChangeAspect="1"/>
          </p:cNvPicPr>
          <p:nvPr/>
        </p:nvPicPr>
        <p:blipFill>
          <a:blip r:embed="rId4"/>
          <a:stretch>
            <a:fillRect/>
          </a:stretch>
        </p:blipFill>
        <p:spPr>
          <a:xfrm>
            <a:off x="6037760" y="4001776"/>
            <a:ext cx="2523852" cy="2510790"/>
          </a:xfrm>
          <a:prstGeom prst="rect">
            <a:avLst/>
          </a:prstGeom>
        </p:spPr>
      </p:pic>
      <p:pic>
        <p:nvPicPr>
          <p:cNvPr id="8" name="Picture 7" descr="A blue and white brain&#10;&#10;Description automatically generated">
            <a:extLst>
              <a:ext uri="{FF2B5EF4-FFF2-40B4-BE49-F238E27FC236}">
                <a16:creationId xmlns:a16="http://schemas.microsoft.com/office/drawing/2014/main" id="{4F4297F3-162D-36E0-99C8-5C0C8A8ECD63}"/>
              </a:ext>
            </a:extLst>
          </p:cNvPr>
          <p:cNvPicPr>
            <a:picLocks noChangeAspect="1"/>
          </p:cNvPicPr>
          <p:nvPr/>
        </p:nvPicPr>
        <p:blipFill>
          <a:blip r:embed="rId5"/>
          <a:stretch>
            <a:fillRect/>
          </a:stretch>
        </p:blipFill>
        <p:spPr>
          <a:xfrm>
            <a:off x="3130023" y="4004422"/>
            <a:ext cx="2609850" cy="2509976"/>
          </a:xfrm>
          <a:prstGeom prst="rect">
            <a:avLst/>
          </a:prstGeom>
        </p:spPr>
      </p:pic>
      <p:sp>
        <p:nvSpPr>
          <p:cNvPr id="10" name="Title 1">
            <a:extLst>
              <a:ext uri="{FF2B5EF4-FFF2-40B4-BE49-F238E27FC236}">
                <a16:creationId xmlns:a16="http://schemas.microsoft.com/office/drawing/2014/main" id="{E8D74C60-F3BA-BBFC-25E9-500E2C211880}"/>
              </a:ext>
            </a:extLst>
          </p:cNvPr>
          <p:cNvSpPr txBox="1">
            <a:spLocks/>
          </p:cNvSpPr>
          <p:nvPr/>
        </p:nvSpPr>
        <p:spPr>
          <a:xfrm>
            <a:off x="239975" y="258261"/>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4800" b="1">
                <a:solidFill>
                  <a:schemeClr val="accent2">
                    <a:lumMod val="50000"/>
                  </a:schemeClr>
                </a:solidFill>
                <a:latin typeface="Calibri"/>
                <a:cs typeface="Calibri"/>
              </a:rPr>
              <a:t>Brain state model</a:t>
            </a:r>
          </a:p>
        </p:txBody>
      </p:sp>
      <p:pic>
        <p:nvPicPr>
          <p:cNvPr id="3" name="Content Placeholder 3" descr="A colorful brain drawing on a black background&#10;&#10;Description automatically generated">
            <a:extLst>
              <a:ext uri="{FF2B5EF4-FFF2-40B4-BE49-F238E27FC236}">
                <a16:creationId xmlns:a16="http://schemas.microsoft.com/office/drawing/2014/main" id="{B279E3B3-7D4B-19BF-6D58-B68DB5747581}"/>
              </a:ext>
            </a:extLst>
          </p:cNvPr>
          <p:cNvPicPr>
            <a:picLocks noChangeAspect="1"/>
          </p:cNvPicPr>
          <p:nvPr/>
        </p:nvPicPr>
        <p:blipFill>
          <a:blip r:embed="rId6"/>
          <a:stretch>
            <a:fillRect/>
          </a:stretch>
        </p:blipFill>
        <p:spPr>
          <a:xfrm>
            <a:off x="7362987" y="583962"/>
            <a:ext cx="1320145" cy="884687"/>
          </a:xfrm>
          <a:prstGeom prst="rect">
            <a:avLst/>
          </a:prstGeom>
        </p:spPr>
      </p:pic>
    </p:spTree>
    <p:extLst>
      <p:ext uri="{BB962C8B-B14F-4D97-AF65-F5344CB8AC3E}">
        <p14:creationId xmlns:p14="http://schemas.microsoft.com/office/powerpoint/2010/main" val="2471651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478795"/>
            <a:ext cx="8002836" cy="2903730"/>
          </a:xfrm>
        </p:spPr>
        <p:txBody>
          <a:bodyPr>
            <a:normAutofit/>
          </a:bodyPr>
          <a:lstStyle/>
          <a:p>
            <a:pPr algn="ctr">
              <a:buNone/>
            </a:pPr>
            <a:r>
              <a:rPr lang="en-US" sz="4000" dirty="0"/>
              <a:t>“</a:t>
            </a:r>
            <a:r>
              <a:rPr lang="en-US" sz="4000" dirty="0" err="1"/>
              <a:t>'Twas</a:t>
            </a:r>
            <a:r>
              <a:rPr lang="en-US" sz="4000" dirty="0"/>
              <a:t> brillig, and the </a:t>
            </a:r>
            <a:r>
              <a:rPr lang="en-US" sz="4000" dirty="0" err="1"/>
              <a:t>slithy</a:t>
            </a:r>
            <a:r>
              <a:rPr lang="en-US" sz="4000" dirty="0"/>
              <a:t> </a:t>
            </a:r>
            <a:r>
              <a:rPr lang="en-US" sz="4000" dirty="0" err="1"/>
              <a:t>toves</a:t>
            </a:r>
            <a:br>
              <a:rPr lang="en-US" sz="4000" dirty="0"/>
            </a:br>
            <a:r>
              <a:rPr lang="en-US" sz="4000" dirty="0"/>
              <a:t>Did gyre and gimble in the </a:t>
            </a:r>
            <a:r>
              <a:rPr lang="en-US" sz="4000" dirty="0" err="1"/>
              <a:t>wabe</a:t>
            </a:r>
            <a:r>
              <a:rPr lang="en-US" sz="4000" dirty="0"/>
              <a:t>;</a:t>
            </a:r>
            <a:br>
              <a:rPr lang="en-US" sz="4000" dirty="0"/>
            </a:br>
            <a:r>
              <a:rPr lang="en-US" sz="4000" dirty="0"/>
              <a:t>All mimsy were the borogoves,</a:t>
            </a:r>
            <a:br>
              <a:rPr lang="en-US" sz="4000" dirty="0"/>
            </a:br>
            <a:r>
              <a:rPr lang="en-US" sz="4000" dirty="0"/>
              <a:t>And the </a:t>
            </a:r>
            <a:r>
              <a:rPr lang="en-US" sz="4000" dirty="0" err="1"/>
              <a:t>mome</a:t>
            </a:r>
            <a:r>
              <a:rPr lang="en-US" sz="4000" dirty="0"/>
              <a:t> wraths </a:t>
            </a:r>
            <a:r>
              <a:rPr lang="en-US" sz="4000" dirty="0" err="1"/>
              <a:t>outgrabe</a:t>
            </a:r>
            <a:r>
              <a:rPr lang="en-US" sz="4000" dirty="0"/>
              <a:t>"</a:t>
            </a:r>
            <a:endParaRPr lang="en-US" sz="4000" dirty="0">
              <a:ea typeface="Calibri"/>
              <a:cs typeface="Calibri"/>
            </a:endParaRPr>
          </a:p>
        </p:txBody>
      </p:sp>
      <p:sp>
        <p:nvSpPr>
          <p:cNvPr id="3" name="Title 1">
            <a:extLst>
              <a:ext uri="{FF2B5EF4-FFF2-40B4-BE49-F238E27FC236}">
                <a16:creationId xmlns:a16="http://schemas.microsoft.com/office/drawing/2014/main" id="{665B6FF2-511F-9B0C-A80F-040C0476983E}"/>
              </a:ext>
            </a:extLst>
          </p:cNvPr>
          <p:cNvSpPr>
            <a:spLocks noGrp="1"/>
          </p:cNvSpPr>
          <p:nvPr>
            <p:ph type="title"/>
          </p:nvPr>
        </p:nvSpPr>
        <p:spPr>
          <a:xfrm>
            <a:off x="576101" y="758900"/>
            <a:ext cx="7772400" cy="1098219"/>
          </a:xfrm>
          <a:solidFill>
            <a:srgbClr val="FFC000"/>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p>
            <a:r>
              <a:rPr lang="en-US" sz="4000" b="1" dirty="0">
                <a:solidFill>
                  <a:schemeClr val="accent2">
                    <a:lumMod val="50000"/>
                  </a:schemeClr>
                </a:solidFill>
                <a:latin typeface="Calibri"/>
                <a:cs typeface="Calibri"/>
              </a:rPr>
              <a:t>Making Meaning</a:t>
            </a:r>
            <a:endParaRPr lang="en-US" sz="4000">
              <a:solidFill>
                <a:schemeClr val="accent2">
                  <a:lumMod val="50000"/>
                </a:schemeClr>
              </a:solidFill>
              <a:cs typeface="Calibri"/>
            </a:endParaRPr>
          </a:p>
        </p:txBody>
      </p:sp>
      <p:pic>
        <p:nvPicPr>
          <p:cNvPr id="5" name="Content Placeholder 3" descr="A colorful brain drawing on a black background&#10;&#10;Description automatically generated">
            <a:extLst>
              <a:ext uri="{FF2B5EF4-FFF2-40B4-BE49-F238E27FC236}">
                <a16:creationId xmlns:a16="http://schemas.microsoft.com/office/drawing/2014/main" id="{E2FBA88D-C645-1396-6FEC-C48A4BEA8921}"/>
              </a:ext>
            </a:extLst>
          </p:cNvPr>
          <p:cNvPicPr>
            <a:picLocks noChangeAspect="1"/>
          </p:cNvPicPr>
          <p:nvPr/>
        </p:nvPicPr>
        <p:blipFill>
          <a:blip r:embed="rId3"/>
          <a:stretch>
            <a:fillRect/>
          </a:stretch>
        </p:blipFill>
        <p:spPr>
          <a:xfrm>
            <a:off x="7602876" y="866184"/>
            <a:ext cx="1320145" cy="884687"/>
          </a:xfrm>
          <a:prstGeom prst="rect">
            <a:avLst/>
          </a:prstGeom>
        </p:spPr>
      </p:pic>
    </p:spTree>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B8F1D1-9CCE-1281-9765-67C8749BE378}"/>
              </a:ext>
            </a:extLst>
          </p:cNvPr>
          <p:cNvSpPr>
            <a:spLocks noGrp="1"/>
          </p:cNvSpPr>
          <p:nvPr>
            <p:ph idx="1"/>
          </p:nvPr>
        </p:nvSpPr>
        <p:spPr>
          <a:xfrm>
            <a:off x="701615" y="2142068"/>
            <a:ext cx="8063562" cy="4508242"/>
          </a:xfrm>
        </p:spPr>
        <p:txBody>
          <a:bodyPr vert="horz" lIns="91440" tIns="45720" rIns="91440" bIns="45720" rtlCol="0" anchor="t">
            <a:noAutofit/>
          </a:bodyPr>
          <a:lstStyle/>
          <a:p>
            <a:pPr marL="0" indent="0">
              <a:spcAft>
                <a:spcPts val="0"/>
              </a:spcAft>
              <a:buNone/>
            </a:pPr>
            <a:r>
              <a:rPr lang="en-US" sz="2400" b="1" dirty="0">
                <a:cs typeface="Calibri"/>
              </a:rPr>
              <a:t>Automatization</a:t>
            </a:r>
            <a:r>
              <a:rPr lang="en-US" sz="2400" b="1" dirty="0">
                <a:latin typeface="Calibri"/>
                <a:ea typeface="Calibri"/>
                <a:cs typeface="Segoe UI"/>
              </a:rPr>
              <a:t>: </a:t>
            </a:r>
            <a:endParaRPr lang="en-US" sz="2400" b="1">
              <a:latin typeface="Calibri"/>
              <a:ea typeface="Calibri"/>
              <a:cs typeface="Calibri"/>
            </a:endParaRPr>
          </a:p>
          <a:p>
            <a:pPr marL="0" indent="0">
              <a:spcAft>
                <a:spcPts val="0"/>
              </a:spcAft>
              <a:buClr>
                <a:srgbClr val="FFFFFF"/>
              </a:buClr>
              <a:buNone/>
            </a:pPr>
            <a:r>
              <a:rPr lang="en-US" sz="2400" dirty="0">
                <a:latin typeface="Calibri"/>
                <a:ea typeface="Calibri"/>
                <a:cs typeface="Segoe UI"/>
              </a:rPr>
              <a:t>The development of a skill or habit to a point at which it </a:t>
            </a:r>
            <a:endParaRPr lang="en-US" sz="2400" dirty="0">
              <a:latin typeface="Calibri"/>
              <a:ea typeface="Calibri"/>
              <a:cs typeface="Calibri"/>
            </a:endParaRPr>
          </a:p>
          <a:p>
            <a:pPr marL="0" indent="0">
              <a:spcAft>
                <a:spcPts val="0"/>
              </a:spcAft>
              <a:buNone/>
            </a:pPr>
            <a:r>
              <a:rPr lang="en-US" sz="2400" dirty="0">
                <a:latin typeface="Calibri"/>
                <a:ea typeface="Calibri"/>
                <a:cs typeface="Segoe UI"/>
              </a:rPr>
              <a:t>becomes routine and requires little if any conscious effort or </a:t>
            </a:r>
            <a:endParaRPr lang="en-US" sz="2400" dirty="0">
              <a:latin typeface="Calibri"/>
              <a:ea typeface="Calibri"/>
              <a:cs typeface="Calibri"/>
            </a:endParaRPr>
          </a:p>
          <a:p>
            <a:pPr marL="0" indent="0">
              <a:spcAft>
                <a:spcPts val="0"/>
              </a:spcAft>
              <a:buNone/>
            </a:pPr>
            <a:r>
              <a:rPr lang="en-US" sz="2400" dirty="0">
                <a:latin typeface="Calibri"/>
                <a:ea typeface="Calibri"/>
                <a:cs typeface="Segoe UI"/>
              </a:rPr>
              <a:t>direction. (APA Dictionary)</a:t>
            </a:r>
            <a:endParaRPr lang="en-US" sz="2400" dirty="0">
              <a:latin typeface="Calibri"/>
              <a:ea typeface="Calibri"/>
              <a:cs typeface="Calibri"/>
            </a:endParaRPr>
          </a:p>
          <a:p>
            <a:pPr marL="0" indent="0">
              <a:spcAft>
                <a:spcPts val="0"/>
              </a:spcAft>
              <a:buNone/>
            </a:pPr>
            <a:endParaRPr lang="en-US" sz="2400" dirty="0">
              <a:latin typeface="Calibri"/>
              <a:ea typeface="Calibri"/>
              <a:cs typeface="Segoe UI"/>
            </a:endParaRPr>
          </a:p>
          <a:p>
            <a:pPr marL="0" indent="0">
              <a:spcAft>
                <a:spcPts val="0"/>
              </a:spcAft>
              <a:buClr>
                <a:srgbClr val="FFFFFF"/>
              </a:buClr>
              <a:buNone/>
            </a:pPr>
            <a:r>
              <a:rPr lang="en-US" sz="2400" b="1" dirty="0">
                <a:latin typeface="Calibri"/>
                <a:ea typeface="Calibri"/>
                <a:cs typeface="Segoe UI"/>
              </a:rPr>
              <a:t>Habituation:</a:t>
            </a:r>
            <a:r>
              <a:rPr lang="en-US" sz="2400" dirty="0">
                <a:latin typeface="Calibri"/>
                <a:ea typeface="Calibri"/>
                <a:cs typeface="Segoe UI"/>
              </a:rPr>
              <a:t> General, the process of growing accustomed to a situation or </a:t>
            </a:r>
            <a:endParaRPr lang="en-US" sz="2400" dirty="0">
              <a:latin typeface="Calibri"/>
              <a:ea typeface="Calibri"/>
              <a:cs typeface="Calibri"/>
            </a:endParaRPr>
          </a:p>
          <a:p>
            <a:pPr marL="0" indent="0">
              <a:spcAft>
                <a:spcPts val="0"/>
              </a:spcAft>
              <a:buNone/>
            </a:pPr>
            <a:r>
              <a:rPr lang="en-US" sz="2400" dirty="0">
                <a:latin typeface="Calibri"/>
                <a:ea typeface="Calibri"/>
                <a:cs typeface="Segoe UI"/>
              </a:rPr>
              <a:t>Stimulus. The diminished effectiveness of a stimulus in eliciting a response, following  repeated exposure to the stimulus. (APA Dictionary)</a:t>
            </a:r>
            <a:endParaRPr lang="en-US" sz="2400">
              <a:latin typeface="Calibri"/>
              <a:ea typeface="Calibri"/>
              <a:cs typeface="Calibri"/>
            </a:endParaRPr>
          </a:p>
        </p:txBody>
      </p:sp>
      <p:sp>
        <p:nvSpPr>
          <p:cNvPr id="6" name="Title 1">
            <a:extLst>
              <a:ext uri="{FF2B5EF4-FFF2-40B4-BE49-F238E27FC236}">
                <a16:creationId xmlns:a16="http://schemas.microsoft.com/office/drawing/2014/main" id="{F2C8E268-BA67-79C0-90D0-C7F098CD867B}"/>
              </a:ext>
            </a:extLst>
          </p:cNvPr>
          <p:cNvSpPr txBox="1">
            <a:spLocks/>
          </p:cNvSpPr>
          <p:nvPr/>
        </p:nvSpPr>
        <p:spPr>
          <a:xfrm>
            <a:off x="692331" y="759824"/>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28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4000" b="1" dirty="0">
                <a:solidFill>
                  <a:schemeClr val="accent2">
                    <a:lumMod val="50000"/>
                  </a:schemeClr>
                </a:solidFill>
                <a:latin typeface="Calibri"/>
                <a:cs typeface="Calibri"/>
              </a:rPr>
              <a:t>Considerations</a:t>
            </a:r>
            <a:endParaRPr lang="en-US" sz="4000">
              <a:solidFill>
                <a:schemeClr val="accent2">
                  <a:lumMod val="50000"/>
                </a:schemeClr>
              </a:solidFill>
              <a:cs typeface="Calibri"/>
            </a:endParaRPr>
          </a:p>
        </p:txBody>
      </p:sp>
      <p:pic>
        <p:nvPicPr>
          <p:cNvPr id="5" name="Content Placeholder 3" descr="A colorful brain drawing on a black background&#10;&#10;Description automatically generated">
            <a:extLst>
              <a:ext uri="{FF2B5EF4-FFF2-40B4-BE49-F238E27FC236}">
                <a16:creationId xmlns:a16="http://schemas.microsoft.com/office/drawing/2014/main" id="{C35B8424-D601-89FD-0372-204BF30841A9}"/>
              </a:ext>
            </a:extLst>
          </p:cNvPr>
          <p:cNvPicPr>
            <a:picLocks noChangeAspect="1"/>
          </p:cNvPicPr>
          <p:nvPr/>
        </p:nvPicPr>
        <p:blipFill>
          <a:blip r:embed="rId2"/>
          <a:stretch>
            <a:fillRect/>
          </a:stretch>
        </p:blipFill>
        <p:spPr>
          <a:xfrm>
            <a:off x="7602876" y="866184"/>
            <a:ext cx="1320145" cy="884687"/>
          </a:xfrm>
          <a:prstGeom prst="rect">
            <a:avLst/>
          </a:prstGeom>
        </p:spPr>
      </p:pic>
    </p:spTree>
    <p:extLst>
      <p:ext uri="{BB962C8B-B14F-4D97-AF65-F5344CB8AC3E}">
        <p14:creationId xmlns:p14="http://schemas.microsoft.com/office/powerpoint/2010/main" val="1078529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6DECF7-594A-4528-B365-0915A3E162CB}"/>
              </a:ext>
            </a:extLst>
          </p:cNvPr>
          <p:cNvSpPr>
            <a:spLocks noGrp="1"/>
          </p:cNvSpPr>
          <p:nvPr>
            <p:ph idx="1"/>
          </p:nvPr>
        </p:nvSpPr>
        <p:spPr>
          <a:xfrm>
            <a:off x="681070" y="1989346"/>
            <a:ext cx="8012775" cy="3019744"/>
          </a:xfrm>
        </p:spPr>
        <p:txBody>
          <a:bodyPr vert="horz" lIns="91440" tIns="45720" rIns="91440" bIns="45720" rtlCol="0" anchor="t">
            <a:noAutofit/>
          </a:bodyPr>
          <a:lstStyle/>
          <a:p>
            <a:pPr indent="-283210"/>
            <a:r>
              <a:rPr lang="en-US" dirty="0">
                <a:cs typeface="Calibri"/>
              </a:rPr>
              <a:t>Identify how you are creating safety in your classroom </a:t>
            </a:r>
          </a:p>
          <a:p>
            <a:pPr indent="-283210">
              <a:buClr>
                <a:srgbClr val="FFFFFF"/>
              </a:buClr>
            </a:pPr>
            <a:r>
              <a:rPr lang="en-US" dirty="0"/>
              <a:t>Find ways to make learning playful or observe what children can learn through play  </a:t>
            </a:r>
            <a:endParaRPr lang="en-US" dirty="0">
              <a:cs typeface="Calibri"/>
            </a:endParaRPr>
          </a:p>
          <a:p>
            <a:pPr indent="-283210"/>
            <a:r>
              <a:rPr lang="en-US" dirty="0"/>
              <a:t>Plan body movement breaks</a:t>
            </a:r>
            <a:endParaRPr lang="en-US" dirty="0">
              <a:cs typeface="Calibri"/>
            </a:endParaRPr>
          </a:p>
          <a:p>
            <a:pPr indent="-283210"/>
            <a:r>
              <a:rPr lang="en-US" dirty="0"/>
              <a:t>Use variable seating arrangements (Balls, couches, floor, etc.)</a:t>
            </a:r>
            <a:endParaRPr lang="en-US" dirty="0">
              <a:cs typeface="Calibri"/>
            </a:endParaRPr>
          </a:p>
          <a:p>
            <a:pPr indent="-283210"/>
            <a:r>
              <a:rPr lang="en-US" dirty="0"/>
              <a:t>Do not restrict recess as a discipline measure</a:t>
            </a:r>
            <a:endParaRPr lang="en-US" dirty="0">
              <a:cs typeface="Calibri"/>
            </a:endParaRPr>
          </a:p>
          <a:p>
            <a:pPr indent="-283210"/>
            <a:r>
              <a:rPr lang="en-US" dirty="0"/>
              <a:t>Use dramatic play techniques for learning</a:t>
            </a:r>
            <a:endParaRPr lang="en-US" dirty="0">
              <a:cs typeface="Calibri"/>
            </a:endParaRPr>
          </a:p>
          <a:p>
            <a:pPr indent="-283210"/>
            <a:r>
              <a:rPr lang="en-US" dirty="0"/>
              <a:t>Use mind-mapping techniques</a:t>
            </a:r>
            <a:endParaRPr lang="en-US" dirty="0">
              <a:cs typeface="Calibri"/>
            </a:endParaRPr>
          </a:p>
          <a:p>
            <a:pPr indent="-283210"/>
            <a:r>
              <a:rPr lang="en-US" dirty="0"/>
              <a:t>Use music and dance as learning tools</a:t>
            </a:r>
            <a:endParaRPr lang="en-US" dirty="0">
              <a:cs typeface="Calibri"/>
            </a:endParaRPr>
          </a:p>
        </p:txBody>
      </p:sp>
      <p:sp>
        <p:nvSpPr>
          <p:cNvPr id="5" name="Title 1">
            <a:extLst>
              <a:ext uri="{FF2B5EF4-FFF2-40B4-BE49-F238E27FC236}">
                <a16:creationId xmlns:a16="http://schemas.microsoft.com/office/drawing/2014/main" id="{B4ECB203-DD4F-9AB2-88E1-A7FDCAA1D649}"/>
              </a:ext>
            </a:extLst>
          </p:cNvPr>
          <p:cNvSpPr txBox="1">
            <a:spLocks/>
          </p:cNvSpPr>
          <p:nvPr/>
        </p:nvSpPr>
        <p:spPr>
          <a:xfrm>
            <a:off x="686025" y="703659"/>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lIns="91440" tIns="45720" rIns="91440" bIns="4572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3600" b="1" dirty="0">
                <a:solidFill>
                  <a:srgbClr val="002060"/>
                </a:solidFill>
                <a:latin typeface="Calibri"/>
                <a:cs typeface="Calibri"/>
              </a:rPr>
              <a:t>Brain Appropriate Strategies</a:t>
            </a:r>
            <a:endParaRPr lang="en-US" sz="3600">
              <a:solidFill>
                <a:srgbClr val="002060"/>
              </a:solidFill>
              <a:ea typeface="Calibri"/>
              <a:cs typeface="Calibri"/>
            </a:endParaRPr>
          </a:p>
        </p:txBody>
      </p:sp>
      <p:pic>
        <p:nvPicPr>
          <p:cNvPr id="6" name="Content Placeholder 3" descr="A colorful brain drawing on a black background&#10;&#10;Description automatically generated">
            <a:extLst>
              <a:ext uri="{FF2B5EF4-FFF2-40B4-BE49-F238E27FC236}">
                <a16:creationId xmlns:a16="http://schemas.microsoft.com/office/drawing/2014/main" id="{660976F0-AF03-09E1-A7F2-16DDCCB27EB0}"/>
              </a:ext>
            </a:extLst>
          </p:cNvPr>
          <p:cNvPicPr>
            <a:picLocks noChangeAspect="1"/>
          </p:cNvPicPr>
          <p:nvPr/>
        </p:nvPicPr>
        <p:blipFill>
          <a:blip r:embed="rId2"/>
          <a:stretch>
            <a:fillRect/>
          </a:stretch>
        </p:blipFill>
        <p:spPr>
          <a:xfrm>
            <a:off x="7602876" y="866184"/>
            <a:ext cx="1320145" cy="884687"/>
          </a:xfrm>
          <a:prstGeom prst="rect">
            <a:avLst/>
          </a:prstGeom>
        </p:spPr>
      </p:pic>
      <p:sp>
        <p:nvSpPr>
          <p:cNvPr id="2" name="TextBox 1">
            <a:extLst>
              <a:ext uri="{FF2B5EF4-FFF2-40B4-BE49-F238E27FC236}">
                <a16:creationId xmlns:a16="http://schemas.microsoft.com/office/drawing/2014/main" id="{22E1134A-F3D3-53DB-40BA-432021D81EB8}"/>
              </a:ext>
            </a:extLst>
          </p:cNvPr>
          <p:cNvSpPr txBox="1"/>
          <p:nvPr/>
        </p:nvSpPr>
        <p:spPr>
          <a:xfrm>
            <a:off x="5672667" y="5122333"/>
            <a:ext cx="25258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Strategies For the "Survival State" Brain </a:t>
            </a:r>
          </a:p>
        </p:txBody>
      </p:sp>
    </p:spTree>
    <p:extLst>
      <p:ext uri="{BB962C8B-B14F-4D97-AF65-F5344CB8AC3E}">
        <p14:creationId xmlns:p14="http://schemas.microsoft.com/office/powerpoint/2010/main" val="3163839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8C1E0F-6F60-C4A4-389F-379A1A72F962}"/>
              </a:ext>
            </a:extLst>
          </p:cNvPr>
          <p:cNvSpPr txBox="1"/>
          <p:nvPr/>
        </p:nvSpPr>
        <p:spPr>
          <a:xfrm>
            <a:off x="787400" y="2552700"/>
            <a:ext cx="79121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t>The brain is the only organ</a:t>
            </a:r>
            <a:endParaRPr lang="en-US" sz="4800" dirty="0">
              <a:cs typeface="Calibri"/>
            </a:endParaRPr>
          </a:p>
          <a:p>
            <a:pPr algn="ctr"/>
            <a:r>
              <a:rPr lang="en-US" sz="4800" dirty="0"/>
              <a:t>to shape itself based on what happens in the outside world</a:t>
            </a:r>
            <a:endParaRPr lang="en-US" sz="2400" dirty="0">
              <a:ea typeface="Calibri" panose="020F0502020204030204"/>
              <a:cs typeface="Calibri"/>
            </a:endParaRPr>
          </a:p>
        </p:txBody>
      </p:sp>
      <p:sp>
        <p:nvSpPr>
          <p:cNvPr id="3" name="TextBox 2">
            <a:extLst>
              <a:ext uri="{FF2B5EF4-FFF2-40B4-BE49-F238E27FC236}">
                <a16:creationId xmlns:a16="http://schemas.microsoft.com/office/drawing/2014/main" id="{3094D754-7003-306B-AFCD-5202E8E8E4EA}"/>
              </a:ext>
            </a:extLst>
          </p:cNvPr>
          <p:cNvSpPr txBox="1"/>
          <p:nvPr/>
        </p:nvSpPr>
        <p:spPr>
          <a:xfrm>
            <a:off x="977900" y="726440"/>
            <a:ext cx="723646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i="1" dirty="0">
                <a:solidFill>
                  <a:srgbClr val="FFC000"/>
                </a:solidFill>
                <a:latin typeface="Rastanty Cortez"/>
                <a:cs typeface="Calibri"/>
              </a:rPr>
              <a:t>Food for Thought:</a:t>
            </a:r>
            <a:endParaRPr lang="en-US" sz="9600" b="1" i="1" dirty="0">
              <a:solidFill>
                <a:srgbClr val="FFC000"/>
              </a:solidFill>
              <a:latin typeface="Rastanty Cortez"/>
            </a:endParaRPr>
          </a:p>
        </p:txBody>
      </p:sp>
    </p:spTree>
    <p:extLst>
      <p:ext uri="{BB962C8B-B14F-4D97-AF65-F5344CB8AC3E}">
        <p14:creationId xmlns:p14="http://schemas.microsoft.com/office/powerpoint/2010/main" val="1982550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789348-4B49-4C04-9537-FAB031DB7DC9}"/>
              </a:ext>
            </a:extLst>
          </p:cNvPr>
          <p:cNvSpPr>
            <a:spLocks noGrp="1"/>
          </p:cNvSpPr>
          <p:nvPr>
            <p:ph idx="1"/>
          </p:nvPr>
        </p:nvSpPr>
        <p:spPr>
          <a:xfrm>
            <a:off x="471578" y="2629618"/>
            <a:ext cx="7801153" cy="3390182"/>
          </a:xfrm>
        </p:spPr>
        <p:txBody>
          <a:bodyPr vert="horz" lIns="91440" tIns="45720" rIns="91440" bIns="45720" rtlCol="0" anchor="ctr">
            <a:noAutofit/>
          </a:bodyPr>
          <a:lstStyle/>
          <a:p>
            <a:r>
              <a:rPr lang="en-US" sz="1600" dirty="0"/>
              <a:t>Student choice and participation in meaningful decisions reduces stress. Enlist classroom attendees in making reasonable rules and consequences</a:t>
            </a:r>
            <a:endParaRPr lang="en-US" sz="1600">
              <a:ea typeface="Calibri"/>
              <a:cs typeface="Calibri"/>
            </a:endParaRPr>
          </a:p>
          <a:p>
            <a:r>
              <a:rPr lang="en-US" sz="1600" dirty="0"/>
              <a:t>Remember that “Mistakes” are fuel for learning and not an opportunity for punishment. Think about the unnecessary rules and deadlines that are arbitrary, punitive. and do not serve as a real teaching tool and minimize or discontinue them.</a:t>
            </a:r>
            <a:endParaRPr lang="en-US" sz="1600">
              <a:ea typeface="Calibri"/>
              <a:cs typeface="Calibri"/>
            </a:endParaRPr>
          </a:p>
          <a:p>
            <a:r>
              <a:rPr lang="en-US" sz="1600" dirty="0"/>
              <a:t>Assess other stressors in your classroom and remove them. (Too many displays, no music or creative projects, no place for children to go to be alone to think and be mindful)</a:t>
            </a:r>
            <a:endParaRPr lang="en-US" sz="1600">
              <a:ea typeface="Calibri"/>
              <a:cs typeface="Calibri"/>
            </a:endParaRPr>
          </a:p>
          <a:p>
            <a:r>
              <a:rPr lang="en-US" sz="1600" dirty="0"/>
              <a:t>Rituals soothe the stressed brain!</a:t>
            </a:r>
            <a:endParaRPr lang="en-US" sz="1600">
              <a:ea typeface="Calibri"/>
              <a:cs typeface="Calibri"/>
            </a:endParaRPr>
          </a:p>
          <a:p>
            <a:r>
              <a:rPr lang="en-US" sz="1600" dirty="0"/>
              <a:t>Create teams that can bond as a support group. The human brain is a social brain.</a:t>
            </a:r>
            <a:endParaRPr lang="en-US" sz="1600">
              <a:ea typeface="Calibri"/>
              <a:cs typeface="Calibri"/>
            </a:endParaRPr>
          </a:p>
          <a:p>
            <a:r>
              <a:rPr lang="en-US" sz="1600" dirty="0"/>
              <a:t>Understand and practice classroom management rather than control</a:t>
            </a:r>
            <a:endParaRPr lang="en-US" sz="1600">
              <a:ea typeface="Calibri"/>
              <a:cs typeface="Calibri"/>
            </a:endParaRPr>
          </a:p>
          <a:p>
            <a:r>
              <a:rPr lang="en-US" sz="1600" dirty="0"/>
              <a:t>Relax rigid deadlines that may be more child stressors than motivators</a:t>
            </a:r>
            <a:endParaRPr lang="en-US" sz="1600">
              <a:ea typeface="Calibri"/>
              <a:cs typeface="Calibri"/>
            </a:endParaRPr>
          </a:p>
          <a:p>
            <a:r>
              <a:rPr lang="en-US" sz="1600" dirty="0"/>
              <a:t>Practice mindfulness with calming jars. Student scan make their mindful jars at the beginning of school so that they have them when needed.</a:t>
            </a:r>
            <a:endParaRPr lang="en-US" sz="1600">
              <a:ea typeface="Calibri"/>
              <a:cs typeface="Calibri"/>
            </a:endParaRPr>
          </a:p>
          <a:p>
            <a:r>
              <a:rPr lang="en-US" sz="1600" dirty="0"/>
              <a:t>Symbolically release automatic negative thoughts and fears</a:t>
            </a:r>
            <a:endParaRPr lang="en-US" sz="1600" dirty="0">
              <a:ea typeface="Calibri"/>
              <a:cs typeface="Calibri"/>
            </a:endParaRPr>
          </a:p>
        </p:txBody>
      </p:sp>
      <p:sp>
        <p:nvSpPr>
          <p:cNvPr id="5" name="Title 1">
            <a:extLst>
              <a:ext uri="{FF2B5EF4-FFF2-40B4-BE49-F238E27FC236}">
                <a16:creationId xmlns:a16="http://schemas.microsoft.com/office/drawing/2014/main" id="{7865DAB2-0128-945D-D35C-0F9F23C1BCA8}"/>
              </a:ext>
            </a:extLst>
          </p:cNvPr>
          <p:cNvSpPr txBox="1">
            <a:spLocks/>
          </p:cNvSpPr>
          <p:nvPr/>
        </p:nvSpPr>
        <p:spPr>
          <a:xfrm>
            <a:off x="342378" y="760563"/>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lvl1pPr algn="l" defTabSz="457200" rtl="0" eaLnBrk="1" latinLnBrk="0" hangingPunct="1">
              <a:spcBef>
                <a:spcPct val="0"/>
              </a:spcBef>
              <a:buNone/>
              <a:defRPr sz="28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4000" b="1" dirty="0">
                <a:solidFill>
                  <a:schemeClr val="accent2">
                    <a:lumMod val="50000"/>
                  </a:schemeClr>
                </a:solidFill>
                <a:latin typeface="Calibri"/>
                <a:cs typeface="Calibri"/>
              </a:rPr>
              <a:t>Brain Appropriate Strategies</a:t>
            </a:r>
            <a:endParaRPr lang="en-US" sz="4000">
              <a:solidFill>
                <a:schemeClr val="accent2">
                  <a:lumMod val="50000"/>
                </a:schemeClr>
              </a:solidFill>
              <a:cs typeface="Calibri"/>
            </a:endParaRPr>
          </a:p>
        </p:txBody>
      </p:sp>
      <p:pic>
        <p:nvPicPr>
          <p:cNvPr id="6" name="Content Placeholder 3" descr="A colorful brain drawing on a black background&#10;&#10;Description automatically generated">
            <a:extLst>
              <a:ext uri="{FF2B5EF4-FFF2-40B4-BE49-F238E27FC236}">
                <a16:creationId xmlns:a16="http://schemas.microsoft.com/office/drawing/2014/main" id="{FEF689C0-A158-E929-CD7A-A7BB43740EB5}"/>
              </a:ext>
            </a:extLst>
          </p:cNvPr>
          <p:cNvPicPr>
            <a:picLocks noChangeAspect="1"/>
          </p:cNvPicPr>
          <p:nvPr/>
        </p:nvPicPr>
        <p:blipFill>
          <a:blip r:embed="rId2"/>
          <a:stretch>
            <a:fillRect/>
          </a:stretch>
        </p:blipFill>
        <p:spPr>
          <a:xfrm>
            <a:off x="7602876" y="866184"/>
            <a:ext cx="1320145" cy="884687"/>
          </a:xfrm>
          <a:prstGeom prst="rect">
            <a:avLst/>
          </a:prstGeom>
        </p:spPr>
      </p:pic>
      <p:sp>
        <p:nvSpPr>
          <p:cNvPr id="4" name="TextBox 3">
            <a:extLst>
              <a:ext uri="{FF2B5EF4-FFF2-40B4-BE49-F238E27FC236}">
                <a16:creationId xmlns:a16="http://schemas.microsoft.com/office/drawing/2014/main" id="{A09CA0C8-4EB7-4047-6DD3-8011D3E4B55E}"/>
              </a:ext>
            </a:extLst>
          </p:cNvPr>
          <p:cNvSpPr txBox="1"/>
          <p:nvPr/>
        </p:nvSpPr>
        <p:spPr>
          <a:xfrm>
            <a:off x="6392334" y="6025444"/>
            <a:ext cx="25258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Strategies For the "Emotional State" Brain </a:t>
            </a:r>
          </a:p>
        </p:txBody>
      </p:sp>
    </p:spTree>
    <p:extLst>
      <p:ext uri="{BB962C8B-B14F-4D97-AF65-F5344CB8AC3E}">
        <p14:creationId xmlns:p14="http://schemas.microsoft.com/office/powerpoint/2010/main" val="956212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CC2510-E29A-4B25-A302-37F3546902BF}"/>
              </a:ext>
            </a:extLst>
          </p:cNvPr>
          <p:cNvSpPr txBox="1"/>
          <p:nvPr/>
        </p:nvSpPr>
        <p:spPr>
          <a:xfrm>
            <a:off x="830542" y="2127407"/>
            <a:ext cx="7769511" cy="3539430"/>
          </a:xfrm>
          <a:prstGeom prst="rect">
            <a:avLst/>
          </a:prstGeom>
          <a:noFill/>
        </p:spPr>
        <p:txBody>
          <a:bodyPr wrap="square" lIns="91440" tIns="45720" rIns="91440" bIns="45720" rtlCol="0" anchor="t">
            <a:spAutoFit/>
          </a:bodyPr>
          <a:lstStyle/>
          <a:p>
            <a:pPr marL="285750" indent="-285750">
              <a:buFont typeface="Arial" panose="05000000000000000000" pitchFamily="2" charset="2"/>
              <a:buChar char="•"/>
            </a:pPr>
            <a:r>
              <a:rPr lang="en-US" sz="1600"/>
              <a:t>Use hands-on learning wherever possible</a:t>
            </a:r>
            <a:endParaRPr lang="en-US" dirty="0"/>
          </a:p>
          <a:p>
            <a:pPr marL="285750" indent="-285750">
              <a:buFont typeface="Arial" panose="05000000000000000000" pitchFamily="2" charset="2"/>
              <a:buChar char="•"/>
            </a:pPr>
            <a:r>
              <a:rPr lang="en-US" sz="1600"/>
              <a:t>Use a variety of learning examples using multiple intelligence strength information</a:t>
            </a:r>
            <a:endParaRPr lang="en-US" sz="1600" dirty="0">
              <a:cs typeface="Calibri" panose="020F0502020204030204"/>
            </a:endParaRPr>
          </a:p>
          <a:p>
            <a:pPr marL="285750" indent="-285750">
              <a:buFont typeface="Arial" panose="05000000000000000000" pitchFamily="2" charset="2"/>
              <a:buChar char="•"/>
            </a:pPr>
            <a:r>
              <a:rPr lang="en-US" sz="1600"/>
              <a:t>Plan being there moments as much as is feasible</a:t>
            </a:r>
            <a:endParaRPr lang="en-US" sz="1600" dirty="0">
              <a:cs typeface="Calibri" panose="020F0502020204030204"/>
            </a:endParaRPr>
          </a:p>
          <a:p>
            <a:pPr marL="285750" indent="-285750">
              <a:buFont typeface="Arial" panose="05000000000000000000" pitchFamily="2" charset="2"/>
              <a:buChar char="•"/>
            </a:pPr>
            <a:r>
              <a:rPr lang="en-US" sz="1600"/>
              <a:t>Bring back field trips and internships for older learners</a:t>
            </a:r>
            <a:endParaRPr lang="en-US" sz="1600" dirty="0">
              <a:cs typeface="Calibri" panose="020F0502020204030204"/>
            </a:endParaRPr>
          </a:p>
          <a:p>
            <a:pPr marL="285750" indent="-285750">
              <a:buFont typeface="Arial" panose="05000000000000000000" pitchFamily="2" charset="2"/>
              <a:buChar char="•"/>
            </a:pPr>
            <a:r>
              <a:rPr lang="en-US" sz="1600"/>
              <a:t>Invite guests and other outside experts whenever feasible</a:t>
            </a:r>
            <a:endParaRPr lang="en-US" sz="1600" dirty="0">
              <a:cs typeface="Calibri" panose="020F0502020204030204"/>
            </a:endParaRPr>
          </a:p>
          <a:p>
            <a:pPr marL="285750" indent="-285750">
              <a:buFont typeface="Arial" panose="05000000000000000000" pitchFamily="2" charset="2"/>
              <a:buChar char="•"/>
            </a:pPr>
            <a:r>
              <a:rPr lang="en-US" sz="1600"/>
              <a:t>Find ways to connect learning to the community. I participated in a project where the students interviewed community elders and created a biography for them. (English and History focus)</a:t>
            </a:r>
            <a:endParaRPr lang="en-US" sz="1600" dirty="0">
              <a:cs typeface="Calibri" panose="020F0502020204030204"/>
            </a:endParaRPr>
          </a:p>
          <a:p>
            <a:pPr marL="285750" indent="-285750">
              <a:buFont typeface="Arial" panose="05000000000000000000" pitchFamily="2" charset="2"/>
              <a:buChar char="•"/>
            </a:pPr>
            <a:r>
              <a:rPr lang="en-US" sz="1600"/>
              <a:t>Write letters to advertisers or manufacturers complimenting their product or pointing out what else is needed (Girl got S. Curry to make shoes that appeal to girls)</a:t>
            </a:r>
            <a:endParaRPr lang="en-US" sz="1600" dirty="0">
              <a:cs typeface="Calibri" panose="020F0502020204030204"/>
            </a:endParaRPr>
          </a:p>
          <a:p>
            <a:pPr marL="285750" indent="-285750">
              <a:buFont typeface="Arial" panose="05000000000000000000" pitchFamily="2" charset="2"/>
              <a:buChar char="•"/>
            </a:pPr>
            <a:r>
              <a:rPr lang="en-US" sz="1600"/>
              <a:t>Allow students to present major projects using their multiple intelligence strengths or personal preference</a:t>
            </a:r>
            <a:endParaRPr lang="en-US" sz="1600" dirty="0">
              <a:cs typeface="Calibri" panose="020F0502020204030204"/>
            </a:endParaRPr>
          </a:p>
          <a:p>
            <a:pPr marL="285750" indent="-285750">
              <a:buFont typeface="Arial" panose="05000000000000000000" pitchFamily="2" charset="2"/>
              <a:buChar char="•"/>
            </a:pPr>
            <a:r>
              <a:rPr lang="en-US" sz="1600"/>
              <a:t>Make homework short and meaningful</a:t>
            </a:r>
            <a:endParaRPr lang="en-US" sz="1600" dirty="0">
              <a:cs typeface="Calibri" panose="020F0502020204030204"/>
            </a:endParaRPr>
          </a:p>
          <a:p>
            <a:pPr marL="285750" indent="-285750">
              <a:buFont typeface="Arial" panose="05000000000000000000" pitchFamily="2" charset="2"/>
              <a:buChar char="•"/>
            </a:pPr>
            <a:r>
              <a:rPr lang="en-US" sz="1600"/>
              <a:t>Embrace </a:t>
            </a:r>
            <a:r>
              <a:rPr lang="en-US" sz="1600" dirty="0"/>
              <a:t>interruptions</a:t>
            </a:r>
            <a:r>
              <a:rPr lang="en-US" sz="1600"/>
              <a:t> as unplanned brain-break times</a:t>
            </a:r>
            <a:endParaRPr lang="en-US" sz="1600" dirty="0">
              <a:cs typeface="Calibri" panose="020F0502020204030204"/>
            </a:endParaRPr>
          </a:p>
        </p:txBody>
      </p:sp>
      <p:sp>
        <p:nvSpPr>
          <p:cNvPr id="5" name="Title 1">
            <a:extLst>
              <a:ext uri="{FF2B5EF4-FFF2-40B4-BE49-F238E27FC236}">
                <a16:creationId xmlns:a16="http://schemas.microsoft.com/office/drawing/2014/main" id="{AD05C725-0485-F30F-2329-BBA91D017C31}"/>
              </a:ext>
            </a:extLst>
          </p:cNvPr>
          <p:cNvSpPr txBox="1">
            <a:spLocks/>
          </p:cNvSpPr>
          <p:nvPr/>
        </p:nvSpPr>
        <p:spPr>
          <a:xfrm>
            <a:off x="829799" y="758744"/>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lIns="91440" tIns="45720" rIns="91440" bIns="4572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3600" b="1" dirty="0">
                <a:solidFill>
                  <a:srgbClr val="002060"/>
                </a:solidFill>
                <a:latin typeface="Calibri"/>
                <a:cs typeface="Calibri"/>
              </a:rPr>
              <a:t>Brain Appropriate Strategies</a:t>
            </a:r>
            <a:endParaRPr lang="en-US" sz="3600">
              <a:solidFill>
                <a:srgbClr val="002060"/>
              </a:solidFill>
              <a:ea typeface="Calibri"/>
              <a:cs typeface="Calibri"/>
            </a:endParaRPr>
          </a:p>
        </p:txBody>
      </p:sp>
      <p:pic>
        <p:nvPicPr>
          <p:cNvPr id="6" name="Content Placeholder 3" descr="A colorful brain drawing on a black background&#10;&#10;Description automatically generated">
            <a:extLst>
              <a:ext uri="{FF2B5EF4-FFF2-40B4-BE49-F238E27FC236}">
                <a16:creationId xmlns:a16="http://schemas.microsoft.com/office/drawing/2014/main" id="{42C62FD2-D027-6876-D711-9BCD6F15D71F}"/>
              </a:ext>
            </a:extLst>
          </p:cNvPr>
          <p:cNvPicPr>
            <a:picLocks noChangeAspect="1"/>
          </p:cNvPicPr>
          <p:nvPr/>
        </p:nvPicPr>
        <p:blipFill>
          <a:blip r:embed="rId2"/>
          <a:stretch>
            <a:fillRect/>
          </a:stretch>
        </p:blipFill>
        <p:spPr>
          <a:xfrm>
            <a:off x="7602876" y="866184"/>
            <a:ext cx="1320145" cy="884687"/>
          </a:xfrm>
          <a:prstGeom prst="rect">
            <a:avLst/>
          </a:prstGeom>
        </p:spPr>
      </p:pic>
      <p:sp>
        <p:nvSpPr>
          <p:cNvPr id="4" name="TextBox 3">
            <a:extLst>
              <a:ext uri="{FF2B5EF4-FFF2-40B4-BE49-F238E27FC236}">
                <a16:creationId xmlns:a16="http://schemas.microsoft.com/office/drawing/2014/main" id="{A2BE4F50-2F7E-B1A5-67C1-96BFBB2D6366}"/>
              </a:ext>
            </a:extLst>
          </p:cNvPr>
          <p:cNvSpPr txBox="1"/>
          <p:nvPr/>
        </p:nvSpPr>
        <p:spPr>
          <a:xfrm>
            <a:off x="6067778" y="5870222"/>
            <a:ext cx="25258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Strategies For the "Executive State" Brain </a:t>
            </a:r>
          </a:p>
        </p:txBody>
      </p:sp>
    </p:spTree>
    <p:extLst>
      <p:ext uri="{BB962C8B-B14F-4D97-AF65-F5344CB8AC3E}">
        <p14:creationId xmlns:p14="http://schemas.microsoft.com/office/powerpoint/2010/main" val="1139545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300377"/>
            <a:ext cx="7239000" cy="3795623"/>
          </a:xfrm>
        </p:spPr>
        <p:txBody>
          <a:bodyPr vert="horz" lIns="91440" tIns="45720" rIns="91440" bIns="45720" rtlCol="0" anchor="t">
            <a:normAutofit/>
          </a:bodyPr>
          <a:lstStyle/>
          <a:p>
            <a:r>
              <a:rPr lang="en-US" sz="2400" dirty="0"/>
              <a:t>The brain searches through all of its information to find what makes sense.</a:t>
            </a:r>
            <a:endParaRPr lang="en-US" sz="2400" dirty="0">
              <a:ea typeface="Calibri"/>
              <a:cs typeface="Calibri"/>
            </a:endParaRPr>
          </a:p>
          <a:p>
            <a:r>
              <a:rPr lang="en-US" sz="2400" dirty="0"/>
              <a:t>The brain does not usually hunt for nonsense as this is not usually important for survival.  We must consciously create nonsense.</a:t>
            </a:r>
            <a:endParaRPr lang="en-US" sz="2400">
              <a:ea typeface="Calibri"/>
              <a:cs typeface="Calibri"/>
            </a:endParaRPr>
          </a:p>
          <a:p>
            <a:r>
              <a:rPr lang="en-US" sz="2400" dirty="0"/>
              <a:t>One explanation why delusions are so powerful. People believe they are related to their survival or the survival of a loved one.</a:t>
            </a:r>
            <a:endParaRPr lang="en-US" sz="2400" dirty="0">
              <a:ea typeface="Calibri"/>
              <a:cs typeface="Calibri"/>
            </a:endParaRPr>
          </a:p>
        </p:txBody>
      </p:sp>
      <p:sp>
        <p:nvSpPr>
          <p:cNvPr id="4" name="Title 1">
            <a:extLst>
              <a:ext uri="{FF2B5EF4-FFF2-40B4-BE49-F238E27FC236}">
                <a16:creationId xmlns:a16="http://schemas.microsoft.com/office/drawing/2014/main" id="{8F06DA3D-A386-F521-26C4-0E3138DFCA15}"/>
              </a:ext>
            </a:extLst>
          </p:cNvPr>
          <p:cNvSpPr>
            <a:spLocks noGrp="1"/>
          </p:cNvSpPr>
          <p:nvPr>
            <p:ph type="title"/>
          </p:nvPr>
        </p:nvSpPr>
        <p:spPr>
          <a:xfrm>
            <a:off x="457200" y="609601"/>
            <a:ext cx="7772400" cy="1098219"/>
          </a:xfrm>
          <a:solidFill>
            <a:srgbClr val="FFC000"/>
          </a:solidFill>
        </p:spPr>
        <p:style>
          <a:lnRef idx="0">
            <a:schemeClr val="accent5"/>
          </a:lnRef>
          <a:fillRef idx="3">
            <a:schemeClr val="accent5"/>
          </a:fillRef>
          <a:effectRef idx="3">
            <a:schemeClr val="accent5"/>
          </a:effectRef>
          <a:fontRef idx="minor">
            <a:schemeClr val="lt1"/>
          </a:fontRef>
        </p:style>
        <p:txBody>
          <a:bodyPr>
            <a:normAutofit/>
          </a:bodyPr>
          <a:lstStyle/>
          <a:p>
            <a:r>
              <a:rPr lang="en-US" sz="4000" b="1" dirty="0">
                <a:solidFill>
                  <a:schemeClr val="accent2">
                    <a:lumMod val="50000"/>
                  </a:schemeClr>
                </a:solidFill>
                <a:latin typeface="Calibri"/>
                <a:cs typeface="Calibri"/>
              </a:rPr>
              <a:t>Reasons to be clearer</a:t>
            </a:r>
          </a:p>
        </p:txBody>
      </p:sp>
      <p:pic>
        <p:nvPicPr>
          <p:cNvPr id="5" name="Content Placeholder 3" descr="A colorful brain drawing on a black background&#10;&#10;Description automatically generated">
            <a:extLst>
              <a:ext uri="{FF2B5EF4-FFF2-40B4-BE49-F238E27FC236}">
                <a16:creationId xmlns:a16="http://schemas.microsoft.com/office/drawing/2014/main" id="{B1E07B04-0C9A-C0FC-00EA-CD78B36E139E}"/>
              </a:ext>
            </a:extLst>
          </p:cNvPr>
          <p:cNvPicPr>
            <a:picLocks noChangeAspect="1"/>
          </p:cNvPicPr>
          <p:nvPr/>
        </p:nvPicPr>
        <p:blipFill>
          <a:blip r:embed="rId2"/>
          <a:stretch>
            <a:fillRect/>
          </a:stretch>
        </p:blipFill>
        <p:spPr>
          <a:xfrm>
            <a:off x="7602876" y="866184"/>
            <a:ext cx="1320145" cy="88468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8191"/>
            <a:ext cx="8226845" cy="1456267"/>
          </a:xfrm>
        </p:spPr>
        <p:txBody>
          <a:bodyPr>
            <a:noAutofit/>
          </a:bodyPr>
          <a:lstStyle/>
          <a:p>
            <a:pPr algn="ctr"/>
            <a:r>
              <a:rPr lang="en-US" sz="9600">
                <a:latin typeface="Arial Black"/>
              </a:rPr>
              <a:t>PFMFMRFP</a:t>
            </a:r>
          </a:p>
        </p:txBody>
      </p:sp>
      <p:sp>
        <p:nvSpPr>
          <p:cNvPr id="3" name="Content Placeholder 2"/>
          <p:cNvSpPr>
            <a:spLocks noGrp="1"/>
          </p:cNvSpPr>
          <p:nvPr>
            <p:ph idx="1"/>
          </p:nvPr>
        </p:nvSpPr>
        <p:spPr>
          <a:xfrm>
            <a:off x="733283" y="2870311"/>
            <a:ext cx="7664985" cy="2092287"/>
          </a:xfrm>
          <a:solidFill>
            <a:srgbClr val="FFC000"/>
          </a:solidFill>
        </p:spPr>
        <p:txBody>
          <a:bodyPr/>
          <a:lstStyle/>
          <a:p>
            <a:pPr marL="0" indent="0" algn="ctr">
              <a:buNone/>
            </a:pPr>
            <a:r>
              <a:rPr lang="en-US" sz="3600">
                <a:solidFill>
                  <a:schemeClr val="accent2">
                    <a:lumMod val="50000"/>
                  </a:schemeClr>
                </a:solidFill>
              </a:rPr>
              <a:t>  </a:t>
            </a:r>
            <a:r>
              <a:rPr lang="en-US" sz="3600" b="1">
                <a:solidFill>
                  <a:schemeClr val="accent2">
                    <a:lumMod val="50000"/>
                  </a:schemeClr>
                </a:solidFill>
              </a:rPr>
              <a:t>Can you guess what this word is?</a:t>
            </a:r>
            <a:endParaRPr lang="en-US" sz="3600">
              <a:solidFill>
                <a:schemeClr val="accent2">
                  <a:lumMod val="50000"/>
                </a:schemeClr>
              </a:solidFill>
              <a:cs typeface="Calibri" panose="020F0502020204030204"/>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8191"/>
            <a:ext cx="8226845" cy="1456267"/>
          </a:xfrm>
        </p:spPr>
        <p:txBody>
          <a:bodyPr>
            <a:noAutofit/>
          </a:bodyPr>
          <a:lstStyle/>
          <a:p>
            <a:pPr algn="ctr"/>
            <a:r>
              <a:rPr lang="en-US" sz="9600">
                <a:latin typeface="Arial Black"/>
              </a:rPr>
              <a:t>PFMFMRFP</a:t>
            </a:r>
          </a:p>
        </p:txBody>
      </p:sp>
    </p:spTree>
    <p:extLst>
      <p:ext uri="{BB962C8B-B14F-4D97-AF65-F5344CB8AC3E}">
        <p14:creationId xmlns:p14="http://schemas.microsoft.com/office/powerpoint/2010/main" val="1337902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a:t>The brain innately seeks meaning and to understand.</a:t>
            </a:r>
          </a:p>
          <a:p>
            <a:pPr>
              <a:buClr>
                <a:srgbClr val="FFFFFF"/>
              </a:buClr>
            </a:pPr>
            <a:endParaRPr lang="en-US" dirty="0"/>
          </a:p>
          <a:p>
            <a:r>
              <a:rPr lang="en-US"/>
              <a:t>The search for meaning occurs through patterning.</a:t>
            </a:r>
            <a:endParaRPr lang="en-US" dirty="0">
              <a:cs typeface="Calibri"/>
            </a:endParaRPr>
          </a:p>
          <a:p>
            <a:pPr marL="0" indent="0">
              <a:buNone/>
            </a:pPr>
            <a:endParaRPr lang="en-US">
              <a:cs typeface="Calibri" panose="020F0502020204030204"/>
            </a:endParaRPr>
          </a:p>
          <a:p>
            <a:r>
              <a:rPr lang="en-US"/>
              <a:t>The uses past information to interpret new information</a:t>
            </a:r>
            <a:endParaRPr lang="en-US" dirty="0">
              <a:cs typeface="Calibri"/>
            </a:endParaRPr>
          </a:p>
          <a:p>
            <a:endParaRPr lang="en-US"/>
          </a:p>
          <a:p>
            <a:r>
              <a:rPr lang="en-US"/>
              <a:t>This makes a good case for using prior learning or priming the learning</a:t>
            </a:r>
            <a:r>
              <a:rPr lang="en-US" dirty="0"/>
              <a:t> </a:t>
            </a:r>
            <a:r>
              <a:rPr lang="en-US"/>
              <a:t> apparatus.</a:t>
            </a:r>
            <a:endParaRPr lang="en-US" dirty="0">
              <a:cs typeface="Calibri"/>
            </a:endParaRPr>
          </a:p>
          <a:p>
            <a:endParaRPr lang="en-US"/>
          </a:p>
          <a:p>
            <a:r>
              <a:rPr lang="en-US"/>
              <a:t>The</a:t>
            </a:r>
            <a:r>
              <a:rPr lang="en-US" dirty="0"/>
              <a:t> </a:t>
            </a:r>
            <a:r>
              <a:rPr lang="en-US"/>
              <a:t> brain is run by patterns not facts. Televised media ingrains patterns that may be antisocial or untrue. The brain can’t help by make “patterns” or meaning of the</a:t>
            </a:r>
            <a:r>
              <a:rPr lang="en-US" dirty="0"/>
              <a:t> </a:t>
            </a:r>
            <a:r>
              <a:rPr lang="en-US"/>
              <a:t> volumes of data. Reports are that children watch 3-5 hours of television a day.</a:t>
            </a:r>
            <a:r>
              <a:rPr lang="en-US" dirty="0"/>
              <a:t> </a:t>
            </a:r>
            <a:endParaRPr lang="en-US" dirty="0">
              <a:cs typeface="Calibri"/>
            </a:endParaRPr>
          </a:p>
          <a:p>
            <a:endParaRPr lang="en-US" dirty="0">
              <a:cs typeface="Calibri"/>
            </a:endParaRPr>
          </a:p>
        </p:txBody>
      </p:sp>
      <p:sp>
        <p:nvSpPr>
          <p:cNvPr id="5" name="Title 1">
            <a:extLst>
              <a:ext uri="{FF2B5EF4-FFF2-40B4-BE49-F238E27FC236}">
                <a16:creationId xmlns:a16="http://schemas.microsoft.com/office/drawing/2014/main" id="{2F836AD1-3CCF-D212-7DF8-C8BF18F2513D}"/>
              </a:ext>
            </a:extLst>
          </p:cNvPr>
          <p:cNvSpPr txBox="1">
            <a:spLocks/>
          </p:cNvSpPr>
          <p:nvPr/>
        </p:nvSpPr>
        <p:spPr>
          <a:xfrm>
            <a:off x="496033" y="753726"/>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4000" b="1" dirty="0">
                <a:solidFill>
                  <a:schemeClr val="accent2">
                    <a:lumMod val="50000"/>
                  </a:schemeClr>
                </a:solidFill>
                <a:latin typeface="Calibri"/>
                <a:cs typeface="Calibri"/>
              </a:rPr>
              <a:t>The brain is meaning driven</a:t>
            </a:r>
            <a:endParaRPr lang="en-US" sz="4000" dirty="0">
              <a:solidFill>
                <a:schemeClr val="accent2">
                  <a:lumMod val="50000"/>
                </a:schemeClr>
              </a:solidFill>
              <a:ea typeface="Calibri"/>
              <a:cs typeface="Calibri"/>
            </a:endParaRPr>
          </a:p>
        </p:txBody>
      </p:sp>
      <p:pic>
        <p:nvPicPr>
          <p:cNvPr id="4" name="Content Placeholder 3" descr="A colorful brain drawing on a black background&#10;&#10;Description automatically generated">
            <a:extLst>
              <a:ext uri="{FF2B5EF4-FFF2-40B4-BE49-F238E27FC236}">
                <a16:creationId xmlns:a16="http://schemas.microsoft.com/office/drawing/2014/main" id="{245139D3-8783-273C-15FF-362A6BE37832}"/>
              </a:ext>
            </a:extLst>
          </p:cNvPr>
          <p:cNvPicPr>
            <a:picLocks noChangeAspect="1"/>
          </p:cNvPicPr>
          <p:nvPr/>
        </p:nvPicPr>
        <p:blipFill>
          <a:blip r:embed="rId3"/>
          <a:stretch>
            <a:fillRect/>
          </a:stretch>
        </p:blipFill>
        <p:spPr>
          <a:xfrm>
            <a:off x="7602876" y="866184"/>
            <a:ext cx="1320145" cy="88468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1163BD4-032F-3ABD-50F8-9EEDFA50F543}"/>
              </a:ext>
            </a:extLst>
          </p:cNvPr>
          <p:cNvSpPr txBox="1">
            <a:spLocks/>
          </p:cNvSpPr>
          <p:nvPr/>
        </p:nvSpPr>
        <p:spPr>
          <a:xfrm>
            <a:off x="845389" y="580846"/>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lIns="91440" tIns="45720" rIns="91440" bIns="4572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4000" b="1" dirty="0">
                <a:solidFill>
                  <a:schemeClr val="accent2">
                    <a:lumMod val="50000"/>
                  </a:schemeClr>
                </a:solidFill>
                <a:latin typeface="Calibri"/>
                <a:cs typeface="Calibri"/>
              </a:rPr>
              <a:t>Brain Bias</a:t>
            </a:r>
            <a:endParaRPr lang="en-US" sz="4000">
              <a:solidFill>
                <a:schemeClr val="accent2">
                  <a:lumMod val="50000"/>
                </a:schemeClr>
              </a:solidFill>
              <a:cs typeface="Calibri"/>
            </a:endParaRPr>
          </a:p>
        </p:txBody>
      </p:sp>
      <p:pic>
        <p:nvPicPr>
          <p:cNvPr id="5" name="Content Placeholder 3" descr="A colorful brain drawing on a black background&#10;&#10;Description automatically generated">
            <a:extLst>
              <a:ext uri="{FF2B5EF4-FFF2-40B4-BE49-F238E27FC236}">
                <a16:creationId xmlns:a16="http://schemas.microsoft.com/office/drawing/2014/main" id="{C5217AA7-D160-6BF7-FCB1-4D63A15FF4A0}"/>
              </a:ext>
            </a:extLst>
          </p:cNvPr>
          <p:cNvPicPr>
            <a:picLocks noChangeAspect="1"/>
          </p:cNvPicPr>
          <p:nvPr/>
        </p:nvPicPr>
        <p:blipFill>
          <a:blip r:embed="rId2"/>
          <a:stretch>
            <a:fillRect/>
          </a:stretch>
        </p:blipFill>
        <p:spPr>
          <a:xfrm>
            <a:off x="7602876" y="736788"/>
            <a:ext cx="1320145" cy="884687"/>
          </a:xfrm>
          <a:prstGeom prst="rect">
            <a:avLst/>
          </a:prstGeom>
        </p:spPr>
      </p:pic>
      <p:sp>
        <p:nvSpPr>
          <p:cNvPr id="7" name="Content Placeholder 2">
            <a:extLst>
              <a:ext uri="{FF2B5EF4-FFF2-40B4-BE49-F238E27FC236}">
                <a16:creationId xmlns:a16="http://schemas.microsoft.com/office/drawing/2014/main" id="{2BCFE348-80D2-A9E7-16F2-10374CBFB407}"/>
              </a:ext>
            </a:extLst>
          </p:cNvPr>
          <p:cNvSpPr txBox="1">
            <a:spLocks/>
          </p:cNvSpPr>
          <p:nvPr/>
        </p:nvSpPr>
        <p:spPr>
          <a:xfrm>
            <a:off x="1295400" y="2300377"/>
            <a:ext cx="7239000" cy="3795623"/>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342900" indent="-342900">
              <a:buClr>
                <a:prstClr val="white"/>
              </a:buClr>
            </a:pPr>
            <a:r>
              <a:rPr lang="en-US" sz="2400" dirty="0">
                <a:ea typeface="Calibri"/>
                <a:cs typeface="Calibri"/>
              </a:rPr>
              <a:t>Our brains are also making meaning of why and how children are learning </a:t>
            </a:r>
            <a:endParaRPr lang="en-US"/>
          </a:p>
          <a:p>
            <a:pPr marL="342900" indent="-342900">
              <a:buClr>
                <a:srgbClr val="FFFFFF"/>
              </a:buClr>
            </a:pPr>
            <a:r>
              <a:rPr lang="en-US" sz="2400" dirty="0">
                <a:ea typeface="Calibri"/>
                <a:cs typeface="Calibri"/>
              </a:rPr>
              <a:t>Sometimes our brain attributes an action or behavior to the children's executive state, when it came from the survival or emotional state </a:t>
            </a:r>
          </a:p>
          <a:p>
            <a:pPr marL="342900" indent="-342900">
              <a:buClr>
                <a:srgbClr val="FFFFFF"/>
              </a:buClr>
            </a:pPr>
            <a:endParaRPr lang="en-US" sz="2400" dirty="0">
              <a:ea typeface="Calibri"/>
              <a:cs typeface="Calibri"/>
            </a:endParaRPr>
          </a:p>
          <a:p>
            <a:pPr>
              <a:buClr>
                <a:srgbClr val="FFFFFF"/>
              </a:buClr>
            </a:pPr>
            <a:endParaRPr lang="en-US" sz="2400" dirty="0">
              <a:ea typeface="Calibri"/>
              <a:cs typeface="Calibri"/>
            </a:endParaRPr>
          </a:p>
        </p:txBody>
      </p:sp>
    </p:spTree>
    <p:extLst>
      <p:ext uri="{BB962C8B-B14F-4D97-AF65-F5344CB8AC3E}">
        <p14:creationId xmlns:p14="http://schemas.microsoft.com/office/powerpoint/2010/main" val="917006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9094" y="2054612"/>
            <a:ext cx="4096108" cy="3693319"/>
          </a:xfrm>
          <a:prstGeom prst="rect">
            <a:avLst/>
          </a:prstGeom>
        </p:spPr>
        <p:txBody>
          <a:bodyPr wrap="square" lIns="91440" tIns="45720" rIns="91440" bIns="45720" anchor="t">
            <a:spAutoFit/>
          </a:bodyPr>
          <a:lstStyle/>
          <a:p>
            <a:pPr marL="57150" indent="-4445">
              <a:buFont typeface="Wingdings" pitchFamily="2" charset="2"/>
              <a:buChar char="ü"/>
            </a:pPr>
            <a:r>
              <a:rPr lang="en-US"/>
              <a:t>The brain is highly adaptive </a:t>
            </a:r>
          </a:p>
          <a:p>
            <a:pPr marL="57150" indent="-4445">
              <a:buFont typeface="Wingdings" pitchFamily="2" charset="2"/>
              <a:buChar char="ü"/>
            </a:pPr>
            <a:endParaRPr lang="en-US" dirty="0"/>
          </a:p>
          <a:p>
            <a:pPr marL="57150" indent="-4445">
              <a:buFont typeface="Wingdings" pitchFamily="2" charset="2"/>
              <a:buChar char="ü"/>
            </a:pPr>
            <a:r>
              <a:rPr lang="en-US" dirty="0"/>
              <a:t>All brains are meaning-driven</a:t>
            </a:r>
            <a:endParaRPr lang="en-US" dirty="0">
              <a:ea typeface="Calibri"/>
              <a:cs typeface="Calibri"/>
            </a:endParaRPr>
          </a:p>
          <a:p>
            <a:pPr marL="57150" indent="-4445">
              <a:buFont typeface="Wingdings" pitchFamily="2" charset="2"/>
              <a:buChar char="ü"/>
            </a:pPr>
            <a:endParaRPr lang="en-US" dirty="0">
              <a:ea typeface="Calibri"/>
              <a:cs typeface="Calibri"/>
            </a:endParaRPr>
          </a:p>
          <a:p>
            <a:pPr marL="57150" indent="-4445">
              <a:buFont typeface="Wingdings" pitchFamily="2" charset="2"/>
              <a:buChar char="ü"/>
            </a:pPr>
            <a:r>
              <a:rPr lang="en-US" dirty="0"/>
              <a:t>Cycles and rhythms of physical development affect all aspects of a child’s interactions with caregivers</a:t>
            </a:r>
            <a:endParaRPr lang="en-US" dirty="0">
              <a:ea typeface="Calibri"/>
              <a:cs typeface="Calibri"/>
            </a:endParaRPr>
          </a:p>
          <a:p>
            <a:pPr marL="57150" indent="-4445">
              <a:buFont typeface="Wingdings" pitchFamily="2" charset="2"/>
              <a:buChar char="ü"/>
            </a:pPr>
            <a:endParaRPr lang="en-US" dirty="0">
              <a:ea typeface="Calibri"/>
              <a:cs typeface="Calibri"/>
            </a:endParaRPr>
          </a:p>
          <a:p>
            <a:pPr marL="57150" indent="-4445">
              <a:buFont typeface="Wingdings" pitchFamily="2" charset="2"/>
              <a:buChar char="ü"/>
            </a:pPr>
            <a:r>
              <a:rPr lang="en-US" dirty="0">
                <a:ea typeface="Calibri"/>
                <a:cs typeface="Calibri"/>
              </a:rPr>
              <a:t>Learning requires a confluence of the mind/body </a:t>
            </a:r>
          </a:p>
          <a:p>
            <a:pPr marL="57150" indent="-4445">
              <a:buFont typeface="Wingdings" pitchFamily="2" charset="2"/>
              <a:buChar char="ü"/>
            </a:pPr>
            <a:endParaRPr lang="en-US" dirty="0">
              <a:ea typeface="Calibri"/>
              <a:cs typeface="Calibri"/>
            </a:endParaRPr>
          </a:p>
          <a:p>
            <a:pPr marL="57150" indent="-4445">
              <a:buFont typeface="Wingdings" pitchFamily="2" charset="2"/>
              <a:buChar char="ü"/>
            </a:pPr>
            <a:r>
              <a:rPr lang="en-US" dirty="0"/>
              <a:t>Brains need food and water to thrive (and behave)!</a:t>
            </a:r>
            <a:endParaRPr lang="en-US" dirty="0">
              <a:ea typeface="Calibri"/>
              <a:cs typeface="Calibri"/>
            </a:endParaRPr>
          </a:p>
        </p:txBody>
      </p:sp>
      <p:sp>
        <p:nvSpPr>
          <p:cNvPr id="3" name="Rectangle 2"/>
          <p:cNvSpPr/>
          <p:nvPr/>
        </p:nvSpPr>
        <p:spPr>
          <a:xfrm>
            <a:off x="5247127" y="2060275"/>
            <a:ext cx="3548331" cy="4524315"/>
          </a:xfrm>
          <a:prstGeom prst="rect">
            <a:avLst/>
          </a:prstGeom>
        </p:spPr>
        <p:txBody>
          <a:bodyPr wrap="square" lIns="91440" tIns="45720" rIns="91440" bIns="45720" anchor="t">
            <a:spAutoFit/>
          </a:bodyPr>
          <a:lstStyle/>
          <a:p>
            <a:pPr marL="0" lvl="3" indent="-1270">
              <a:buFont typeface="Wingdings" pitchFamily="2" charset="2"/>
              <a:buChar char="ü"/>
            </a:pPr>
            <a:r>
              <a:rPr lang="en-US" dirty="0"/>
              <a:t>Emotions are critical to learning</a:t>
            </a:r>
            <a:endParaRPr lang="en-US" dirty="0">
              <a:ea typeface="Calibri"/>
              <a:cs typeface="Calibri"/>
            </a:endParaRPr>
          </a:p>
          <a:p>
            <a:pPr marL="0" indent="228600">
              <a:buFont typeface="Wingdings" pitchFamily="2" charset="2"/>
              <a:buChar char="ü"/>
            </a:pPr>
            <a:endParaRPr lang="en-US" dirty="0">
              <a:ea typeface="Calibri"/>
              <a:cs typeface="Calibri"/>
            </a:endParaRPr>
          </a:p>
          <a:p>
            <a:pPr indent="228600">
              <a:buFont typeface="Wingdings" pitchFamily="2" charset="2"/>
              <a:buChar char="ü"/>
            </a:pPr>
            <a:r>
              <a:rPr lang="en-US" dirty="0"/>
              <a:t>Stress, threats, and trauma alter brain functions and responses</a:t>
            </a:r>
            <a:endParaRPr lang="en-US" dirty="0">
              <a:ea typeface="Calibri"/>
              <a:cs typeface="Calibri"/>
            </a:endParaRPr>
          </a:p>
          <a:p>
            <a:pPr indent="228600">
              <a:buFont typeface="Wingdings" pitchFamily="2" charset="2"/>
              <a:buChar char="ü"/>
            </a:pPr>
            <a:endParaRPr lang="en-US" dirty="0">
              <a:ea typeface="Calibri"/>
              <a:cs typeface="Calibri"/>
            </a:endParaRPr>
          </a:p>
          <a:p>
            <a:pPr indent="228600">
              <a:buFont typeface="Wingdings" pitchFamily="2" charset="2"/>
              <a:buChar char="ü"/>
            </a:pPr>
            <a:r>
              <a:rPr lang="en-US" dirty="0">
                <a:ea typeface="Calibri"/>
                <a:cs typeface="Calibri"/>
              </a:rPr>
              <a:t>Supportive relationships are the best antidote to stress</a:t>
            </a:r>
          </a:p>
          <a:p>
            <a:pPr indent="228600">
              <a:buFont typeface="Wingdings" pitchFamily="2" charset="2"/>
              <a:buChar char="ü"/>
            </a:pPr>
            <a:endParaRPr lang="en-US" dirty="0">
              <a:ea typeface="Calibri"/>
              <a:cs typeface="Calibri"/>
            </a:endParaRPr>
          </a:p>
          <a:p>
            <a:pPr indent="228600">
              <a:buFont typeface="Wingdings" pitchFamily="2" charset="2"/>
              <a:buChar char="ü"/>
            </a:pPr>
            <a:r>
              <a:rPr lang="en-US" dirty="0">
                <a:ea typeface="Calibri"/>
                <a:cs typeface="Calibri"/>
              </a:rPr>
              <a:t>Knowledge of the Brain State Model is crucial to effective learning</a:t>
            </a:r>
          </a:p>
          <a:p>
            <a:pPr indent="228600">
              <a:buFont typeface="Wingdings" pitchFamily="2" charset="2"/>
              <a:buChar char="ü"/>
            </a:pPr>
            <a:endParaRPr lang="en-US" dirty="0">
              <a:ea typeface="Calibri"/>
              <a:cs typeface="Calibri"/>
            </a:endParaRPr>
          </a:p>
          <a:p>
            <a:pPr indent="228600">
              <a:buFont typeface="Wingdings" pitchFamily="2" charset="2"/>
              <a:buChar char="ü"/>
            </a:pPr>
            <a:r>
              <a:rPr lang="en-US" dirty="0">
                <a:ea typeface="Calibri"/>
                <a:cs typeface="Calibri"/>
              </a:rPr>
              <a:t>Safety in the classroom setting helps children regulate and learn more effectively</a:t>
            </a:r>
          </a:p>
          <a:p>
            <a:pPr indent="228600"/>
            <a:endParaRPr lang="en-US">
              <a:ea typeface="Calibri" panose="020F0502020204030204"/>
              <a:cs typeface="Calibri" panose="020F0502020204030204"/>
            </a:endParaRPr>
          </a:p>
        </p:txBody>
      </p:sp>
      <p:sp>
        <p:nvSpPr>
          <p:cNvPr id="4" name="TextBox 3"/>
          <p:cNvSpPr txBox="1"/>
          <p:nvPr/>
        </p:nvSpPr>
        <p:spPr>
          <a:xfrm>
            <a:off x="1600200" y="609600"/>
            <a:ext cx="6248400" cy="523220"/>
          </a:xfrm>
          <a:prstGeom prst="rect">
            <a:avLst/>
          </a:prstGeom>
          <a:noFill/>
        </p:spPr>
        <p:txBody>
          <a:bodyPr wrap="square" rtlCol="0">
            <a:spAutoFit/>
          </a:bodyPr>
          <a:lstStyle/>
          <a:p>
            <a:r>
              <a:rPr lang="en-US" sz="2800"/>
              <a:t>SUMMING UP. . .</a:t>
            </a:r>
          </a:p>
        </p:txBody>
      </p:sp>
      <p:sp>
        <p:nvSpPr>
          <p:cNvPr id="6" name="Title 1">
            <a:extLst>
              <a:ext uri="{FF2B5EF4-FFF2-40B4-BE49-F238E27FC236}">
                <a16:creationId xmlns:a16="http://schemas.microsoft.com/office/drawing/2014/main" id="{F99166FD-A363-73CB-7909-DE07F2D2AC4C}"/>
              </a:ext>
            </a:extLst>
          </p:cNvPr>
          <p:cNvSpPr txBox="1">
            <a:spLocks/>
          </p:cNvSpPr>
          <p:nvPr/>
        </p:nvSpPr>
        <p:spPr>
          <a:xfrm>
            <a:off x="845389" y="580846"/>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lIns="91440" tIns="45720" rIns="91440" bIns="4572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4000" b="1" dirty="0">
                <a:solidFill>
                  <a:schemeClr val="accent2">
                    <a:lumMod val="50000"/>
                  </a:schemeClr>
                </a:solidFill>
                <a:latin typeface="Calibri"/>
                <a:cs typeface="Calibri"/>
              </a:rPr>
              <a:t>Major Takeaways</a:t>
            </a:r>
            <a:endParaRPr lang="en-US" sz="4000">
              <a:solidFill>
                <a:schemeClr val="accent2">
                  <a:lumMod val="50000"/>
                </a:schemeClr>
              </a:solidFill>
              <a:cs typeface="Calibri"/>
            </a:endParaRPr>
          </a:p>
        </p:txBody>
      </p:sp>
      <p:pic>
        <p:nvPicPr>
          <p:cNvPr id="7" name="Content Placeholder 3" descr="A colorful brain drawing on a black background&#10;&#10;Description automatically generated">
            <a:extLst>
              <a:ext uri="{FF2B5EF4-FFF2-40B4-BE49-F238E27FC236}">
                <a16:creationId xmlns:a16="http://schemas.microsoft.com/office/drawing/2014/main" id="{085848C8-2162-E494-19D4-47E51E8BFD22}"/>
              </a:ext>
            </a:extLst>
          </p:cNvPr>
          <p:cNvPicPr>
            <a:picLocks noChangeAspect="1"/>
          </p:cNvPicPr>
          <p:nvPr/>
        </p:nvPicPr>
        <p:blipFill>
          <a:blip r:embed="rId2"/>
          <a:stretch>
            <a:fillRect/>
          </a:stretch>
        </p:blipFill>
        <p:spPr>
          <a:xfrm>
            <a:off x="7602876" y="736788"/>
            <a:ext cx="1320145" cy="884687"/>
          </a:xfrm>
          <a:prstGeom prst="rect">
            <a:avLst/>
          </a:prstGeom>
        </p:spPr>
      </p:pic>
    </p:spTree>
    <p:extLst>
      <p:ext uri="{BB962C8B-B14F-4D97-AF65-F5344CB8AC3E}">
        <p14:creationId xmlns:p14="http://schemas.microsoft.com/office/powerpoint/2010/main" val="3267229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84DF4-6FAC-4B2A-9FE0-09EC9C3E2861}"/>
              </a:ext>
            </a:extLst>
          </p:cNvPr>
          <p:cNvSpPr>
            <a:spLocks noGrp="1"/>
          </p:cNvSpPr>
          <p:nvPr>
            <p:ph type="title"/>
          </p:nvPr>
        </p:nvSpPr>
        <p:spPr>
          <a:xfrm>
            <a:off x="687238" y="652733"/>
            <a:ext cx="7772400" cy="1098219"/>
          </a:xfrm>
          <a:solidFill>
            <a:srgbClr val="FFC000"/>
          </a:solidFill>
        </p:spPr>
        <p:style>
          <a:lnRef idx="0">
            <a:schemeClr val="accent5"/>
          </a:lnRef>
          <a:fillRef idx="3">
            <a:schemeClr val="accent5"/>
          </a:fillRef>
          <a:effectRef idx="3">
            <a:schemeClr val="accent5"/>
          </a:effectRef>
          <a:fontRef idx="minor">
            <a:schemeClr val="lt1"/>
          </a:fontRef>
        </p:style>
        <p:txBody>
          <a:bodyPr>
            <a:normAutofit/>
          </a:bodyPr>
          <a:lstStyle/>
          <a:p>
            <a:r>
              <a:rPr lang="en-US" sz="4000" b="1" dirty="0">
                <a:solidFill>
                  <a:schemeClr val="accent2">
                    <a:lumMod val="50000"/>
                  </a:schemeClr>
                </a:solidFill>
                <a:latin typeface="Calibri"/>
                <a:cs typeface="Calibri"/>
              </a:rPr>
              <a:t>RESOURCES</a:t>
            </a:r>
          </a:p>
        </p:txBody>
      </p:sp>
      <p:sp>
        <p:nvSpPr>
          <p:cNvPr id="3" name="Content Placeholder 2">
            <a:extLst>
              <a:ext uri="{FF2B5EF4-FFF2-40B4-BE49-F238E27FC236}">
                <a16:creationId xmlns:a16="http://schemas.microsoft.com/office/drawing/2014/main" id="{1D4B4267-BFCE-4AD9-B0C7-3C2F5CDDB2B8}"/>
              </a:ext>
            </a:extLst>
          </p:cNvPr>
          <p:cNvSpPr>
            <a:spLocks noGrp="1"/>
          </p:cNvSpPr>
          <p:nvPr>
            <p:ph idx="1"/>
          </p:nvPr>
        </p:nvSpPr>
        <p:spPr>
          <a:xfrm>
            <a:off x="689281" y="2084817"/>
            <a:ext cx="7772400" cy="4221367"/>
          </a:xfrm>
        </p:spPr>
        <p:txBody>
          <a:bodyPr vert="horz" lIns="91440" tIns="45720" rIns="91440" bIns="45720" rtlCol="0" anchor="ctr">
            <a:noAutofit/>
          </a:bodyPr>
          <a:lstStyle/>
          <a:p>
            <a:r>
              <a:rPr lang="en-US"/>
              <a:t>Brenda Ingram, EdD, LCSW, Director of Clinical Services, Peace Over Violence. Brenda@peaceoverviolence.org </a:t>
            </a:r>
            <a:endParaRPr lang="en-US">
              <a:cs typeface="Calibri"/>
            </a:endParaRPr>
          </a:p>
          <a:p>
            <a:r>
              <a:rPr lang="en-US"/>
              <a:t>Helping Traumatized Children Learn. A Report and Policy Agenda. Retrieved at http://www.k12.wa.us/CompassionateSchools/pubdocs/HelpTraumatizedChi ldLearn.pdf   </a:t>
            </a:r>
            <a:endParaRPr lang="en-US">
              <a:cs typeface="Calibri"/>
            </a:endParaRPr>
          </a:p>
          <a:p>
            <a:r>
              <a:rPr lang="en-US"/>
              <a:t>Trauma Informed Practices in Schools  Children, Violence and Trauma—Interventions in Schools  https://www.youtube.com/watch?v=49GzqPP7YYk  </a:t>
            </a:r>
            <a:endParaRPr lang="en-US">
              <a:cs typeface="Calibri"/>
            </a:endParaRPr>
          </a:p>
          <a:p>
            <a:r>
              <a:rPr lang="en-US"/>
              <a:t>Modules on creating trauma informed care in schools, Madison Metropolitan School District. There are 10 modules, https://www.youtube.com/watch?v=elaLV_b8FXw   • https://www.youtube.com/watch?v=lJpafA1G148  • https://www.youtube.com/watch?v=YQoQS4RFJRQ  </a:t>
            </a:r>
            <a:endParaRPr lang="en-US">
              <a:cs typeface="Calibri"/>
            </a:endParaRPr>
          </a:p>
          <a:p>
            <a:r>
              <a:rPr lang="en-US"/>
              <a:t>Practicing Mindfulness </a:t>
            </a:r>
            <a:r>
              <a:rPr lang="en-US">
                <a:hlinkClick r:id="rId2"/>
              </a:rPr>
              <a:t>https://blissfulkids.com/how-to-practice-mindfulness-with-children-the-essential-guide/</a:t>
            </a:r>
            <a:endParaRPr lang="en-US"/>
          </a:p>
        </p:txBody>
      </p:sp>
      <p:pic>
        <p:nvPicPr>
          <p:cNvPr id="5" name="Content Placeholder 3" descr="A colorful brain drawing on a black background&#10;&#10;Description automatically generated">
            <a:extLst>
              <a:ext uri="{FF2B5EF4-FFF2-40B4-BE49-F238E27FC236}">
                <a16:creationId xmlns:a16="http://schemas.microsoft.com/office/drawing/2014/main" id="{772BA325-E1BE-8D27-4BF6-D18E001F97D7}"/>
              </a:ext>
            </a:extLst>
          </p:cNvPr>
          <p:cNvPicPr>
            <a:picLocks noChangeAspect="1"/>
          </p:cNvPicPr>
          <p:nvPr/>
        </p:nvPicPr>
        <p:blipFill>
          <a:blip r:embed="rId3"/>
          <a:stretch>
            <a:fillRect/>
          </a:stretch>
        </p:blipFill>
        <p:spPr>
          <a:xfrm>
            <a:off x="7602876" y="866184"/>
            <a:ext cx="1320145" cy="884687"/>
          </a:xfrm>
          <a:prstGeom prst="rect">
            <a:avLst/>
          </a:prstGeom>
        </p:spPr>
      </p:pic>
    </p:spTree>
    <p:extLst>
      <p:ext uri="{BB962C8B-B14F-4D97-AF65-F5344CB8AC3E}">
        <p14:creationId xmlns:p14="http://schemas.microsoft.com/office/powerpoint/2010/main" val="3898817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E83D501-63D2-4953-07FD-8834F50D9D69}"/>
              </a:ext>
            </a:extLst>
          </p:cNvPr>
          <p:cNvSpPr txBox="1">
            <a:spLocks/>
          </p:cNvSpPr>
          <p:nvPr/>
        </p:nvSpPr>
        <p:spPr>
          <a:xfrm>
            <a:off x="677537" y="761082"/>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lIns="91440" tIns="45720" rIns="91440" bIns="4572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4000" b="1" err="1">
                <a:solidFill>
                  <a:srgbClr val="002060"/>
                </a:solidFill>
                <a:cs typeface="Calibri"/>
              </a:rPr>
              <a:t>SesSion</a:t>
            </a:r>
            <a:r>
              <a:rPr lang="en-US" sz="4000" b="1" dirty="0">
                <a:solidFill>
                  <a:srgbClr val="002060"/>
                </a:solidFill>
                <a:cs typeface="Calibri"/>
              </a:rPr>
              <a:t> Objectives</a:t>
            </a:r>
            <a:endParaRPr lang="en-US" sz="4000" b="1">
              <a:solidFill>
                <a:srgbClr val="002060"/>
              </a:solidFill>
              <a:ea typeface="Calibri"/>
              <a:cs typeface="Calibri"/>
            </a:endParaRPr>
          </a:p>
        </p:txBody>
      </p:sp>
      <p:pic>
        <p:nvPicPr>
          <p:cNvPr id="29" name="Content Placeholder 3" descr="A colorful brain drawing on a black background&#10;&#10;Description automatically generated">
            <a:extLst>
              <a:ext uri="{FF2B5EF4-FFF2-40B4-BE49-F238E27FC236}">
                <a16:creationId xmlns:a16="http://schemas.microsoft.com/office/drawing/2014/main" id="{B8CA43B8-A24E-4C94-94D6-8F609E54B7E6}"/>
              </a:ext>
            </a:extLst>
          </p:cNvPr>
          <p:cNvPicPr>
            <a:picLocks noChangeAspect="1"/>
          </p:cNvPicPr>
          <p:nvPr/>
        </p:nvPicPr>
        <p:blipFill>
          <a:blip r:embed="rId3"/>
          <a:stretch>
            <a:fillRect/>
          </a:stretch>
        </p:blipFill>
        <p:spPr>
          <a:xfrm>
            <a:off x="7602876" y="866184"/>
            <a:ext cx="1320145" cy="884687"/>
          </a:xfrm>
          <a:prstGeom prst="rect">
            <a:avLst/>
          </a:prstGeom>
        </p:spPr>
      </p:pic>
      <p:sp>
        <p:nvSpPr>
          <p:cNvPr id="13" name="Oval 12">
            <a:extLst>
              <a:ext uri="{FF2B5EF4-FFF2-40B4-BE49-F238E27FC236}">
                <a16:creationId xmlns:a16="http://schemas.microsoft.com/office/drawing/2014/main" id="{AAE1917D-1FD4-FF5B-9FB0-F991615659F2}"/>
              </a:ext>
            </a:extLst>
          </p:cNvPr>
          <p:cNvSpPr/>
          <p:nvPr/>
        </p:nvSpPr>
        <p:spPr>
          <a:xfrm>
            <a:off x="675714" y="2810435"/>
            <a:ext cx="1828799" cy="1828799"/>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739FC1DC-262C-F37E-253D-636ED8C01C80}"/>
              </a:ext>
            </a:extLst>
          </p:cNvPr>
          <p:cNvSpPr/>
          <p:nvPr/>
        </p:nvSpPr>
        <p:spPr>
          <a:xfrm>
            <a:off x="3656478" y="2810435"/>
            <a:ext cx="1828799" cy="1828799"/>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13C529FA-FC8C-7393-5654-281376F51D36}"/>
              </a:ext>
            </a:extLst>
          </p:cNvPr>
          <p:cNvSpPr/>
          <p:nvPr/>
        </p:nvSpPr>
        <p:spPr>
          <a:xfrm>
            <a:off x="6626037" y="2810434"/>
            <a:ext cx="1828799" cy="1828799"/>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8" name="TextBox 37">
            <a:extLst>
              <a:ext uri="{FF2B5EF4-FFF2-40B4-BE49-F238E27FC236}">
                <a16:creationId xmlns:a16="http://schemas.microsoft.com/office/drawing/2014/main" id="{E167614B-ACC0-1D39-3613-08CDBF86B3A9}"/>
              </a:ext>
            </a:extLst>
          </p:cNvPr>
          <p:cNvSpPr txBox="1"/>
          <p:nvPr/>
        </p:nvSpPr>
        <p:spPr>
          <a:xfrm>
            <a:off x="484093" y="5071781"/>
            <a:ext cx="220195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cs typeface="Calibri"/>
              </a:rPr>
              <a:t>The Body/Brain</a:t>
            </a:r>
          </a:p>
          <a:p>
            <a:pPr algn="ctr"/>
            <a:r>
              <a:rPr lang="en-US" sz="2400" b="1">
                <a:cs typeface="Calibri"/>
              </a:rPr>
              <a:t>Connection</a:t>
            </a:r>
          </a:p>
        </p:txBody>
      </p:sp>
      <p:sp>
        <p:nvSpPr>
          <p:cNvPr id="39" name="TextBox 38">
            <a:extLst>
              <a:ext uri="{FF2B5EF4-FFF2-40B4-BE49-F238E27FC236}">
                <a16:creationId xmlns:a16="http://schemas.microsoft.com/office/drawing/2014/main" id="{DA69AAE7-0891-504E-A17A-A74AEB371553}"/>
              </a:ext>
            </a:extLst>
          </p:cNvPr>
          <p:cNvSpPr txBox="1"/>
          <p:nvPr/>
        </p:nvSpPr>
        <p:spPr>
          <a:xfrm>
            <a:off x="3464857" y="5071781"/>
            <a:ext cx="220195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Stress, Trauma &amp; the Brain</a:t>
            </a:r>
          </a:p>
        </p:txBody>
      </p:sp>
      <p:sp>
        <p:nvSpPr>
          <p:cNvPr id="40" name="TextBox 39">
            <a:extLst>
              <a:ext uri="{FF2B5EF4-FFF2-40B4-BE49-F238E27FC236}">
                <a16:creationId xmlns:a16="http://schemas.microsoft.com/office/drawing/2014/main" id="{7679DE66-0EF8-5054-553B-681C4F8A3054}"/>
              </a:ext>
            </a:extLst>
          </p:cNvPr>
          <p:cNvSpPr txBox="1"/>
          <p:nvPr/>
        </p:nvSpPr>
        <p:spPr>
          <a:xfrm>
            <a:off x="6501650" y="4892487"/>
            <a:ext cx="22019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Practical</a:t>
            </a:r>
            <a:endParaRPr lang="en-US" dirty="0"/>
          </a:p>
          <a:p>
            <a:pPr algn="ctr"/>
            <a:r>
              <a:rPr lang="en-US" sz="2400" b="1" dirty="0">
                <a:cs typeface="Calibri"/>
              </a:rPr>
              <a:t>Classroom Strategies</a:t>
            </a:r>
            <a:endParaRPr lang="en-US" dirty="0"/>
          </a:p>
        </p:txBody>
      </p:sp>
      <p:pic>
        <p:nvPicPr>
          <p:cNvPr id="43" name="Graphic 42" descr="Right And Left Brain with solid fill">
            <a:extLst>
              <a:ext uri="{FF2B5EF4-FFF2-40B4-BE49-F238E27FC236}">
                <a16:creationId xmlns:a16="http://schemas.microsoft.com/office/drawing/2014/main" id="{6E694B08-BF71-EF53-E45A-FCD6ED6C5D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8712" y="3039035"/>
            <a:ext cx="1367117" cy="1362634"/>
          </a:xfrm>
          <a:prstGeom prst="rect">
            <a:avLst/>
          </a:prstGeom>
        </p:spPr>
      </p:pic>
      <p:pic>
        <p:nvPicPr>
          <p:cNvPr id="44" name="Graphic 43" descr="Children with solid fill">
            <a:extLst>
              <a:ext uri="{FF2B5EF4-FFF2-40B4-BE49-F238E27FC236}">
                <a16:creationId xmlns:a16="http://schemas.microsoft.com/office/drawing/2014/main" id="{12D5B457-9A06-9DD2-21D0-DF843CE631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43800" y="3364006"/>
            <a:ext cx="712695" cy="712695"/>
          </a:xfrm>
          <a:prstGeom prst="rect">
            <a:avLst/>
          </a:prstGeom>
        </p:spPr>
      </p:pic>
      <p:pic>
        <p:nvPicPr>
          <p:cNvPr id="45" name="Graphic 44" descr="Woman with kid with solid fill">
            <a:extLst>
              <a:ext uri="{FF2B5EF4-FFF2-40B4-BE49-F238E27FC236}">
                <a16:creationId xmlns:a16="http://schemas.microsoft.com/office/drawing/2014/main" id="{F98B51F1-29AB-C15F-5431-9AE670090F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81800" y="3364007"/>
            <a:ext cx="914400" cy="914400"/>
          </a:xfrm>
          <a:prstGeom prst="rect">
            <a:avLst/>
          </a:prstGeom>
        </p:spPr>
      </p:pic>
      <p:pic>
        <p:nvPicPr>
          <p:cNvPr id="46" name="Graphic 45" descr="Brain in head with solid fill">
            <a:extLst>
              <a:ext uri="{FF2B5EF4-FFF2-40B4-BE49-F238E27FC236}">
                <a16:creationId xmlns:a16="http://schemas.microsoft.com/office/drawing/2014/main" id="{E94E741D-6064-A0F5-D43C-2405E544648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14800" y="3364006"/>
            <a:ext cx="914400" cy="914400"/>
          </a:xfrm>
          <a:prstGeom prst="rect">
            <a:avLst/>
          </a:prstGeom>
        </p:spPr>
      </p:pic>
      <p:cxnSp>
        <p:nvCxnSpPr>
          <p:cNvPr id="47" name="Straight Arrow Connector 46">
            <a:extLst>
              <a:ext uri="{FF2B5EF4-FFF2-40B4-BE49-F238E27FC236}">
                <a16:creationId xmlns:a16="http://schemas.microsoft.com/office/drawing/2014/main" id="{570E331D-A2D6-E87D-CD31-73B862AD9EA3}"/>
              </a:ext>
            </a:extLst>
          </p:cNvPr>
          <p:cNvCxnSpPr/>
          <p:nvPr/>
        </p:nvCxnSpPr>
        <p:spPr>
          <a:xfrm flipH="1">
            <a:off x="4661647" y="3007659"/>
            <a:ext cx="89647" cy="358588"/>
          </a:xfrm>
          <a:prstGeom prst="straightConnector1">
            <a:avLst/>
          </a:prstGeom>
        </p:spPr>
        <p:style>
          <a:lnRef idx="3">
            <a:schemeClr val="dk1"/>
          </a:lnRef>
          <a:fillRef idx="0">
            <a:schemeClr val="dk1"/>
          </a:fillRef>
          <a:effectRef idx="2">
            <a:schemeClr val="dk1"/>
          </a:effectRef>
          <a:fontRef idx="minor">
            <a:schemeClr val="tx1"/>
          </a:fontRef>
        </p:style>
      </p:cxnSp>
      <p:cxnSp>
        <p:nvCxnSpPr>
          <p:cNvPr id="48" name="Straight Arrow Connector 47">
            <a:extLst>
              <a:ext uri="{FF2B5EF4-FFF2-40B4-BE49-F238E27FC236}">
                <a16:creationId xmlns:a16="http://schemas.microsoft.com/office/drawing/2014/main" id="{D2F464E6-6FA2-32A3-2B96-056684E99AB1}"/>
              </a:ext>
            </a:extLst>
          </p:cNvPr>
          <p:cNvCxnSpPr>
            <a:cxnSpLocks/>
          </p:cNvCxnSpPr>
          <p:nvPr/>
        </p:nvCxnSpPr>
        <p:spPr>
          <a:xfrm>
            <a:off x="4168588" y="3220570"/>
            <a:ext cx="123264" cy="179295"/>
          </a:xfrm>
          <a:prstGeom prst="straightConnector1">
            <a:avLst/>
          </a:prstGeom>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97828DF1-279D-B2C0-D947-223C8BBFA6B6}"/>
              </a:ext>
            </a:extLst>
          </p:cNvPr>
          <p:cNvCxnSpPr>
            <a:cxnSpLocks/>
          </p:cNvCxnSpPr>
          <p:nvPr/>
        </p:nvCxnSpPr>
        <p:spPr>
          <a:xfrm>
            <a:off x="4112559" y="3511921"/>
            <a:ext cx="112056" cy="11208"/>
          </a:xfrm>
          <a:prstGeom prst="straightConnector1">
            <a:avLst/>
          </a:prstGeom>
        </p:spPr>
        <p:style>
          <a:lnRef idx="3">
            <a:schemeClr val="dk1"/>
          </a:lnRef>
          <a:fillRef idx="0">
            <a:schemeClr val="dk1"/>
          </a:fillRef>
          <a:effectRef idx="2">
            <a:schemeClr val="dk1"/>
          </a:effectRef>
          <a:fontRef idx="minor">
            <a:schemeClr val="tx1"/>
          </a:fontRef>
        </p:style>
      </p:cxnSp>
      <p:cxnSp>
        <p:nvCxnSpPr>
          <p:cNvPr id="50" name="Straight Arrow Connector 49">
            <a:extLst>
              <a:ext uri="{FF2B5EF4-FFF2-40B4-BE49-F238E27FC236}">
                <a16:creationId xmlns:a16="http://schemas.microsoft.com/office/drawing/2014/main" id="{62EC1D7E-B7E8-C5CC-B00C-97EC732F9655}"/>
              </a:ext>
            </a:extLst>
          </p:cNvPr>
          <p:cNvCxnSpPr>
            <a:cxnSpLocks/>
          </p:cNvCxnSpPr>
          <p:nvPr/>
        </p:nvCxnSpPr>
        <p:spPr>
          <a:xfrm>
            <a:off x="4347880" y="3007658"/>
            <a:ext cx="123264" cy="336177"/>
          </a:xfrm>
          <a:prstGeom prst="straightConnector1">
            <a:avLst/>
          </a:prstGeom>
        </p:spPr>
        <p:style>
          <a:lnRef idx="3">
            <a:schemeClr val="dk1"/>
          </a:lnRef>
          <a:fillRef idx="0">
            <a:schemeClr val="dk1"/>
          </a:fillRef>
          <a:effectRef idx="2">
            <a:schemeClr val="dk1"/>
          </a:effectRef>
          <a:fontRef idx="minor">
            <a:schemeClr val="tx1"/>
          </a:fontRef>
        </p:style>
      </p:cxnSp>
      <p:cxnSp>
        <p:nvCxnSpPr>
          <p:cNvPr id="51" name="Straight Arrow Connector 50">
            <a:extLst>
              <a:ext uri="{FF2B5EF4-FFF2-40B4-BE49-F238E27FC236}">
                <a16:creationId xmlns:a16="http://schemas.microsoft.com/office/drawing/2014/main" id="{5F11E5D7-5960-5FAC-B7B3-F6969057320D}"/>
              </a:ext>
            </a:extLst>
          </p:cNvPr>
          <p:cNvCxnSpPr>
            <a:cxnSpLocks/>
          </p:cNvCxnSpPr>
          <p:nvPr/>
        </p:nvCxnSpPr>
        <p:spPr>
          <a:xfrm flipH="1">
            <a:off x="4807322" y="3242982"/>
            <a:ext cx="112059" cy="201705"/>
          </a:xfrm>
          <a:prstGeom prst="straightConnector1">
            <a:avLst/>
          </a:prstGeom>
        </p:spPr>
        <p:style>
          <a:lnRef idx="3">
            <a:schemeClr val="dk1"/>
          </a:lnRef>
          <a:fillRef idx="0">
            <a:schemeClr val="dk1"/>
          </a:fillRef>
          <a:effectRef idx="2">
            <a:schemeClr val="dk1"/>
          </a:effectRef>
          <a:fontRef idx="minor">
            <a:schemeClr val="tx1"/>
          </a:fontRef>
        </p:style>
      </p:cxnSp>
      <p:cxnSp>
        <p:nvCxnSpPr>
          <p:cNvPr id="52" name="Straight Arrow Connector 51">
            <a:extLst>
              <a:ext uri="{FF2B5EF4-FFF2-40B4-BE49-F238E27FC236}">
                <a16:creationId xmlns:a16="http://schemas.microsoft.com/office/drawing/2014/main" id="{EEDBC975-AF23-A8F6-A91C-F30BA221002A}"/>
              </a:ext>
            </a:extLst>
          </p:cNvPr>
          <p:cNvCxnSpPr>
            <a:cxnSpLocks/>
          </p:cNvCxnSpPr>
          <p:nvPr/>
        </p:nvCxnSpPr>
        <p:spPr>
          <a:xfrm flipV="1">
            <a:off x="4919381" y="3489511"/>
            <a:ext cx="112056" cy="56028"/>
          </a:xfrm>
          <a:prstGeom prst="straightConnector1">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37175611"/>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BF5EB-6D16-43E1-B626-80929D2A0939}"/>
              </a:ext>
            </a:extLst>
          </p:cNvPr>
          <p:cNvSpPr>
            <a:spLocks noGrp="1"/>
          </p:cNvSpPr>
          <p:nvPr>
            <p:ph type="title"/>
          </p:nvPr>
        </p:nvSpPr>
        <p:spPr>
          <a:xfrm>
            <a:off x="2644550" y="428185"/>
            <a:ext cx="4420773" cy="1143000"/>
          </a:xfrm>
        </p:spPr>
        <p:txBody>
          <a:bodyPr lIns="91440" tIns="45720" rIns="91440" bIns="45720" anchor="ctr">
            <a:normAutofit/>
          </a:bodyPr>
          <a:lstStyle/>
          <a:p>
            <a:r>
              <a:rPr lang="en-US"/>
              <a:t>WHAT IS TRUE?</a:t>
            </a:r>
          </a:p>
        </p:txBody>
      </p:sp>
      <p:sp>
        <p:nvSpPr>
          <p:cNvPr id="3" name="Rectangle 2">
            <a:extLst>
              <a:ext uri="{FF2B5EF4-FFF2-40B4-BE49-F238E27FC236}">
                <a16:creationId xmlns:a16="http://schemas.microsoft.com/office/drawing/2014/main" id="{0BE200FD-D301-4C4E-BA87-0EC26964999E}"/>
              </a:ext>
            </a:extLst>
          </p:cNvPr>
          <p:cNvSpPr/>
          <p:nvPr/>
        </p:nvSpPr>
        <p:spPr>
          <a:xfrm>
            <a:off x="759107" y="2109010"/>
            <a:ext cx="8383152" cy="4524315"/>
          </a:xfrm>
          <a:prstGeom prst="rect">
            <a:avLst/>
          </a:prstGeom>
        </p:spPr>
        <p:txBody>
          <a:bodyPr wrap="square" lIns="91440" tIns="45720" rIns="91440" bIns="45720" anchor="t">
            <a:spAutoFit/>
          </a:bodyPr>
          <a:lstStyle/>
          <a:p>
            <a:pPr marL="457200" indent="-457200">
              <a:buAutoNum type="arabicPeriod"/>
            </a:pPr>
            <a:r>
              <a:rPr lang="en-US" sz="2400" b="1"/>
              <a:t>The brain is static and unchanging</a:t>
            </a:r>
            <a:endParaRPr lang="en-US" sz="2400" b="1">
              <a:cs typeface="Calibri"/>
            </a:endParaRPr>
          </a:p>
          <a:p>
            <a:pPr marL="457200" indent="-457200">
              <a:buAutoNum type="arabicPeriod"/>
            </a:pPr>
            <a:r>
              <a:rPr lang="en-US" sz="2400" b="1"/>
              <a:t>We only use 10% of our brains</a:t>
            </a:r>
            <a:endParaRPr lang="en-US" sz="2400" b="1">
              <a:cs typeface="Calibri"/>
            </a:endParaRPr>
          </a:p>
          <a:p>
            <a:pPr marL="457200" indent="-457200">
              <a:buAutoNum type="arabicPeriod"/>
            </a:pPr>
            <a:r>
              <a:rPr lang="en-US" sz="2400" b="1"/>
              <a:t>The period from 0-3 years is the most important learning period</a:t>
            </a:r>
            <a:endParaRPr lang="en-US" sz="2400" b="1">
              <a:cs typeface="Calibri"/>
            </a:endParaRPr>
          </a:p>
          <a:p>
            <a:pPr marL="457200" indent="-457200">
              <a:buAutoNum type="arabicPeriod"/>
            </a:pPr>
            <a:r>
              <a:rPr lang="en-US" sz="2400" b="1"/>
              <a:t>Quiet and controlled environments work best for learning</a:t>
            </a:r>
            <a:endParaRPr lang="en-US" sz="2400" b="1">
              <a:cs typeface="Calibri"/>
            </a:endParaRPr>
          </a:p>
          <a:p>
            <a:pPr marL="457200" indent="-457200">
              <a:buAutoNum type="arabicPeriod"/>
            </a:pPr>
            <a:r>
              <a:rPr lang="en-US" sz="2400" b="1"/>
              <a:t>We are either right-or left-brained</a:t>
            </a:r>
            <a:endParaRPr lang="en-US" sz="2400" b="1">
              <a:cs typeface="Calibri"/>
            </a:endParaRPr>
          </a:p>
          <a:p>
            <a:pPr marL="457200" indent="-457200">
              <a:buAutoNum type="arabicPeriod"/>
            </a:pPr>
            <a:r>
              <a:rPr lang="en-US" sz="2400" b="1"/>
              <a:t>Individual brains are uniquely different</a:t>
            </a:r>
            <a:endParaRPr lang="en-US" sz="2400" b="1">
              <a:cs typeface="Calibri"/>
            </a:endParaRPr>
          </a:p>
          <a:p>
            <a:pPr marL="457200" indent="-457200">
              <a:buAutoNum type="arabicPeriod"/>
            </a:pPr>
            <a:r>
              <a:rPr lang="en-US" sz="2400" b="1"/>
              <a:t>Practice make perfect</a:t>
            </a:r>
            <a:endParaRPr lang="en-US" sz="2400" b="1">
              <a:cs typeface="Calibri"/>
            </a:endParaRPr>
          </a:p>
          <a:p>
            <a:pPr marL="457200" indent="-457200">
              <a:buAutoNum type="arabicPeriod"/>
            </a:pPr>
            <a:r>
              <a:rPr lang="en-US" sz="2400" b="1">
                <a:cs typeface="Calibri"/>
              </a:rPr>
              <a:t>Male and Female brains are opposite each other</a:t>
            </a:r>
            <a:endParaRPr lang="en-US" sz="2400" b="1"/>
          </a:p>
          <a:p>
            <a:pPr marL="457200" indent="-457200">
              <a:buAutoNum type="arabicPeriod"/>
            </a:pPr>
            <a:r>
              <a:rPr lang="en-US" sz="2400" b="1"/>
              <a:t>Students pay attention by looking at the teacher</a:t>
            </a:r>
            <a:endParaRPr lang="en-US" sz="2400" b="1">
              <a:cs typeface="Calibri"/>
            </a:endParaRPr>
          </a:p>
          <a:p>
            <a:pPr marL="457200" indent="-457200">
              <a:buAutoNum type="arabicPeriod"/>
            </a:pPr>
            <a:r>
              <a:rPr lang="en-US" sz="2400" b="1"/>
              <a:t>You do not have to understand how the brain operates to become an educator in charge of a child's learning</a:t>
            </a:r>
            <a:endParaRPr lang="en-US" sz="2400" b="1">
              <a:cs typeface="Calibri"/>
            </a:endParaRPr>
          </a:p>
        </p:txBody>
      </p:sp>
      <p:sp>
        <p:nvSpPr>
          <p:cNvPr id="5" name="Title 1">
            <a:extLst>
              <a:ext uri="{FF2B5EF4-FFF2-40B4-BE49-F238E27FC236}">
                <a16:creationId xmlns:a16="http://schemas.microsoft.com/office/drawing/2014/main" id="{1F8B298D-8579-9067-6B0C-5858D3D7AB62}"/>
              </a:ext>
            </a:extLst>
          </p:cNvPr>
          <p:cNvSpPr txBox="1">
            <a:spLocks/>
          </p:cNvSpPr>
          <p:nvPr/>
        </p:nvSpPr>
        <p:spPr>
          <a:xfrm>
            <a:off x="760164" y="788624"/>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lIns="91440" tIns="45720" rIns="91440" bIns="4572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4000" b="1" dirty="0" err="1">
                <a:solidFill>
                  <a:srgbClr val="002060"/>
                </a:solidFill>
                <a:latin typeface="Calibri"/>
                <a:cs typeface="Calibri"/>
              </a:rPr>
              <a:t>TRue</a:t>
            </a:r>
            <a:r>
              <a:rPr lang="en-US" sz="4000" b="1" dirty="0">
                <a:solidFill>
                  <a:srgbClr val="002060"/>
                </a:solidFill>
                <a:latin typeface="Calibri"/>
                <a:cs typeface="Calibri"/>
              </a:rPr>
              <a:t> </a:t>
            </a:r>
            <a:r>
              <a:rPr lang="en-US" sz="4000" b="1" dirty="0" err="1">
                <a:solidFill>
                  <a:srgbClr val="002060"/>
                </a:solidFill>
                <a:latin typeface="Calibri"/>
                <a:cs typeface="Calibri"/>
              </a:rPr>
              <a:t>oR</a:t>
            </a:r>
            <a:r>
              <a:rPr lang="en-US" sz="4000" b="1" dirty="0">
                <a:solidFill>
                  <a:srgbClr val="002060"/>
                </a:solidFill>
                <a:latin typeface="Calibri"/>
                <a:cs typeface="Calibri"/>
              </a:rPr>
              <a:t> False?</a:t>
            </a:r>
            <a:endParaRPr lang="en-US" sz="4000">
              <a:solidFill>
                <a:srgbClr val="002060"/>
              </a:solidFill>
              <a:ea typeface="Calibri"/>
              <a:cs typeface="Calibri"/>
            </a:endParaRPr>
          </a:p>
        </p:txBody>
      </p:sp>
      <p:pic>
        <p:nvPicPr>
          <p:cNvPr id="6" name="Content Placeholder 3" descr="A colorful brain drawing on a black background&#10;&#10;Description automatically generated">
            <a:extLst>
              <a:ext uri="{FF2B5EF4-FFF2-40B4-BE49-F238E27FC236}">
                <a16:creationId xmlns:a16="http://schemas.microsoft.com/office/drawing/2014/main" id="{F0CC7FED-43F4-C221-088D-EBA9DDE78119}"/>
              </a:ext>
            </a:extLst>
          </p:cNvPr>
          <p:cNvPicPr>
            <a:picLocks noChangeAspect="1"/>
          </p:cNvPicPr>
          <p:nvPr/>
        </p:nvPicPr>
        <p:blipFill>
          <a:blip r:embed="rId3"/>
          <a:stretch>
            <a:fillRect/>
          </a:stretch>
        </p:blipFill>
        <p:spPr>
          <a:xfrm>
            <a:off x="7602876" y="866184"/>
            <a:ext cx="1320145" cy="884687"/>
          </a:xfrm>
          <a:prstGeom prst="rect">
            <a:avLst/>
          </a:prstGeom>
        </p:spPr>
      </p:pic>
    </p:spTree>
    <p:extLst>
      <p:ext uri="{BB962C8B-B14F-4D97-AF65-F5344CB8AC3E}">
        <p14:creationId xmlns:p14="http://schemas.microsoft.com/office/powerpoint/2010/main" val="2540788749"/>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73B8FF-D7F3-66AC-B528-33558CD9E549}"/>
              </a:ext>
            </a:extLst>
          </p:cNvPr>
          <p:cNvSpPr txBox="1"/>
          <p:nvPr/>
        </p:nvSpPr>
        <p:spPr>
          <a:xfrm>
            <a:off x="672478" y="1859575"/>
            <a:ext cx="7791627"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1915"/>
            <a:endParaRPr lang="en-US" i="1">
              <a:cs typeface="Calibri"/>
            </a:endParaRPr>
          </a:p>
          <a:p>
            <a:pPr marL="81915"/>
            <a:r>
              <a:rPr lang="en-US" b="1"/>
              <a:t>It has long been understood as a consequence of evolution, the brain has modes of function that are natural and effortless. Understanding brain operating principles can help caregivers utilize the power of this tremendous organ.</a:t>
            </a:r>
            <a:endParaRPr lang="en-US">
              <a:cs typeface="Calibri"/>
            </a:endParaRPr>
          </a:p>
          <a:p>
            <a:pPr marL="81915"/>
            <a:endParaRPr lang="en-US" b="1"/>
          </a:p>
          <a:p>
            <a:pPr marL="81915"/>
            <a:r>
              <a:rPr lang="en-US" b="1"/>
              <a:t>Coerced to operate and interact against natural maturation and developmental timetables,  the brain functions with a abundant error (1983).  </a:t>
            </a:r>
            <a:endParaRPr lang="en-US">
              <a:cs typeface="Calibri"/>
            </a:endParaRPr>
          </a:p>
          <a:p>
            <a:pPr marL="81915"/>
            <a:endParaRPr lang="en-US" b="1">
              <a:cs typeface="Calibri"/>
            </a:endParaRPr>
          </a:p>
          <a:p>
            <a:pPr marL="81915"/>
            <a:r>
              <a:rPr lang="en-US" b="1"/>
              <a:t>Crime, poverty, learning disabilities, misbehaviors, child abuse, inattention, anxiety, and all social interactions reflect brain function. </a:t>
            </a:r>
            <a:endParaRPr lang="en-US">
              <a:cs typeface="Calibri"/>
            </a:endParaRPr>
          </a:p>
          <a:p>
            <a:pPr marL="81915"/>
            <a:endParaRPr lang="en-US" b="1">
              <a:cs typeface="Calibri"/>
            </a:endParaRPr>
          </a:p>
          <a:p>
            <a:pPr marL="81915"/>
            <a:r>
              <a:rPr lang="en-US" b="1"/>
              <a:t>How can the puzzle of interaction be unraveled without more knowledge of what shapes the brain and how the brain shapes us?</a:t>
            </a:r>
            <a:endParaRPr lang="en-US">
              <a:cs typeface="Calibri"/>
            </a:endParaRPr>
          </a:p>
          <a:p>
            <a:pPr marL="81915"/>
            <a:r>
              <a:rPr lang="en-US" b="1">
                <a:cs typeface="Calibri"/>
              </a:rPr>
              <a:t>               </a:t>
            </a:r>
          </a:p>
          <a:p>
            <a:pPr marL="81915"/>
            <a:r>
              <a:rPr lang="en-US" b="1">
                <a:cs typeface="Calibri"/>
              </a:rPr>
              <a:t>                        -Leslie Hart</a:t>
            </a:r>
            <a:endParaRPr lang="en-US"/>
          </a:p>
          <a:p>
            <a:pPr marL="81915"/>
            <a:endParaRPr lang="en-US" sz="1600" b="1">
              <a:cs typeface="Calibri" panose="020F0502020204030204"/>
            </a:endParaRPr>
          </a:p>
        </p:txBody>
      </p:sp>
      <p:sp>
        <p:nvSpPr>
          <p:cNvPr id="6" name="Title 1">
            <a:extLst>
              <a:ext uri="{FF2B5EF4-FFF2-40B4-BE49-F238E27FC236}">
                <a16:creationId xmlns:a16="http://schemas.microsoft.com/office/drawing/2014/main" id="{D1F96CDE-5EAD-C20D-D6E3-56AD30F1F0EC}"/>
              </a:ext>
            </a:extLst>
          </p:cNvPr>
          <p:cNvSpPr txBox="1">
            <a:spLocks/>
          </p:cNvSpPr>
          <p:nvPr/>
        </p:nvSpPr>
        <p:spPr>
          <a:xfrm>
            <a:off x="677537" y="761083"/>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lIns="91440" tIns="45720" rIns="91440" bIns="4572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4000" b="1" dirty="0">
                <a:solidFill>
                  <a:srgbClr val="002060"/>
                </a:solidFill>
                <a:latin typeface="Calibri"/>
                <a:cs typeface="Calibri"/>
              </a:rPr>
              <a:t>According to Neuroscience:</a:t>
            </a:r>
            <a:endParaRPr lang="en-US" sz="4000">
              <a:solidFill>
                <a:srgbClr val="002060"/>
              </a:solidFill>
              <a:ea typeface="Calibri"/>
              <a:cs typeface="Calibri"/>
            </a:endParaRPr>
          </a:p>
        </p:txBody>
      </p:sp>
      <p:pic>
        <p:nvPicPr>
          <p:cNvPr id="4" name="Content Placeholder 3" descr="A colorful brain drawing on a black background&#10;&#10;Description automatically generated">
            <a:extLst>
              <a:ext uri="{FF2B5EF4-FFF2-40B4-BE49-F238E27FC236}">
                <a16:creationId xmlns:a16="http://schemas.microsoft.com/office/drawing/2014/main" id="{D42007CC-8241-CBFB-71F2-082F758B7F61}"/>
              </a:ext>
            </a:extLst>
          </p:cNvPr>
          <p:cNvPicPr>
            <a:picLocks noGrp="1" noChangeAspect="1"/>
          </p:cNvPicPr>
          <p:nvPr>
            <p:ph idx="1"/>
          </p:nvPr>
        </p:nvPicPr>
        <p:blipFill>
          <a:blip r:embed="rId2"/>
          <a:stretch>
            <a:fillRect/>
          </a:stretch>
        </p:blipFill>
        <p:spPr>
          <a:xfrm>
            <a:off x="7602876" y="866184"/>
            <a:ext cx="1320145" cy="884687"/>
          </a:xfrm>
        </p:spPr>
      </p:pic>
    </p:spTree>
    <p:extLst>
      <p:ext uri="{BB962C8B-B14F-4D97-AF65-F5344CB8AC3E}">
        <p14:creationId xmlns:p14="http://schemas.microsoft.com/office/powerpoint/2010/main" val="2597122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457200"/>
            <a:ext cx="7498080" cy="1143000"/>
          </a:xfrm>
        </p:spPr>
        <p:txBody>
          <a:bodyPr/>
          <a:lstStyle/>
          <a:p>
            <a:r>
              <a:rPr lang="en-US"/>
              <a:t>Rule #1-   Uniqueness</a:t>
            </a:r>
          </a:p>
        </p:txBody>
      </p:sp>
      <p:sp>
        <p:nvSpPr>
          <p:cNvPr id="3" name="Content Placeholder 2"/>
          <p:cNvSpPr>
            <a:spLocks noGrp="1"/>
          </p:cNvSpPr>
          <p:nvPr>
            <p:ph idx="1"/>
          </p:nvPr>
        </p:nvSpPr>
        <p:spPr>
          <a:xfrm>
            <a:off x="3102661" y="1970413"/>
            <a:ext cx="5814343" cy="4893581"/>
          </a:xfrm>
        </p:spPr>
        <p:txBody>
          <a:bodyPr vert="horz" lIns="91440" tIns="45720" rIns="91440" bIns="45720" rtlCol="0" anchor="t">
            <a:noAutofit/>
          </a:bodyPr>
          <a:lstStyle/>
          <a:p>
            <a:pPr marL="345440" indent="-342900"/>
            <a:r>
              <a:rPr lang="en-US" sz="2400"/>
              <a:t>There are no two brains that are alike.</a:t>
            </a:r>
            <a:endParaRPr lang="en-US" sz="2400" dirty="0">
              <a:ea typeface="Calibri" panose="020F0502020204030204"/>
              <a:cs typeface="Calibri" panose="020F0502020204030204"/>
            </a:endParaRPr>
          </a:p>
          <a:p>
            <a:pPr marL="345440" indent="-342900"/>
            <a:r>
              <a:rPr lang="en-US" sz="2400"/>
              <a:t>Your brain is a biological marvel. It has more connections that all of the stars in the universe and it is not identical to another brain!</a:t>
            </a:r>
            <a:endParaRPr lang="en-US" sz="2400" dirty="0">
              <a:ea typeface="Calibri" panose="020F0502020204030204"/>
              <a:cs typeface="Calibri" panose="020F0502020204030204"/>
            </a:endParaRPr>
          </a:p>
          <a:p>
            <a:pPr marL="345440" indent="-342900"/>
            <a:r>
              <a:rPr lang="en-US" sz="2400"/>
              <a:t>For the educator, this means that using standardized or rigid, educational strategies that do not allow for the differences in brain organization may shortchange many students. </a:t>
            </a:r>
            <a:endParaRPr lang="en-US" sz="2400" dirty="0">
              <a:ea typeface="Calibri" panose="020F0502020204030204"/>
              <a:cs typeface="Calibri" panose="020F0502020204030204"/>
            </a:endParaRPr>
          </a:p>
        </p:txBody>
      </p:sp>
      <p:pic>
        <p:nvPicPr>
          <p:cNvPr id="5" name="Picture 6"/>
          <p:cNvPicPr>
            <a:picLocks noChangeAspect="1" noChangeArrowheads="1"/>
          </p:cNvPicPr>
          <p:nvPr/>
        </p:nvPicPr>
        <p:blipFill>
          <a:blip r:embed="rId4" cstate="print"/>
          <a:srcRect/>
          <a:stretch>
            <a:fillRect/>
          </a:stretch>
        </p:blipFill>
        <p:spPr>
          <a:xfrm>
            <a:off x="489365" y="2386298"/>
            <a:ext cx="2339423" cy="2743200"/>
          </a:xfrm>
          <a:prstGeom prst="rect">
            <a:avLst/>
          </a:prstGeom>
          <a:noFill/>
          <a:ln/>
        </p:spPr>
      </p:pic>
      <p:sp>
        <p:nvSpPr>
          <p:cNvPr id="6" name="Title 1">
            <a:extLst>
              <a:ext uri="{FF2B5EF4-FFF2-40B4-BE49-F238E27FC236}">
                <a16:creationId xmlns:a16="http://schemas.microsoft.com/office/drawing/2014/main" id="{B2F2778A-CAAF-DCC4-ACF7-266EDAD5B18A}"/>
              </a:ext>
            </a:extLst>
          </p:cNvPr>
          <p:cNvSpPr txBox="1">
            <a:spLocks/>
          </p:cNvSpPr>
          <p:nvPr/>
        </p:nvSpPr>
        <p:spPr>
          <a:xfrm>
            <a:off x="484742" y="761082"/>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lIns="91440" tIns="45720" rIns="91440" bIns="4572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4000" b="1" dirty="0">
                <a:solidFill>
                  <a:srgbClr val="002060"/>
                </a:solidFill>
                <a:latin typeface="Calibri"/>
                <a:cs typeface="Calibri"/>
              </a:rPr>
              <a:t>Perspective Taking</a:t>
            </a:r>
            <a:endParaRPr lang="en-US" sz="4000" b="1">
              <a:solidFill>
                <a:srgbClr val="002060"/>
              </a:solidFill>
              <a:latin typeface="Calibri"/>
              <a:ea typeface="Calibri"/>
              <a:cs typeface="Calibri"/>
            </a:endParaRPr>
          </a:p>
        </p:txBody>
      </p:sp>
      <p:pic>
        <p:nvPicPr>
          <p:cNvPr id="7" name="Content Placeholder 3" descr="A colorful brain drawing on a black background&#10;&#10;Description automatically generated">
            <a:extLst>
              <a:ext uri="{FF2B5EF4-FFF2-40B4-BE49-F238E27FC236}">
                <a16:creationId xmlns:a16="http://schemas.microsoft.com/office/drawing/2014/main" id="{8DC85186-CB89-434A-6857-84BE24E1D59C}"/>
              </a:ext>
            </a:extLst>
          </p:cNvPr>
          <p:cNvPicPr>
            <a:picLocks noChangeAspect="1"/>
          </p:cNvPicPr>
          <p:nvPr/>
        </p:nvPicPr>
        <p:blipFill>
          <a:blip r:embed="rId5"/>
          <a:stretch>
            <a:fillRect/>
          </a:stretch>
        </p:blipFill>
        <p:spPr>
          <a:xfrm>
            <a:off x="7602876" y="866184"/>
            <a:ext cx="1320145" cy="884687"/>
          </a:xfrm>
          <a:prstGeom prst="rect">
            <a:avLst/>
          </a:prstGeom>
        </p:spPr>
      </p:pic>
      <p:sp>
        <p:nvSpPr>
          <p:cNvPr id="8" name="TextBox 7">
            <a:extLst>
              <a:ext uri="{FF2B5EF4-FFF2-40B4-BE49-F238E27FC236}">
                <a16:creationId xmlns:a16="http://schemas.microsoft.com/office/drawing/2014/main" id="{B2A7112C-6771-2E38-1807-73824D86567D}"/>
              </a:ext>
            </a:extLst>
          </p:cNvPr>
          <p:cNvSpPr txBox="1"/>
          <p:nvPr/>
        </p:nvSpPr>
        <p:spPr>
          <a:xfrm>
            <a:off x="495758" y="5604831"/>
            <a:ext cx="232731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cs typeface="Calibri"/>
              </a:rPr>
              <a:t>Source: R </a:t>
            </a:r>
            <a:r>
              <a:rPr lang="en-US" sz="1200" err="1">
                <a:cs typeface="Calibri"/>
              </a:rPr>
              <a:t>Lamourelle</a:t>
            </a:r>
            <a:endParaRPr lang="en-US" sz="1200" dirty="0">
              <a:cs typeface="Calibri"/>
            </a:endParaRPr>
          </a:p>
          <a:p>
            <a:pPr algn="ctr"/>
            <a:r>
              <a:rPr lang="en-US" sz="1200" dirty="0">
                <a:cs typeface="Calibri"/>
              </a:rPr>
              <a:t>Used with Permission</a:t>
            </a:r>
            <a:endParaRPr lang="en-US" sz="1400">
              <a:cs typeface="Calibri" panose="020F0502020204030204"/>
            </a:endParaRPr>
          </a:p>
        </p:txBody>
      </p:sp>
    </p:spTree>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ormAutofit/>
          </a:bodyPr>
          <a:lstStyle/>
          <a:p>
            <a:r>
              <a:rPr lang="en-US"/>
              <a:t>All Learning is Mind-Body</a:t>
            </a:r>
          </a:p>
        </p:txBody>
      </p:sp>
      <p:pic>
        <p:nvPicPr>
          <p:cNvPr id="3074" name="Picture 2" descr="9677AB35"/>
          <p:cNvPicPr>
            <a:picLocks noChangeAspect="1" noChangeArrowheads="1"/>
          </p:cNvPicPr>
          <p:nvPr/>
        </p:nvPicPr>
        <p:blipFill>
          <a:blip r:embed="rId3" cstate="print"/>
          <a:srcRect l="2682" t="1500" r="1563" b="3578"/>
          <a:stretch>
            <a:fillRect/>
          </a:stretch>
        </p:blipFill>
        <p:spPr bwMode="auto">
          <a:xfrm rot="21031124">
            <a:off x="636498" y="2248864"/>
            <a:ext cx="3847012" cy="2362200"/>
          </a:xfrm>
          <a:prstGeom prst="rect">
            <a:avLst/>
          </a:prstGeom>
          <a:solidFill>
            <a:schemeClr val="accent1">
              <a:lumMod val="40000"/>
              <a:lumOff val="60000"/>
            </a:schemeClr>
          </a:solidFill>
          <a:ln w="38100" algn="in">
            <a:solidFill>
              <a:srgbClr val="000000"/>
            </a:solidFill>
            <a:miter lim="800000"/>
            <a:headEnd/>
            <a:tailEnd/>
          </a:ln>
          <a:effectLst/>
        </p:spPr>
      </p:pic>
      <p:sp>
        <p:nvSpPr>
          <p:cNvPr id="5" name="TextBox 4"/>
          <p:cNvSpPr txBox="1"/>
          <p:nvPr/>
        </p:nvSpPr>
        <p:spPr>
          <a:xfrm rot="21103764">
            <a:off x="1262188" y="4745488"/>
            <a:ext cx="3200400" cy="369332"/>
          </a:xfrm>
          <a:prstGeom prst="rect">
            <a:avLst/>
          </a:prstGeom>
          <a:noFill/>
        </p:spPr>
        <p:txBody>
          <a:bodyPr wrap="square" lIns="91440" tIns="45720" rIns="91440" bIns="45720" rtlCol="0" anchor="t">
            <a:spAutoFit/>
          </a:bodyPr>
          <a:lstStyle/>
          <a:p>
            <a:pPr algn="ctr"/>
            <a:r>
              <a:rPr lang="en-US" b="1"/>
              <a:t>OLD  VIEW OF LEARNING</a:t>
            </a:r>
            <a:endParaRPr lang="en-US" b="1">
              <a:cs typeface="Calibri"/>
            </a:endParaRPr>
          </a:p>
        </p:txBody>
      </p:sp>
      <p:pic>
        <p:nvPicPr>
          <p:cNvPr id="3075" name="Picture 3" descr="8D38780B"/>
          <p:cNvPicPr>
            <a:picLocks noChangeAspect="1" noChangeArrowheads="1"/>
          </p:cNvPicPr>
          <p:nvPr/>
        </p:nvPicPr>
        <p:blipFill>
          <a:blip r:embed="rId4" cstate="print"/>
          <a:srcRect/>
          <a:stretch>
            <a:fillRect/>
          </a:stretch>
        </p:blipFill>
        <p:spPr bwMode="auto">
          <a:xfrm rot="728519">
            <a:off x="5105400" y="3429000"/>
            <a:ext cx="3391820" cy="3006876"/>
          </a:xfrm>
          <a:prstGeom prst="rect">
            <a:avLst/>
          </a:prstGeom>
          <a:solidFill>
            <a:schemeClr val="accent1">
              <a:lumMod val="40000"/>
              <a:lumOff val="60000"/>
            </a:schemeClr>
          </a:solidFill>
          <a:ln w="57150" algn="in">
            <a:solidFill>
              <a:srgbClr val="000000"/>
            </a:solidFill>
            <a:miter lim="800000"/>
            <a:headEnd/>
            <a:tailEnd/>
          </a:ln>
          <a:effectLst/>
        </p:spPr>
      </p:pic>
      <p:sp>
        <p:nvSpPr>
          <p:cNvPr id="10" name="TextBox 9"/>
          <p:cNvSpPr txBox="1"/>
          <p:nvPr/>
        </p:nvSpPr>
        <p:spPr>
          <a:xfrm rot="729786">
            <a:off x="5719696" y="2907754"/>
            <a:ext cx="3048000" cy="369332"/>
          </a:xfrm>
          <a:prstGeom prst="rect">
            <a:avLst/>
          </a:prstGeom>
          <a:noFill/>
        </p:spPr>
        <p:txBody>
          <a:bodyPr wrap="square" lIns="91440" tIns="45720" rIns="91440" bIns="45720" rtlCol="0" anchor="t">
            <a:spAutoFit/>
          </a:bodyPr>
          <a:lstStyle/>
          <a:p>
            <a:pPr algn="ctr"/>
            <a:r>
              <a:rPr lang="en-US" b="1"/>
              <a:t>NEW VIEW OF LEARNING</a:t>
            </a:r>
            <a:endParaRPr lang="en-US" b="1">
              <a:cs typeface="Calibri"/>
            </a:endParaRPr>
          </a:p>
        </p:txBody>
      </p:sp>
      <p:sp>
        <p:nvSpPr>
          <p:cNvPr id="4" name="Title 1">
            <a:extLst>
              <a:ext uri="{FF2B5EF4-FFF2-40B4-BE49-F238E27FC236}">
                <a16:creationId xmlns:a16="http://schemas.microsoft.com/office/drawing/2014/main" id="{4DCDFB3D-1A9E-B2E0-6AE8-EA19055D6584}"/>
              </a:ext>
            </a:extLst>
          </p:cNvPr>
          <p:cNvSpPr txBox="1">
            <a:spLocks/>
          </p:cNvSpPr>
          <p:nvPr/>
        </p:nvSpPr>
        <p:spPr>
          <a:xfrm>
            <a:off x="581140" y="761082"/>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lIns="91440" tIns="45720" rIns="91440" bIns="4572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4000" b="1" dirty="0">
                <a:solidFill>
                  <a:srgbClr val="002060"/>
                </a:solidFill>
                <a:ea typeface="Calibri"/>
                <a:cs typeface="Calibri"/>
              </a:rPr>
              <a:t>New Way of Learning</a:t>
            </a:r>
          </a:p>
        </p:txBody>
      </p:sp>
      <p:pic>
        <p:nvPicPr>
          <p:cNvPr id="6" name="Content Placeholder 3" descr="A colorful brain drawing on a black background&#10;&#10;Description automatically generated">
            <a:extLst>
              <a:ext uri="{FF2B5EF4-FFF2-40B4-BE49-F238E27FC236}">
                <a16:creationId xmlns:a16="http://schemas.microsoft.com/office/drawing/2014/main" id="{C8F7F3CE-28BB-3C48-4F07-80C127D292F4}"/>
              </a:ext>
            </a:extLst>
          </p:cNvPr>
          <p:cNvPicPr>
            <a:picLocks noGrp="1" noChangeAspect="1"/>
          </p:cNvPicPr>
          <p:nvPr>
            <p:ph idx="1"/>
          </p:nvPr>
        </p:nvPicPr>
        <p:blipFill>
          <a:blip r:embed="rId5"/>
          <a:stretch>
            <a:fillRect/>
          </a:stretch>
        </p:blipFill>
        <p:spPr>
          <a:xfrm>
            <a:off x="7602876" y="866184"/>
            <a:ext cx="1320145" cy="884687"/>
          </a:xfrm>
        </p:spPr>
      </p:pic>
      <p:sp>
        <p:nvSpPr>
          <p:cNvPr id="7" name="TextBox 6">
            <a:extLst>
              <a:ext uri="{FF2B5EF4-FFF2-40B4-BE49-F238E27FC236}">
                <a16:creationId xmlns:a16="http://schemas.microsoft.com/office/drawing/2014/main" id="{DAF79EBD-A009-7226-10EE-FABB7D5FD2C1}"/>
              </a:ext>
            </a:extLst>
          </p:cNvPr>
          <p:cNvSpPr txBox="1"/>
          <p:nvPr/>
        </p:nvSpPr>
        <p:spPr>
          <a:xfrm>
            <a:off x="119781" y="6537540"/>
            <a:ext cx="311226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cs typeface="Calibri"/>
              </a:rPr>
              <a:t>Source: the Brain Store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Movement Wires the Brain</a:t>
            </a:r>
          </a:p>
        </p:txBody>
      </p:sp>
      <p:sp>
        <p:nvSpPr>
          <p:cNvPr id="3" name="Content Placeholder 2"/>
          <p:cNvSpPr>
            <a:spLocks noGrp="1"/>
          </p:cNvSpPr>
          <p:nvPr>
            <p:ph sz="half" idx="1"/>
          </p:nvPr>
        </p:nvSpPr>
        <p:spPr>
          <a:xfrm>
            <a:off x="457201" y="2214914"/>
            <a:ext cx="3870557" cy="2737370"/>
          </a:xfrm>
        </p:spPr>
        <p:txBody>
          <a:bodyPr vert="horz" lIns="91440" tIns="45720" rIns="91440" bIns="45720" rtlCol="0" anchor="t">
            <a:noAutofit/>
          </a:bodyPr>
          <a:lstStyle/>
          <a:p>
            <a:pPr marL="0" indent="0">
              <a:buNone/>
            </a:pPr>
            <a:r>
              <a:rPr lang="en-US" sz="2400" dirty="0">
                <a:cs typeface="Calibri"/>
              </a:rPr>
              <a:t>Movement is critical to learning</a:t>
            </a:r>
            <a:endParaRPr lang="en-US" dirty="0"/>
          </a:p>
          <a:p>
            <a:pPr marL="0" indent="0">
              <a:buNone/>
            </a:pPr>
            <a:endParaRPr lang="en-US" sz="2400" dirty="0"/>
          </a:p>
          <a:p>
            <a:pPr marL="0" indent="0">
              <a:buClr>
                <a:srgbClr val="FFFFFF"/>
              </a:buClr>
              <a:buNone/>
            </a:pPr>
            <a:r>
              <a:rPr lang="en-US" sz="2400" dirty="0"/>
              <a:t>Sitting still and being quiet is not brain appropriate for learning</a:t>
            </a:r>
            <a:endParaRPr lang="en-US" sz="2400" dirty="0">
              <a:cs typeface="Calibri"/>
            </a:endParaRPr>
          </a:p>
          <a:p>
            <a:endParaRPr lang="en-US" sz="2400" dirty="0">
              <a:ea typeface="Calibri"/>
              <a:cs typeface="Calibri"/>
            </a:endParaRPr>
          </a:p>
          <a:p>
            <a:endParaRPr lang="en-US" sz="2400" dirty="0">
              <a:ea typeface="Calibri"/>
              <a:cs typeface="Calibri"/>
            </a:endParaRPr>
          </a:p>
        </p:txBody>
      </p:sp>
      <p:sp>
        <p:nvSpPr>
          <p:cNvPr id="4" name="Content Placeholder 3"/>
          <p:cNvSpPr>
            <a:spLocks noGrp="1"/>
          </p:cNvSpPr>
          <p:nvPr>
            <p:ph sz="half" idx="2"/>
          </p:nvPr>
        </p:nvSpPr>
        <p:spPr>
          <a:xfrm>
            <a:off x="5044844" y="2213236"/>
            <a:ext cx="3870557" cy="4328464"/>
          </a:xfrm>
        </p:spPr>
        <p:txBody>
          <a:bodyPr vert="horz" lIns="91440" tIns="45720" rIns="91440" bIns="45720" rtlCol="0" anchor="t">
            <a:noAutofit/>
          </a:bodyPr>
          <a:lstStyle/>
          <a:p>
            <a:pPr marL="0" indent="0">
              <a:buClr>
                <a:srgbClr val="FFFFFF"/>
              </a:buClr>
              <a:buNone/>
            </a:pPr>
            <a:r>
              <a:rPr lang="en-US" sz="2400" dirty="0"/>
              <a:t>All learning is evidenced by movement. </a:t>
            </a:r>
          </a:p>
          <a:p>
            <a:pPr marL="0" indent="0">
              <a:buNone/>
            </a:pPr>
            <a:endParaRPr lang="en-US" sz="2400" dirty="0"/>
          </a:p>
          <a:p>
            <a:pPr marL="0" indent="0">
              <a:buNone/>
            </a:pPr>
            <a:r>
              <a:rPr lang="en-US" sz="2400" dirty="0"/>
              <a:t>How do you show what you know? Do you just sit there? </a:t>
            </a:r>
            <a:endParaRPr lang="en-US" sz="2400" i="1"/>
          </a:p>
          <a:p>
            <a:pPr marL="0" indent="0">
              <a:buNone/>
            </a:pPr>
            <a:r>
              <a:rPr lang="en-US" sz="2400" i="1" dirty="0"/>
              <a:t>Writing answers on a test is motor function!</a:t>
            </a:r>
            <a:endParaRPr lang="en-US" sz="2400" i="1">
              <a:ea typeface="Calibri"/>
              <a:cs typeface="Calibri"/>
            </a:endParaRPr>
          </a:p>
        </p:txBody>
      </p:sp>
      <p:sp>
        <p:nvSpPr>
          <p:cNvPr id="6" name="Title 1">
            <a:extLst>
              <a:ext uri="{FF2B5EF4-FFF2-40B4-BE49-F238E27FC236}">
                <a16:creationId xmlns:a16="http://schemas.microsoft.com/office/drawing/2014/main" id="{D27413AE-7334-361A-4712-F43531547B2A}"/>
              </a:ext>
            </a:extLst>
          </p:cNvPr>
          <p:cNvSpPr txBox="1">
            <a:spLocks/>
          </p:cNvSpPr>
          <p:nvPr/>
        </p:nvSpPr>
        <p:spPr>
          <a:xfrm>
            <a:off x="442457" y="752053"/>
            <a:ext cx="7772400" cy="1098219"/>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4000" b="1" dirty="0">
                <a:solidFill>
                  <a:schemeClr val="accent2">
                    <a:lumMod val="50000"/>
                  </a:schemeClr>
                </a:solidFill>
                <a:latin typeface="Calibri"/>
                <a:cs typeface="Calibri"/>
              </a:rPr>
              <a:t>movement wires the brain</a:t>
            </a:r>
            <a:endParaRPr lang="en-US" sz="4000" b="1">
              <a:solidFill>
                <a:schemeClr val="accent2">
                  <a:lumMod val="50000"/>
                </a:schemeClr>
              </a:solidFill>
              <a:latin typeface="Calibri"/>
              <a:ea typeface="Calibri"/>
              <a:cs typeface="Calibri"/>
            </a:endParaRPr>
          </a:p>
        </p:txBody>
      </p:sp>
      <p:pic>
        <p:nvPicPr>
          <p:cNvPr id="7" name="Content Placeholder 3" descr="A colorful brain drawing on a black background&#10;&#10;Description automatically generated">
            <a:extLst>
              <a:ext uri="{FF2B5EF4-FFF2-40B4-BE49-F238E27FC236}">
                <a16:creationId xmlns:a16="http://schemas.microsoft.com/office/drawing/2014/main" id="{44A52CF8-103C-C08F-4677-1107954D401C}"/>
              </a:ext>
            </a:extLst>
          </p:cNvPr>
          <p:cNvPicPr>
            <a:picLocks noChangeAspect="1"/>
          </p:cNvPicPr>
          <p:nvPr/>
        </p:nvPicPr>
        <p:blipFill>
          <a:blip r:embed="rId2"/>
          <a:stretch>
            <a:fillRect/>
          </a:stretch>
        </p:blipFill>
        <p:spPr>
          <a:xfrm>
            <a:off x="7602876" y="866184"/>
            <a:ext cx="1320145" cy="884687"/>
          </a:xfrm>
          <a:prstGeom prst="rect">
            <a:avLst/>
          </a:prstGeom>
        </p:spPr>
      </p:pic>
      <p:sp>
        <p:nvSpPr>
          <p:cNvPr id="8" name="TextBox 7">
            <a:extLst>
              <a:ext uri="{FF2B5EF4-FFF2-40B4-BE49-F238E27FC236}">
                <a16:creationId xmlns:a16="http://schemas.microsoft.com/office/drawing/2014/main" id="{3FF49527-86AC-F385-ABBB-D040D90731C3}"/>
              </a:ext>
            </a:extLst>
          </p:cNvPr>
          <p:cNvSpPr txBox="1"/>
          <p:nvPr/>
        </p:nvSpPr>
        <p:spPr>
          <a:xfrm>
            <a:off x="3158" y="529171"/>
            <a:ext cx="431223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i="1" dirty="0">
                <a:solidFill>
                  <a:srgbClr val="C00000"/>
                </a:solidFill>
                <a:latin typeface="Rastanty Cortez"/>
                <a:cs typeface="Calibri"/>
              </a:rPr>
              <a:t>Brain Appropriate Strategy:</a:t>
            </a:r>
            <a:endParaRPr lang="en-US" sz="4400">
              <a:latin typeface="Rastanty Cortez"/>
            </a:endParaRPr>
          </a:p>
        </p:txBody>
      </p:sp>
    </p:spTree>
    <p:extLst>
      <p:ext uri="{BB962C8B-B14F-4D97-AF65-F5344CB8AC3E}">
        <p14:creationId xmlns:p14="http://schemas.microsoft.com/office/powerpoint/2010/main" val="32597739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caae58d-0369-414a-a5c2-5e95be03f184">
      <UserInfo>
        <DisplayName>Laney, Marianne</DisplayName>
        <AccountId>13</AccountId>
        <AccountType/>
      </UserInfo>
      <UserInfo>
        <DisplayName>Lamourelle, Regina</DisplayName>
        <AccountId>10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591576AD5D28429C3ADB1968A66ECB" ma:contentTypeVersion="6" ma:contentTypeDescription="Create a new document." ma:contentTypeScope="" ma:versionID="991ed4a3b120e94da2ff1733edbf4f24">
  <xsd:schema xmlns:xsd="http://www.w3.org/2001/XMLSchema" xmlns:xs="http://www.w3.org/2001/XMLSchema" xmlns:p="http://schemas.microsoft.com/office/2006/metadata/properties" xmlns:ns2="ec6b352a-14b4-411e-a97e-862dd87db985" xmlns:ns3="acaae58d-0369-414a-a5c2-5e95be03f184" targetNamespace="http://schemas.microsoft.com/office/2006/metadata/properties" ma:root="true" ma:fieldsID="8b81964b018979acb224d9ecb9e05e83" ns2:_="" ns3:_="">
    <xsd:import namespace="ec6b352a-14b4-411e-a97e-862dd87db985"/>
    <xsd:import namespace="acaae58d-0369-414a-a5c2-5e95be03f18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6b352a-14b4-411e-a97e-862dd87db9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aae58d-0369-414a-a5c2-5e95be03f18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660EA4-6188-4DD4-A39B-62D07983998E}">
  <ds:schemaRefs>
    <ds:schemaRef ds:uri="http://purl.org/dc/elements/1.1/"/>
    <ds:schemaRef ds:uri="http://schemas.microsoft.com/office/2006/metadata/properties"/>
    <ds:schemaRef ds:uri="acaae58d-0369-414a-a5c2-5e95be03f184"/>
    <ds:schemaRef ds:uri="ec6b352a-14b4-411e-a97e-862dd87db985"/>
    <ds:schemaRef ds:uri="http://purl.org/dc/dcmitype/"/>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886B5E77-5AF0-44FA-B45D-7F6A31F75E1A}">
  <ds:schemaRefs>
    <ds:schemaRef ds:uri="http://schemas.microsoft.com/sharepoint/v3/contenttype/forms"/>
  </ds:schemaRefs>
</ds:datastoreItem>
</file>

<file path=customXml/itemProps3.xml><?xml version="1.0" encoding="utf-8"?>
<ds:datastoreItem xmlns:ds="http://schemas.openxmlformats.org/officeDocument/2006/customXml" ds:itemID="{8E51981F-26DB-4E82-ADD5-4020F0DAE57F}">
  <ds:schemaRefs>
    <ds:schemaRef ds:uri="acaae58d-0369-414a-a5c2-5e95be03f184"/>
    <ds:schemaRef ds:uri="ec6b352a-14b4-411e-a97e-862dd87db9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a8040095-716d-4e49-b783-b5f746eea8b3}" enabled="0" method="" siteId="{a8040095-716d-4e49-b783-b5f746eea8b3}" removed="1"/>
</clbl:labelList>
</file>

<file path=docProps/app.xml><?xml version="1.0" encoding="utf-8"?>
<Properties xmlns="http://schemas.openxmlformats.org/officeDocument/2006/extended-properties" xmlns:vt="http://schemas.openxmlformats.org/officeDocument/2006/docPropsVTypes">
  <Template>Solstice</Template>
  <TotalTime>0</TotalTime>
  <Words>3921</Words>
  <Application>Microsoft Office PowerPoint</Application>
  <PresentationFormat>On-screen Show (4:3)</PresentationFormat>
  <Paragraphs>358</Paragraphs>
  <Slides>38</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Arial Black</vt:lpstr>
      <vt:lpstr>Calibri</vt:lpstr>
      <vt:lpstr>Calibri Light</vt:lpstr>
      <vt:lpstr>Rastanty Cortez</vt:lpstr>
      <vt:lpstr>Segoe UI</vt:lpstr>
      <vt:lpstr>Wingdings</vt:lpstr>
      <vt:lpstr>Celestial</vt:lpstr>
      <vt:lpstr>PowerPoint Presentation</vt:lpstr>
      <vt:lpstr>PowerPoint Presentation</vt:lpstr>
      <vt:lpstr>PowerPoint Presentation</vt:lpstr>
      <vt:lpstr>PowerPoint Presentation</vt:lpstr>
      <vt:lpstr>WHAT IS TRUE?</vt:lpstr>
      <vt:lpstr>PowerPoint Presentation</vt:lpstr>
      <vt:lpstr>Rule #1-   Uniqueness</vt:lpstr>
      <vt:lpstr>All Learning is Mind-Body</vt:lpstr>
      <vt:lpstr>Movement Wires the Brain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Meaning</vt:lpstr>
      <vt:lpstr>PowerPoint Presentation</vt:lpstr>
      <vt:lpstr>PowerPoint Presentation</vt:lpstr>
      <vt:lpstr>PowerPoint Presentation</vt:lpstr>
      <vt:lpstr>PowerPoint Presentation</vt:lpstr>
      <vt:lpstr>Reasons to be clearer</vt:lpstr>
      <vt:lpstr>PFMFMRFP</vt:lpstr>
      <vt:lpstr>PFMFMRFP</vt:lpstr>
      <vt:lpstr>PowerPoint Presentation</vt:lpstr>
      <vt:lpstr>PowerPoint Presentation</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Regina</dc:creator>
  <cp:lastModifiedBy>Lamourelle, Regina</cp:lastModifiedBy>
  <cp:revision>591</cp:revision>
  <dcterms:created xsi:type="dcterms:W3CDTF">2010-03-27T18:28:22Z</dcterms:created>
  <dcterms:modified xsi:type="dcterms:W3CDTF">2024-04-30T18:13:38Z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0x010100A5591576AD5D28429C3ADB1968A66ECB</vt:lpwstr>
  </property>
</Properties>
</file>