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sldIdLst>
    <p:sldId id="256" r:id="rId5"/>
    <p:sldId id="257" r:id="rId6"/>
    <p:sldId id="262" r:id="rId7"/>
    <p:sldId id="261" r:id="rId8"/>
    <p:sldId id="260" r:id="rId9"/>
    <p:sldId id="295" r:id="rId10"/>
    <p:sldId id="258" r:id="rId11"/>
    <p:sldId id="275" r:id="rId12"/>
    <p:sldId id="268" r:id="rId13"/>
    <p:sldId id="264" r:id="rId14"/>
    <p:sldId id="270" r:id="rId15"/>
    <p:sldId id="274" r:id="rId16"/>
    <p:sldId id="283" r:id="rId17"/>
    <p:sldId id="272" r:id="rId18"/>
    <p:sldId id="288" r:id="rId19"/>
    <p:sldId id="289" r:id="rId20"/>
    <p:sldId id="290" r:id="rId21"/>
    <p:sldId id="291" r:id="rId22"/>
    <p:sldId id="292" r:id="rId23"/>
    <p:sldId id="293" r:id="rId24"/>
    <p:sldId id="294" r:id="rId25"/>
    <p:sldId id="266" r:id="rId26"/>
    <p:sldId id="285" r:id="rId27"/>
    <p:sldId id="267" r:id="rId28"/>
    <p:sldId id="287" r:id="rId29"/>
    <p:sldId id="263" r:id="rId30"/>
    <p:sldId id="279" r:id="rId31"/>
    <p:sldId id="281" r:id="rId32"/>
    <p:sldId id="282" r:id="rId33"/>
    <p:sldId id="296" r:id="rId34"/>
    <p:sldId id="297" r:id="rId35"/>
    <p:sldId id="269" r:id="rId36"/>
    <p:sldId id="26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8C88E-A0E2-4734-9EA4-291DA4DE8B45}" v="36" dt="2024-04-18T21:03:07.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1" autoAdjust="0"/>
    <p:restoredTop sz="94660"/>
  </p:normalViewPr>
  <p:slideViewPr>
    <p:cSldViewPr>
      <p:cViewPr varScale="1">
        <p:scale>
          <a:sx n="69" d="100"/>
          <a:sy n="69" d="100"/>
        </p:scale>
        <p:origin x="16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2A528-ED96-4565-AD39-B5183E9DB211}" type="datetimeFigureOut">
              <a:rPr lang="en-US" smtClean="0"/>
              <a:t>04/30/24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F3494-F313-48E9-9B80-DD05D16CB7E7}" type="slidenum">
              <a:rPr lang="en-US" smtClean="0"/>
              <a:t>‹#›</a:t>
            </a:fld>
            <a:endParaRPr lang="en-US"/>
          </a:p>
        </p:txBody>
      </p:sp>
    </p:spTree>
    <p:extLst>
      <p:ext uri="{BB962C8B-B14F-4D97-AF65-F5344CB8AC3E}">
        <p14:creationId xmlns:p14="http://schemas.microsoft.com/office/powerpoint/2010/main" val="1183920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EACH BRAIN IS UNIQUE.</a:t>
            </a:r>
            <a:r>
              <a:rPr lang="en-US" sz="1200" kern="1200" dirty="0">
                <a:solidFill>
                  <a:schemeClr val="tx1"/>
                </a:solidFill>
                <a:effectLst/>
                <a:latin typeface="+mn-lt"/>
                <a:ea typeface="+mn-ea"/>
                <a:cs typeface="+mn-cs"/>
              </a:rPr>
              <a:t>  No two humans have the same brain structure; not even identical twins who share the same heredity and fingerprints.  Each brain is designed by individual chemicals, heredity, experiences, hormonal balance, sex &amp; age.  Standards are meaningless to individual brains. On task or off task attitudes are meaningless.  Males and females approach team work and leadership differently and have brain strengths that are based on research, not politics.</a:t>
            </a:r>
          </a:p>
          <a:p>
            <a:endParaRPr lang="en-US" dirty="0"/>
          </a:p>
        </p:txBody>
      </p:sp>
      <p:sp>
        <p:nvSpPr>
          <p:cNvPr id="4" name="Slide Number Placeholder 3"/>
          <p:cNvSpPr>
            <a:spLocks noGrp="1"/>
          </p:cNvSpPr>
          <p:nvPr>
            <p:ph type="sldNum" sz="quarter" idx="10"/>
          </p:nvPr>
        </p:nvSpPr>
        <p:spPr/>
        <p:txBody>
          <a:bodyPr/>
          <a:lstStyle/>
          <a:p>
            <a:fld id="{076F3494-F313-48E9-9B80-DD05D16CB7E7}" type="slidenum">
              <a:rPr lang="en-US" smtClean="0"/>
              <a:t>2</a:t>
            </a:fld>
            <a:endParaRPr lang="en-US"/>
          </a:p>
        </p:txBody>
      </p:sp>
    </p:spTree>
    <p:extLst>
      <p:ext uri="{BB962C8B-B14F-4D97-AF65-F5344CB8AC3E}">
        <p14:creationId xmlns:p14="http://schemas.microsoft.com/office/powerpoint/2010/main" val="3163486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CEE98-1D0F-461B-A272-E09B78A62CF9}" type="slidenum">
              <a:rPr lang="en-US" smtClean="0"/>
              <a:t>16</a:t>
            </a:fld>
            <a:endParaRPr lang="en-US" dirty="0"/>
          </a:p>
        </p:txBody>
      </p:sp>
    </p:spTree>
    <p:extLst>
      <p:ext uri="{BB962C8B-B14F-4D97-AF65-F5344CB8AC3E}">
        <p14:creationId xmlns:p14="http://schemas.microsoft.com/office/powerpoint/2010/main" val="3871945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Dr. Daniel Amen speaks about the influence of our thoughts on our behaviors. Thoughts are energy that shape brains. Automatic Negative Thoughts  affect how you brain functions. Our brains lie to us all the time and just because you think it does not make it rue. Some ANTs that hold you back from embracing solving new problems are:</a:t>
            </a:r>
          </a:p>
        </p:txBody>
      </p:sp>
      <p:sp>
        <p:nvSpPr>
          <p:cNvPr id="4" name="Slide Number Placeholder 3"/>
          <p:cNvSpPr>
            <a:spLocks noGrp="1"/>
          </p:cNvSpPr>
          <p:nvPr>
            <p:ph type="sldNum" sz="quarter" idx="10"/>
          </p:nvPr>
        </p:nvSpPr>
        <p:spPr/>
        <p:txBody>
          <a:bodyPr/>
          <a:lstStyle/>
          <a:p>
            <a:fld id="{F8FCEE98-1D0F-461B-A272-E09B78A62CF9}" type="slidenum">
              <a:rPr lang="en-US" smtClean="0"/>
              <a:t>17</a:t>
            </a:fld>
            <a:endParaRPr lang="en-US" dirty="0"/>
          </a:p>
        </p:txBody>
      </p:sp>
    </p:spTree>
    <p:extLst>
      <p:ext uri="{BB962C8B-B14F-4D97-AF65-F5344CB8AC3E}">
        <p14:creationId xmlns:p14="http://schemas.microsoft.com/office/powerpoint/2010/main" val="708087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CEE98-1D0F-461B-A272-E09B78A62CF9}" type="slidenum">
              <a:rPr lang="en-US" smtClean="0"/>
              <a:t>18</a:t>
            </a:fld>
            <a:endParaRPr lang="en-US" dirty="0"/>
          </a:p>
        </p:txBody>
      </p:sp>
    </p:spTree>
    <p:extLst>
      <p:ext uri="{BB962C8B-B14F-4D97-AF65-F5344CB8AC3E}">
        <p14:creationId xmlns:p14="http://schemas.microsoft.com/office/powerpoint/2010/main" val="1662394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CEE98-1D0F-461B-A272-E09B78A62CF9}" type="slidenum">
              <a:rPr lang="en-US" smtClean="0"/>
              <a:t>19</a:t>
            </a:fld>
            <a:endParaRPr lang="en-US" dirty="0"/>
          </a:p>
        </p:txBody>
      </p:sp>
    </p:spTree>
    <p:extLst>
      <p:ext uri="{BB962C8B-B14F-4D97-AF65-F5344CB8AC3E}">
        <p14:creationId xmlns:p14="http://schemas.microsoft.com/office/powerpoint/2010/main" val="3384176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CEE98-1D0F-461B-A272-E09B78A62CF9}" type="slidenum">
              <a:rPr lang="en-US" smtClean="0"/>
              <a:t>20</a:t>
            </a:fld>
            <a:endParaRPr lang="en-US" dirty="0"/>
          </a:p>
        </p:txBody>
      </p:sp>
    </p:spTree>
    <p:extLst>
      <p:ext uri="{BB962C8B-B14F-4D97-AF65-F5344CB8AC3E}">
        <p14:creationId xmlns:p14="http://schemas.microsoft.com/office/powerpoint/2010/main" val="1642904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less stress when we are in control of the situation. The teacher may accurately predict the stressful outcome but may not have the skill or expertise to know how to respond. The fact that the situation gets out of control is the opportunity for the professional educator to develop strategies to </a:t>
            </a:r>
            <a:r>
              <a:rPr lang="en-US" baseline="0" dirty="0"/>
              <a:t> mitigate the negative impact on the routine and behavior. If you accurately predict that there is going to be an issue that, the appropriate response is to take action by preparation nd information to mitigate the damages.</a:t>
            </a:r>
            <a:endParaRPr lang="en-US" dirty="0"/>
          </a:p>
        </p:txBody>
      </p:sp>
      <p:sp>
        <p:nvSpPr>
          <p:cNvPr id="4" name="Slide Number Placeholder 3"/>
          <p:cNvSpPr>
            <a:spLocks noGrp="1"/>
          </p:cNvSpPr>
          <p:nvPr>
            <p:ph type="sldNum" sz="quarter" idx="10"/>
          </p:nvPr>
        </p:nvSpPr>
        <p:spPr/>
        <p:txBody>
          <a:bodyPr/>
          <a:lstStyle/>
          <a:p>
            <a:fld id="{F8FCEE98-1D0F-461B-A272-E09B78A62CF9}" type="slidenum">
              <a:rPr lang="en-US" smtClean="0"/>
              <a:t>21</a:t>
            </a:fld>
            <a:endParaRPr lang="en-US" dirty="0"/>
          </a:p>
        </p:txBody>
      </p:sp>
    </p:spTree>
    <p:extLst>
      <p:ext uri="{BB962C8B-B14F-4D97-AF65-F5344CB8AC3E}">
        <p14:creationId xmlns:p14="http://schemas.microsoft.com/office/powerpoint/2010/main" val="2073954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 at the top is a bird with a worm in its mouth. When the same picture is flipped, it looks like a man in a boat catching a very large black fish. Our perception is what we see using the neural</a:t>
            </a:r>
            <a:r>
              <a:rPr lang="en-US" baseline="0" dirty="0"/>
              <a:t> hardware of the brain. </a:t>
            </a:r>
          </a:p>
          <a:p>
            <a:r>
              <a:rPr lang="en-US" baseline="0" dirty="0"/>
              <a:t>Meaning is what we make of this sensory input. This meaning is a result of our experiences, abilities and expectations. So it is possible for two different people to hear or see the same event and have a different conclusion.</a:t>
            </a:r>
            <a:endParaRPr lang="en-US" dirty="0"/>
          </a:p>
        </p:txBody>
      </p:sp>
      <p:sp>
        <p:nvSpPr>
          <p:cNvPr id="4" name="Slide Number Placeholder 3"/>
          <p:cNvSpPr>
            <a:spLocks noGrp="1"/>
          </p:cNvSpPr>
          <p:nvPr>
            <p:ph type="sldNum" sz="quarter" idx="10"/>
          </p:nvPr>
        </p:nvSpPr>
        <p:spPr/>
        <p:txBody>
          <a:bodyPr/>
          <a:lstStyle/>
          <a:p>
            <a:fld id="{F8FCEE98-1D0F-461B-A272-E09B78A62CF9}" type="slidenum">
              <a:rPr lang="en-US" smtClean="0"/>
              <a:t>25</a:t>
            </a:fld>
            <a:endParaRPr lang="en-US" dirty="0"/>
          </a:p>
        </p:txBody>
      </p:sp>
    </p:spTree>
    <p:extLst>
      <p:ext uri="{BB962C8B-B14F-4D97-AF65-F5344CB8AC3E}">
        <p14:creationId xmlns:p14="http://schemas.microsoft.com/office/powerpoint/2010/main" val="2089205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Break time and down time are not necessarily wasted work time.  The brain can either make meaning or pay attention.  It cannot do either 100% of the time.  Each new task requires down time to allow the brain to make the necessary connections.  New nerve cells must be allowed to connect to the old for new learning to be meaningful.  The brain naturally shifts hemispheres every 90 minutes in an on/off cycle.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Natural leaders respect on/off brain cycles and adjust work demands based on this feedback.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6F3494-F313-48E9-9B80-DD05D16CB7E7}" type="slidenum">
              <a:rPr lang="en-US" smtClean="0"/>
              <a:t>26</a:t>
            </a:fld>
            <a:endParaRPr lang="en-US"/>
          </a:p>
        </p:txBody>
      </p:sp>
    </p:spTree>
    <p:extLst>
      <p:ext uri="{BB962C8B-B14F-4D97-AF65-F5344CB8AC3E}">
        <p14:creationId xmlns:p14="http://schemas.microsoft.com/office/powerpoint/2010/main" val="2439009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F3494-F313-48E9-9B80-DD05D16CB7E7}" type="slidenum">
              <a:rPr lang="en-US" smtClean="0"/>
              <a:t>28</a:t>
            </a:fld>
            <a:endParaRPr lang="en-US"/>
          </a:p>
        </p:txBody>
      </p:sp>
    </p:spTree>
    <p:extLst>
      <p:ext uri="{BB962C8B-B14F-4D97-AF65-F5344CB8AC3E}">
        <p14:creationId xmlns:p14="http://schemas.microsoft.com/office/powerpoint/2010/main" val="1585408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brain can and does process many different kinds on  information at one time. There are four brain lobes that process different kinds of information and integrate this</a:t>
            </a:r>
            <a:r>
              <a:rPr lang="en-US" baseline="0" dirty="0"/>
              <a:t> information at nana speeds for action.  When a child is asked to respond to a question in class, think a bout what discrete functions the brain has to manage at the same time.  The eyes scan the scene for any threats to survival and for non-verbal content  relevant to the questions. The ears must transmit discrete bits of sound to the auditory cortex in the temporal lobe for interpretation . Be fore that, the bits of sounds were evaluated in different parts of the brain depending on whether they were nouns, verbs etc. If you were a non native speaker, these operations may be located in different areas and the brain needs to find them. Meanwhile the parietal lobe is integrating  the words and sounds together to formulate a response. The frontal lobe has been attentive to making meaning out of the questions and retrieving stored information that may be relevant to their response. He deep limbic systems must make sure that the appropriate emotional content is added and must also interpreted  how the questions was asked and closely monitor threats. The hippocampus monitors the information and will  be in charge of storing information in short term and alter long term memory. All this and more is happening at </a:t>
            </a:r>
            <a:r>
              <a:rPr lang="en-US" baseline="0" dirty="0" err="1"/>
              <a:t>nano</a:t>
            </a:r>
            <a:r>
              <a:rPr lang="en-US" baseline="0" dirty="0"/>
              <a:t> second  speeds without conscious thought . Children with damage brain systems may not be able to encode and encode informational s rapidly as needed to make meaning and to respond.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76F3494-F313-48E9-9B80-DD05D16CB7E7}" type="slidenum">
              <a:rPr lang="en-US" smtClean="0"/>
              <a:t>29</a:t>
            </a:fld>
            <a:endParaRPr lang="en-US"/>
          </a:p>
        </p:txBody>
      </p:sp>
    </p:spTree>
    <p:extLst>
      <p:ext uri="{BB962C8B-B14F-4D97-AF65-F5344CB8AC3E}">
        <p14:creationId xmlns:p14="http://schemas.microsoft.com/office/powerpoint/2010/main" val="24810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David Sousa ( 2003),</a:t>
            </a:r>
            <a:r>
              <a:rPr lang="en-US" baseline="0" dirty="0"/>
              <a:t> e</a:t>
            </a:r>
            <a:r>
              <a:rPr lang="en-US" dirty="0"/>
              <a:t>xistentialist strength as defined by Gardner(2000)  is the ‘ability to locate oneself with respect to the significance of life, the meaning of death, and the ultimate fate of the psychological</a:t>
            </a:r>
            <a:r>
              <a:rPr lang="en-US" baseline="0" dirty="0"/>
              <a:t> and physical worlds we exist in.”  Some of the brain areas involved in this strength are the frontal cortex, the somatosensory cortex and the limbic system. Ethical and moral </a:t>
            </a:r>
            <a:r>
              <a:rPr lang="en-US" baseline="0" dirty="0" err="1"/>
              <a:t>dilemnas</a:t>
            </a:r>
            <a:r>
              <a:rPr lang="en-US" baseline="0" dirty="0"/>
              <a:t> that educator must face have a place in the brain. </a:t>
            </a:r>
            <a:endParaRPr lang="en-US" dirty="0"/>
          </a:p>
        </p:txBody>
      </p:sp>
      <p:sp>
        <p:nvSpPr>
          <p:cNvPr id="4" name="Slide Number Placeholder 3"/>
          <p:cNvSpPr>
            <a:spLocks noGrp="1"/>
          </p:cNvSpPr>
          <p:nvPr>
            <p:ph type="sldNum" sz="quarter" idx="10"/>
          </p:nvPr>
        </p:nvSpPr>
        <p:spPr/>
        <p:txBody>
          <a:bodyPr/>
          <a:lstStyle/>
          <a:p>
            <a:fld id="{076F3494-F313-48E9-9B80-DD05D16CB7E7}" type="slidenum">
              <a:rPr lang="en-US" smtClean="0"/>
              <a:t>3</a:t>
            </a:fld>
            <a:endParaRPr lang="en-US"/>
          </a:p>
        </p:txBody>
      </p:sp>
    </p:spTree>
    <p:extLst>
      <p:ext uri="{BB962C8B-B14F-4D97-AF65-F5344CB8AC3E}">
        <p14:creationId xmlns:p14="http://schemas.microsoft.com/office/powerpoint/2010/main" val="159835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LEADERSHIP APPLICATION:</a:t>
            </a:r>
            <a:r>
              <a:rPr lang="en-US" sz="1200" b="1" kern="1200" dirty="0">
                <a:solidFill>
                  <a:schemeClr val="tx1"/>
                </a:solidFill>
                <a:effectLst/>
                <a:latin typeface="+mn-lt"/>
                <a:ea typeface="+mn-ea"/>
                <a:cs typeface="+mn-cs"/>
              </a:rPr>
              <a:t> Some brains are better designed for certain tasks.   Understand how to use a variety of assessment tools to decide if you are hiring the right brain for the right job.  Each person will approach tasks and learning with a different set of values and rules.  These are based on their past experience and must be honored as valid. Culture shape values and expectations and must be understood if work is to occur in harmony.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6F3494-F313-48E9-9B80-DD05D16CB7E7}" type="slidenum">
              <a:rPr lang="en-US" smtClean="0"/>
              <a:t>7</a:t>
            </a:fld>
            <a:endParaRPr lang="en-US"/>
          </a:p>
        </p:txBody>
      </p:sp>
    </p:spTree>
    <p:extLst>
      <p:ext uri="{BB962C8B-B14F-4D97-AF65-F5344CB8AC3E}">
        <p14:creationId xmlns:p14="http://schemas.microsoft.com/office/powerpoint/2010/main" val="150342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Prefrontal Cortex-Executive control center managing decision making, sorting and implementation strategy, problem finding and solving</a:t>
            </a:r>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Corpus Callosum- </a:t>
            </a:r>
            <a:r>
              <a:rPr lang="en-US" dirty="0"/>
              <a:t>White matter connecting fibers that integrate information from right to left</a:t>
            </a:r>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err="1"/>
              <a:t>Thalmus</a:t>
            </a:r>
            <a:r>
              <a:rPr lang="en-US" b="1" u="sng" dirty="0"/>
              <a:t>- G</a:t>
            </a:r>
            <a:r>
              <a:rPr lang="en-US" dirty="0"/>
              <a:t>atekeeper of all information coming into the brain except the sense of smell</a:t>
            </a:r>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Amygdala- </a:t>
            </a:r>
            <a:r>
              <a:rPr lang="en-US" dirty="0"/>
              <a:t>Brain’s almond- shaped emotional alarm center. Catalogs and stores memories of high emotional content</a:t>
            </a:r>
          </a:p>
          <a:p>
            <a:r>
              <a:rPr lang="en-US" b="1" dirty="0" err="1"/>
              <a:t>Hypothalmus</a:t>
            </a:r>
            <a:r>
              <a:rPr lang="en-US" dirty="0"/>
              <a:t>-Regulates hunger, thirst, sex drive ,</a:t>
            </a:r>
            <a:r>
              <a:rPr lang="en-US" baseline="0" dirty="0"/>
              <a:t> etc. </a:t>
            </a:r>
          </a:p>
          <a:p>
            <a:r>
              <a:rPr lang="en-US" b="1" baseline="0"/>
              <a:t>Basal Ganglia</a:t>
            </a:r>
            <a:r>
              <a:rPr lang="en-US" baseline="0"/>
              <a:t>-Partially </a:t>
            </a:r>
            <a:r>
              <a:rPr lang="en-US" baseline="0" dirty="0"/>
              <a:t>surround thalamus and regulate , initiate and terminate  voluntary movement and emotion. Implicated in ADD, ADHD</a:t>
            </a:r>
            <a:endParaRPr lang="en-US" dirty="0"/>
          </a:p>
        </p:txBody>
      </p:sp>
      <p:sp>
        <p:nvSpPr>
          <p:cNvPr id="4" name="Slide Number Placeholder 3"/>
          <p:cNvSpPr>
            <a:spLocks noGrp="1"/>
          </p:cNvSpPr>
          <p:nvPr>
            <p:ph type="sldNum" sz="quarter" idx="10"/>
          </p:nvPr>
        </p:nvSpPr>
        <p:spPr/>
        <p:txBody>
          <a:bodyPr/>
          <a:lstStyle/>
          <a:p>
            <a:fld id="{076F3494-F313-48E9-9B80-DD05D16CB7E7}" type="slidenum">
              <a:rPr lang="en-US" smtClean="0"/>
              <a:t>9</a:t>
            </a:fld>
            <a:endParaRPr lang="en-US" dirty="0"/>
          </a:p>
        </p:txBody>
      </p:sp>
    </p:spTree>
    <p:extLst>
      <p:ext uri="{BB962C8B-B14F-4D97-AF65-F5344CB8AC3E}">
        <p14:creationId xmlns:p14="http://schemas.microsoft.com/office/powerpoint/2010/main" val="268927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RAS acts like a toggle switch. In the cases of high emotion the toggle shut off the cerebral cortex so that highly complex behaviors like problem solving are no longer possible. When the body is relaxed and there is no threat, the toggle switches back on again allowing the creative and logic centers of the brain to be accessed . Leaders who constantly cajole, threaten, and create an environment of uncertainty and stress do not help the people around them make good decisions or solve problems. They may be more error prone because the brains focus is on survival and not  on problem solving. The RAS has sensed which is a greater threat and responded. This is not a voluntary or conscious system..  </a:t>
            </a:r>
          </a:p>
        </p:txBody>
      </p:sp>
      <p:sp>
        <p:nvSpPr>
          <p:cNvPr id="4" name="Slide Number Placeholder 3"/>
          <p:cNvSpPr>
            <a:spLocks noGrp="1"/>
          </p:cNvSpPr>
          <p:nvPr>
            <p:ph type="sldNum" sz="quarter" idx="10"/>
          </p:nvPr>
        </p:nvSpPr>
        <p:spPr/>
        <p:txBody>
          <a:bodyPr/>
          <a:lstStyle/>
          <a:p>
            <a:fld id="{076F3494-F313-48E9-9B80-DD05D16CB7E7}" type="slidenum">
              <a:rPr lang="en-US" smtClean="0"/>
              <a:t>11</a:t>
            </a:fld>
            <a:endParaRPr lang="en-US" dirty="0"/>
          </a:p>
        </p:txBody>
      </p:sp>
    </p:spTree>
    <p:extLst>
      <p:ext uri="{BB962C8B-B14F-4D97-AF65-F5344CB8AC3E}">
        <p14:creationId xmlns:p14="http://schemas.microsoft.com/office/powerpoint/2010/main" val="390199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Leaders in ECE settings could rehearse responses to tense situations and teach these responses to others. We rehearse</a:t>
            </a:r>
            <a:r>
              <a:rPr lang="en-US" baseline="0" dirty="0"/>
              <a:t> what to do in an emergency. Maybe we should rehearse what to say when a parent is angry about. . . When  co-worker  acts unprofessionally, and so on</a:t>
            </a:r>
            <a:endParaRPr lang="en-US" dirty="0"/>
          </a:p>
          <a:p>
            <a:endParaRPr lang="en-US" dirty="0"/>
          </a:p>
        </p:txBody>
      </p:sp>
      <p:sp>
        <p:nvSpPr>
          <p:cNvPr id="4" name="Slide Number Placeholder 3"/>
          <p:cNvSpPr>
            <a:spLocks noGrp="1"/>
          </p:cNvSpPr>
          <p:nvPr>
            <p:ph type="sldNum" sz="quarter" idx="10"/>
          </p:nvPr>
        </p:nvSpPr>
        <p:spPr/>
        <p:txBody>
          <a:bodyPr/>
          <a:lstStyle/>
          <a:p>
            <a:fld id="{076F3494-F313-48E9-9B80-DD05D16CB7E7}" type="slidenum">
              <a:rPr lang="en-US" smtClean="0"/>
              <a:t>12</a:t>
            </a:fld>
            <a:endParaRPr lang="en-US"/>
          </a:p>
        </p:txBody>
      </p:sp>
    </p:spTree>
    <p:extLst>
      <p:ext uri="{BB962C8B-B14F-4D97-AF65-F5344CB8AC3E}">
        <p14:creationId xmlns:p14="http://schemas.microsoft.com/office/powerpoint/2010/main" val="237108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must learn to be </a:t>
            </a:r>
            <a:r>
              <a:rPr lang="en-US" dirty="0" err="1"/>
              <a:t>prosocial</a:t>
            </a:r>
            <a:r>
              <a:rPr lang="en-US" dirty="0"/>
              <a:t>. I could be that for most children e</a:t>
            </a:r>
            <a:r>
              <a:rPr lang="en-US" baseline="0" dirty="0"/>
              <a:t>nvironments are overly permissive, aggressive, etc. do not give children’s brains the variety of emotion to wire healthy </a:t>
            </a:r>
            <a:r>
              <a:rPr lang="en-US" baseline="0" dirty="0" err="1"/>
              <a:t>prosocial</a:t>
            </a:r>
            <a:r>
              <a:rPr lang="en-US" baseline="0" dirty="0"/>
              <a:t> behavior. I have to qualify this because we have all see and may know people who have terrible family situations but turn out to be caring, kind and </a:t>
            </a:r>
            <a:r>
              <a:rPr lang="en-US" baseline="0" dirty="0" err="1"/>
              <a:t>prosocial</a:t>
            </a:r>
            <a:r>
              <a:rPr lang="en-US" baseline="0" dirty="0"/>
              <a:t>. Since we learn to care, what is learning anyway.</a:t>
            </a:r>
            <a:endParaRPr lang="en-US" dirty="0"/>
          </a:p>
          <a:p>
            <a:endParaRPr lang="en-US" dirty="0"/>
          </a:p>
        </p:txBody>
      </p:sp>
      <p:sp>
        <p:nvSpPr>
          <p:cNvPr id="4" name="Slide Number Placeholder 3"/>
          <p:cNvSpPr>
            <a:spLocks noGrp="1"/>
          </p:cNvSpPr>
          <p:nvPr>
            <p:ph type="sldNum" sz="quarter" idx="10"/>
          </p:nvPr>
        </p:nvSpPr>
        <p:spPr/>
        <p:txBody>
          <a:bodyPr/>
          <a:lstStyle/>
          <a:p>
            <a:fld id="{076F3494-F313-48E9-9B80-DD05D16CB7E7}" type="slidenum">
              <a:rPr lang="en-US" smtClean="0"/>
              <a:t>13</a:t>
            </a:fld>
            <a:endParaRPr lang="en-US"/>
          </a:p>
        </p:txBody>
      </p:sp>
    </p:spTree>
    <p:extLst>
      <p:ext uri="{BB962C8B-B14F-4D97-AF65-F5344CB8AC3E}">
        <p14:creationId xmlns:p14="http://schemas.microsoft.com/office/powerpoint/2010/main" val="85869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little growth in the comfort zone.  Some challenge and stress are an in evitable part of the human experience and necessary for wiring a full range of emotional responses…</a:t>
            </a:r>
          </a:p>
        </p:txBody>
      </p:sp>
      <p:sp>
        <p:nvSpPr>
          <p:cNvPr id="4" name="Slide Number Placeholder 3"/>
          <p:cNvSpPr>
            <a:spLocks noGrp="1"/>
          </p:cNvSpPr>
          <p:nvPr>
            <p:ph type="sldNum" sz="quarter" idx="10"/>
          </p:nvPr>
        </p:nvSpPr>
        <p:spPr/>
        <p:txBody>
          <a:bodyPr/>
          <a:lstStyle/>
          <a:p>
            <a:fld id="{076F3494-F313-48E9-9B80-DD05D16CB7E7}" type="slidenum">
              <a:rPr lang="en-US" smtClean="0"/>
              <a:t>14</a:t>
            </a:fld>
            <a:endParaRPr lang="en-US" dirty="0"/>
          </a:p>
        </p:txBody>
      </p:sp>
    </p:spTree>
    <p:extLst>
      <p:ext uri="{BB962C8B-B14F-4D97-AF65-F5344CB8AC3E}">
        <p14:creationId xmlns:p14="http://schemas.microsoft.com/office/powerpoint/2010/main" val="1425319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CEE98-1D0F-461B-A272-E09B78A62CF9}" type="slidenum">
              <a:rPr lang="en-US" smtClean="0"/>
              <a:t>15</a:t>
            </a:fld>
            <a:endParaRPr lang="en-US" dirty="0"/>
          </a:p>
        </p:txBody>
      </p:sp>
    </p:spTree>
    <p:extLst>
      <p:ext uri="{BB962C8B-B14F-4D97-AF65-F5344CB8AC3E}">
        <p14:creationId xmlns:p14="http://schemas.microsoft.com/office/powerpoint/2010/main" val="380125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April 30,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C3AA4-67BE-44F7-809A-3582401494AF}" type="datetime4">
              <a:rPr lang="en-US" smtClean="0"/>
              <a:pPr/>
              <a:t>April 30,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2EEB-1769-4776-AD69-E7C1260563EB}" type="datetime4">
              <a:rPr lang="en-US" smtClean="0"/>
              <a:pPr/>
              <a:t>April 30,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April 30,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April 30,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April 30,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April 30,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April 30,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April 30,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April 30, 2024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April 30,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April 30, 2024</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Leadership and the brain</a:t>
            </a:r>
          </a:p>
        </p:txBody>
      </p:sp>
      <p:sp>
        <p:nvSpPr>
          <p:cNvPr id="3" name="Subtitle 2"/>
          <p:cNvSpPr>
            <a:spLocks noGrp="1"/>
          </p:cNvSpPr>
          <p:nvPr>
            <p:ph type="subTitle" idx="1"/>
          </p:nvPr>
        </p:nvSpPr>
        <p:spPr>
          <a:xfrm rot="19140000">
            <a:off x="876744" y="2475801"/>
            <a:ext cx="7347624" cy="801715"/>
          </a:xfrm>
        </p:spPr>
        <p:txBody>
          <a:bodyPr>
            <a:normAutofit fontScale="92500" lnSpcReduction="10000"/>
          </a:bodyPr>
          <a:lstStyle/>
          <a:p>
            <a:endParaRPr lang="en-US" dirty="0"/>
          </a:p>
          <a:p>
            <a:r>
              <a:rPr lang="en-US" b="1" dirty="0"/>
              <a:t>Chantal Lamourelle, MS.  Santa Ana College</a:t>
            </a:r>
          </a:p>
          <a:p>
            <a:r>
              <a:rPr lang="en-US" b="1" dirty="0"/>
              <a:t>Regina Rei Lamourelle, Ed. D  Santiago Canyon College</a:t>
            </a:r>
          </a:p>
          <a:p>
            <a:endParaRPr lang="en-US" b="1" dirty="0"/>
          </a:p>
        </p:txBody>
      </p:sp>
      <p:pic>
        <p:nvPicPr>
          <p:cNvPr id="1027" name="Picture 3" descr="C:\Users\Regina\AppData\Local\Microsoft\Windows\Temporary Internet Files\Content.IE5\MIX0IDCB\MC9003182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971800"/>
            <a:ext cx="2743200" cy="25257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18376" y="5698250"/>
            <a:ext cx="6811224" cy="646331"/>
          </a:xfrm>
          <a:prstGeom prst="rect">
            <a:avLst/>
          </a:prstGeom>
          <a:noFill/>
        </p:spPr>
        <p:txBody>
          <a:bodyPr wrap="square" rtlCol="0">
            <a:spAutoFit/>
          </a:bodyPr>
          <a:lstStyle/>
          <a:p>
            <a:r>
              <a:rPr lang="en-US" dirty="0"/>
              <a:t>        California Association for the Education of Young Children</a:t>
            </a:r>
          </a:p>
          <a:p>
            <a:r>
              <a:rPr lang="en-US" dirty="0"/>
              <a:t>               Annual Conference             April  19,, 2024</a:t>
            </a:r>
          </a:p>
        </p:txBody>
      </p:sp>
    </p:spTree>
    <p:extLst>
      <p:ext uri="{BB962C8B-B14F-4D97-AF65-F5344CB8AC3E}">
        <p14:creationId xmlns:p14="http://schemas.microsoft.com/office/powerpoint/2010/main" val="202047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58" y="588672"/>
            <a:ext cx="8229600" cy="838200"/>
          </a:xfrm>
        </p:spPr>
        <p:txBody>
          <a:bodyPr/>
          <a:lstStyle/>
          <a:p>
            <a:r>
              <a:rPr lang="en-US" b="1" u="sng" dirty="0"/>
              <a:t>Prolonged Stress. . .</a:t>
            </a:r>
            <a:br>
              <a:rPr lang="en-US" b="1" u="sng" dirty="0"/>
            </a:br>
            <a:endParaRPr lang="en-US" u="sng"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10</a:t>
            </a:fld>
            <a:endParaRPr lang="en-US" dirty="0"/>
          </a:p>
        </p:txBody>
      </p:sp>
      <p:sp>
        <p:nvSpPr>
          <p:cNvPr id="4" name="TextBox 3"/>
          <p:cNvSpPr txBox="1"/>
          <p:nvPr/>
        </p:nvSpPr>
        <p:spPr>
          <a:xfrm>
            <a:off x="990600" y="1426872"/>
            <a:ext cx="3733800" cy="3428631"/>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a:t>-</a:t>
            </a:r>
            <a:r>
              <a:rPr lang="en-US" sz="1400" dirty="0">
                <a:latin typeface="Times New Roman" panose="02020603050405020304" pitchFamily="18" charset="0"/>
                <a:cs typeface="Times New Roman" panose="02020603050405020304" pitchFamily="18" charset="0"/>
              </a:rPr>
              <a:t>Decreases ability to store learning</a:t>
            </a:r>
          </a:p>
          <a:p>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-Decreases the ability of the immune system to fight off disease</a:t>
            </a:r>
          </a:p>
          <a:p>
            <a:pPr marL="112713" indent="-112713"/>
            <a:endParaRPr lang="en-US" sz="1400" dirty="0">
              <a:latin typeface="Times New Roman" panose="02020603050405020304" pitchFamily="18" charset="0"/>
              <a:cs typeface="Times New Roman" panose="02020603050405020304" pitchFamily="18" charset="0"/>
            </a:endParaRPr>
          </a:p>
          <a:p>
            <a:pPr marL="285750" indent="-285750">
              <a:lnSpc>
                <a:spcPct val="9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-Punishment often results in high  levels of cortisol</a:t>
            </a:r>
          </a:p>
          <a:p>
            <a:pPr marL="112713" indent="-112713">
              <a:lnSpc>
                <a:spcPct val="90000"/>
              </a:lnSpc>
            </a:pPr>
            <a:endParaRPr lang="en-US" sz="1400" dirty="0">
              <a:latin typeface="Times New Roman" panose="02020603050405020304" pitchFamily="18" charset="0"/>
              <a:cs typeface="Times New Roman" panose="02020603050405020304" pitchFamily="18" charset="0"/>
            </a:endParaRPr>
          </a:p>
          <a:p>
            <a:pPr marL="285750" indent="-285750">
              <a:lnSpc>
                <a:spcPct val="9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Cortisol blocks access to areas that store and retrieve knowledge</a:t>
            </a:r>
          </a:p>
          <a:p>
            <a:pPr marL="112713" indent="-112713">
              <a:lnSpc>
                <a:spcPct val="90000"/>
              </a:lnSpc>
            </a:pPr>
            <a:endParaRPr lang="en-US" sz="1400" dirty="0">
              <a:latin typeface="Times New Roman" panose="02020603050405020304" pitchFamily="18" charset="0"/>
              <a:cs typeface="Times New Roman" panose="02020603050405020304" pitchFamily="18" charset="0"/>
            </a:endParaRPr>
          </a:p>
          <a:p>
            <a:pPr marL="285750" indent="-285750">
              <a:lnSpc>
                <a:spcPct val="9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RAS begins the process that shuts the PFC down</a:t>
            </a:r>
          </a:p>
          <a:p>
            <a:endParaRPr lang="en-US" dirty="0"/>
          </a:p>
          <a:p>
            <a:endParaRPr lang="en-US" dirty="0"/>
          </a:p>
        </p:txBody>
      </p:sp>
      <p:sp>
        <p:nvSpPr>
          <p:cNvPr id="5" name="TextBox 4"/>
          <p:cNvSpPr txBox="1"/>
          <p:nvPr/>
        </p:nvSpPr>
        <p:spPr>
          <a:xfrm>
            <a:off x="902958" y="5305111"/>
            <a:ext cx="7772400" cy="123110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Mistakes are misses (experiments) before the learning takes.  </a:t>
            </a:r>
            <a:r>
              <a:rPr lang="en-US" b="1" i="1" dirty="0" err="1">
                <a:latin typeface="Times New Roman" panose="02020603050405020304" pitchFamily="18" charset="0"/>
                <a:cs typeface="Times New Roman" panose="02020603050405020304" pitchFamily="18" charset="0"/>
              </a:rPr>
              <a:t>RRLamourelle</a:t>
            </a:r>
            <a:r>
              <a:rPr lang="en-US" b="1" i="1" dirty="0">
                <a:latin typeface="Times New Roman" panose="02020603050405020304" pitchFamily="18" charset="0"/>
                <a:cs typeface="Times New Roman" panose="02020603050405020304" pitchFamily="18" charset="0"/>
              </a:rPr>
              <a:t>, 2009</a:t>
            </a:r>
          </a:p>
          <a:p>
            <a:endParaRPr lang="en-US" dirty="0"/>
          </a:p>
        </p:txBody>
      </p:sp>
      <p:pic>
        <p:nvPicPr>
          <p:cNvPr id="5122" name="Picture 2" descr="C:\Users\Regina\AppData\Local\Microsoft\Windows\Temporary Internet Files\Content.IE5\38X2LYU0\MC90008358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242527"/>
            <a:ext cx="3276600" cy="329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72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leaders</a:t>
            </a:r>
          </a:p>
        </p:txBody>
      </p:sp>
      <p:sp>
        <p:nvSpPr>
          <p:cNvPr id="3" name="Text Placeholder 2"/>
          <p:cNvSpPr>
            <a:spLocks noGrp="1"/>
          </p:cNvSpPr>
          <p:nvPr>
            <p:ph type="body" idx="1"/>
          </p:nvPr>
        </p:nvSpPr>
        <p:spPr>
          <a:xfrm>
            <a:off x="838200" y="838200"/>
            <a:ext cx="3200400" cy="548640"/>
          </a:xfrm>
        </p:spPr>
        <p:txBody>
          <a:bodyPr/>
          <a:lstStyle/>
          <a:p>
            <a:r>
              <a:rPr lang="en-US" b="1" dirty="0">
                <a:latin typeface="Times New Roman" panose="02020603050405020304" pitchFamily="18" charset="0"/>
                <a:cs typeface="Times New Roman" panose="02020603050405020304" pitchFamily="18" charset="0"/>
              </a:rPr>
              <a:t>What Happens</a:t>
            </a:r>
          </a:p>
        </p:txBody>
      </p:sp>
      <p:sp>
        <p:nvSpPr>
          <p:cNvPr id="4" name="Content Placeholder 3"/>
          <p:cNvSpPr>
            <a:spLocks noGrp="1"/>
          </p:cNvSpPr>
          <p:nvPr>
            <p:ph sz="half" idx="2"/>
          </p:nvPr>
        </p:nvSpPr>
        <p:spPr>
          <a:xfrm>
            <a:off x="822055" y="1455420"/>
            <a:ext cx="3200400" cy="3108960"/>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RAS-Acts like a toggle switch</a:t>
            </a:r>
          </a:p>
          <a:p>
            <a:r>
              <a:rPr lang="en-US" dirty="0">
                <a:latin typeface="Times New Roman" panose="02020603050405020304" pitchFamily="18" charset="0"/>
                <a:cs typeface="Times New Roman" panose="02020603050405020304" pitchFamily="18" charset="0"/>
              </a:rPr>
              <a:t>Activated  When… - </a:t>
            </a:r>
          </a:p>
          <a:p>
            <a:r>
              <a:rPr lang="en-US" dirty="0">
                <a:latin typeface="Times New Roman" panose="02020603050405020304" pitchFamily="18" charset="0"/>
                <a:cs typeface="Times New Roman" panose="02020603050405020304" pitchFamily="18" charset="0"/>
              </a:rPr>
              <a:t>    1. High Emotions and 2.Relaxation</a:t>
            </a:r>
          </a:p>
          <a:p>
            <a:r>
              <a:rPr lang="en-US" dirty="0">
                <a:latin typeface="Times New Roman" panose="02020603050405020304" pitchFamily="18" charset="0"/>
                <a:cs typeface="Times New Roman" panose="02020603050405020304" pitchFamily="18" charset="0"/>
              </a:rPr>
              <a:t>Action 1: Terminate connections to cerebral cortex</a:t>
            </a:r>
          </a:p>
          <a:p>
            <a:r>
              <a:rPr lang="en-US" dirty="0">
                <a:latin typeface="Times New Roman" panose="02020603050405020304" pitchFamily="18" charset="0"/>
                <a:cs typeface="Times New Roman" panose="02020603050405020304" pitchFamily="18" charset="0"/>
              </a:rPr>
              <a:t>Action2: Creativity and Logic possible</a:t>
            </a:r>
          </a:p>
          <a:p>
            <a:endParaRPr lang="en-US" dirty="0"/>
          </a:p>
        </p:txBody>
      </p:sp>
      <p:sp>
        <p:nvSpPr>
          <p:cNvPr id="5" name="Text Placeholder 4"/>
          <p:cNvSpPr>
            <a:spLocks noGrp="1"/>
          </p:cNvSpPr>
          <p:nvPr>
            <p:ph type="body" sz="quarter" idx="3"/>
          </p:nvPr>
        </p:nvSpPr>
        <p:spPr>
          <a:xfrm>
            <a:off x="4724400" y="838200"/>
            <a:ext cx="3200400" cy="548640"/>
          </a:xfrm>
        </p:spPr>
        <p:txBody>
          <a:bodyPr/>
          <a:lstStyle/>
          <a:p>
            <a:r>
              <a:rPr lang="en-US" b="1" dirty="0"/>
              <a:t>Behavior to expect</a:t>
            </a:r>
          </a:p>
        </p:txBody>
      </p:sp>
      <p:sp>
        <p:nvSpPr>
          <p:cNvPr id="6" name="Content Placeholder 5"/>
          <p:cNvSpPr>
            <a:spLocks noGrp="1"/>
          </p:cNvSpPr>
          <p:nvPr>
            <p:ph sz="quarter" idx="4"/>
          </p:nvPr>
        </p:nvSpPr>
        <p:spPr>
          <a:xfrm>
            <a:off x="4738116" y="1503833"/>
            <a:ext cx="3605784" cy="313440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1. High Emotions:</a:t>
            </a:r>
          </a:p>
          <a:p>
            <a:pPr marL="0" indent="0"/>
            <a:r>
              <a:rPr lang="en-US" dirty="0">
                <a:latin typeface="Times New Roman" panose="02020603050405020304" pitchFamily="18" charset="0"/>
                <a:cs typeface="Times New Roman" panose="02020603050405020304" pitchFamily="18" charset="0"/>
              </a:rPr>
              <a:t>Little rational thought or problem solving </a:t>
            </a:r>
          </a:p>
          <a:p>
            <a:pPr marL="0" indent="0"/>
            <a:r>
              <a:rPr lang="en-US" dirty="0">
                <a:latin typeface="Times New Roman" panose="02020603050405020304" pitchFamily="18" charset="0"/>
                <a:cs typeface="Times New Roman" panose="02020603050405020304" pitchFamily="18" charset="0"/>
              </a:rPr>
              <a:t>On automatic pilot and trained behaviors predominate</a:t>
            </a:r>
          </a:p>
          <a:p>
            <a:pPr marL="0" indent="0"/>
            <a:r>
              <a:rPr lang="en-US" dirty="0">
                <a:latin typeface="Times New Roman" panose="02020603050405020304" pitchFamily="18" charset="0"/>
                <a:cs typeface="Times New Roman" panose="02020603050405020304" pitchFamily="18" charset="0"/>
              </a:rPr>
              <a:t>2. Relaxation-Creativity and Logic connections re-established </a:t>
            </a:r>
          </a:p>
        </p:txBody>
      </p:sp>
      <p:sp>
        <p:nvSpPr>
          <p:cNvPr id="7" name="Slide Number Placeholder 6"/>
          <p:cNvSpPr>
            <a:spLocks noGrp="1"/>
          </p:cNvSpPr>
          <p:nvPr>
            <p:ph type="sldNum" sz="quarter" idx="12"/>
          </p:nvPr>
        </p:nvSpPr>
        <p:spPr/>
        <p:txBody>
          <a:bodyPr/>
          <a:lstStyle/>
          <a:p>
            <a:fld id="{2754ED01-E2A0-4C1E-8E21-014B99041579}" type="slidenum">
              <a:rPr lang="en-US" smtClean="0"/>
              <a:pPr/>
              <a:t>11</a:t>
            </a:fld>
            <a:endParaRPr lang="en-US" dirty="0"/>
          </a:p>
        </p:txBody>
      </p:sp>
      <p:sp>
        <p:nvSpPr>
          <p:cNvPr id="9" name="TextBox 8"/>
          <p:cNvSpPr txBox="1"/>
          <p:nvPr/>
        </p:nvSpPr>
        <p:spPr>
          <a:xfrm>
            <a:off x="1371600" y="5228265"/>
            <a:ext cx="7467600" cy="1200329"/>
          </a:xfrm>
          <a:prstGeom prst="rect">
            <a:avLst/>
          </a:prstGeom>
          <a:noFill/>
        </p:spPr>
        <p:txBody>
          <a:bodyPr wrap="square" rtlCol="0">
            <a:spAutoFit/>
          </a:bodyPr>
          <a:lstStyle/>
          <a:p>
            <a:r>
              <a:rPr lang="en-US" b="0" i="0" dirty="0">
                <a:solidFill>
                  <a:srgbClr val="0D0D0D"/>
                </a:solidFill>
                <a:effectLst/>
                <a:highlight>
                  <a:srgbClr val="FFFFFF"/>
                </a:highlight>
                <a:latin typeface="Söhne"/>
              </a:rPr>
              <a:t>Don't expect people to make tough decisions or solve complicated problems when they're stressed out. Take Sully </a:t>
            </a:r>
            <a:r>
              <a:rPr lang="en-US" b="0" i="0" dirty="0" err="1">
                <a:solidFill>
                  <a:srgbClr val="0D0D0D"/>
                </a:solidFill>
                <a:effectLst/>
                <a:highlight>
                  <a:srgbClr val="FFFFFF"/>
                </a:highlight>
                <a:latin typeface="Söhne"/>
              </a:rPr>
              <a:t>Sullenberg</a:t>
            </a:r>
            <a:r>
              <a:rPr lang="en-US" b="0" i="0" dirty="0">
                <a:solidFill>
                  <a:srgbClr val="0D0D0D"/>
                </a:solidFill>
                <a:effectLst/>
                <a:highlight>
                  <a:srgbClr val="FFFFFF"/>
                </a:highlight>
                <a:latin typeface="Söhne"/>
              </a:rPr>
              <a:t>, the pilot who landed a plane on the Hudson River as an example. He didn't have time to figure things out; he had to act fast using procedures he'd practiced many times before.</a:t>
            </a:r>
            <a:r>
              <a:rPr lang="en-US" dirty="0"/>
              <a:t>.</a:t>
            </a:r>
          </a:p>
        </p:txBody>
      </p:sp>
    </p:spTree>
    <p:extLst>
      <p:ext uri="{BB962C8B-B14F-4D97-AF65-F5344CB8AC3E}">
        <p14:creationId xmlns:p14="http://schemas.microsoft.com/office/powerpoint/2010/main" val="404684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409" y="554854"/>
            <a:ext cx="7520940" cy="548640"/>
          </a:xfrm>
        </p:spPr>
        <p:txBody>
          <a:bodyPr/>
          <a:lstStyle/>
          <a:p>
            <a:r>
              <a:rPr lang="en-US" dirty="0"/>
              <a:t> </a:t>
            </a:r>
            <a:r>
              <a:rPr lang="en-US" sz="2400" b="1" dirty="0">
                <a:latin typeface="Times New Roman" panose="02020603050405020304" pitchFamily="18" charset="0"/>
                <a:cs typeface="Times New Roman" panose="02020603050405020304" pitchFamily="18" charset="0"/>
              </a:rPr>
              <a:t>UNUSUAL EVENT rehearsal-ROLE PLAY</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12</a:t>
            </a:fld>
            <a:endParaRPr lang="en-US"/>
          </a:p>
        </p:txBody>
      </p:sp>
      <p:sp>
        <p:nvSpPr>
          <p:cNvPr id="4" name="TextBox 3"/>
          <p:cNvSpPr txBox="1"/>
          <p:nvPr/>
        </p:nvSpPr>
        <p:spPr>
          <a:xfrm>
            <a:off x="853428" y="1240611"/>
            <a:ext cx="7799070" cy="34925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Since the brain cannot problem-solve well under stress, leaders can…</a:t>
            </a:r>
          </a:p>
          <a:p>
            <a:pPr marL="342900" indent="-342900">
              <a:buFont typeface="Arial" pitchFamily="34" charset="0"/>
              <a:buChar char="•"/>
            </a:pPr>
            <a:r>
              <a:rPr lang="en-US" sz="2400" dirty="0">
                <a:latin typeface="Times New Roman" panose="02020603050405020304" pitchFamily="18" charset="0"/>
                <a:cs typeface="Times New Roman" panose="02020603050405020304" pitchFamily="18" charset="0"/>
              </a:rPr>
              <a:t>Create emergency scripts of dialogue to solve issues</a:t>
            </a:r>
          </a:p>
          <a:p>
            <a:pPr marL="342900" indent="-342900">
              <a:buFont typeface="Arial" pitchFamily="34" charset="0"/>
              <a:buChar char="•"/>
            </a:pPr>
            <a:r>
              <a:rPr lang="en-US" sz="2400" dirty="0">
                <a:latin typeface="Times New Roman" panose="02020603050405020304" pitchFamily="18" charset="0"/>
                <a:cs typeface="Times New Roman" panose="02020603050405020304" pitchFamily="18" charset="0"/>
              </a:rPr>
              <a:t>Practice high-stress situations and responses</a:t>
            </a:r>
          </a:p>
          <a:p>
            <a:pPr marL="342900" indent="-342900">
              <a:buFont typeface="Arial" pitchFamily="34" charset="0"/>
              <a:buChar char="•"/>
            </a:pPr>
            <a:r>
              <a:rPr lang="en-US" sz="2400" dirty="0">
                <a:latin typeface="Times New Roman" panose="02020603050405020304" pitchFamily="18" charset="0"/>
                <a:cs typeface="Times New Roman" panose="02020603050405020304" pitchFamily="18" charset="0"/>
              </a:rPr>
              <a:t>Model appropriate responses for staff</a:t>
            </a:r>
          </a:p>
          <a:p>
            <a:pPr marL="342900" indent="-342900">
              <a:buFont typeface="Arial" pitchFamily="34" charset="0"/>
              <a:buChar char="•"/>
            </a:pPr>
            <a:r>
              <a:rPr lang="en-US" sz="2400" dirty="0">
                <a:latin typeface="Times New Roman" panose="02020603050405020304" pitchFamily="18" charset="0"/>
                <a:cs typeface="Times New Roman" panose="02020603050405020304" pitchFamily="18" charset="0"/>
              </a:rPr>
              <a:t>Get more knowledge about child  and brain development  to know how to respond appropriately</a:t>
            </a:r>
          </a:p>
          <a:p>
            <a:pPr marL="342900" indent="-342900">
              <a:buFont typeface="Arial" pitchFamily="34" charset="0"/>
              <a:buChar char="•"/>
            </a:pPr>
            <a:r>
              <a:rPr lang="en-US" sz="2400" dirty="0">
                <a:latin typeface="Times New Roman" panose="02020603050405020304" pitchFamily="18" charset="0"/>
                <a:cs typeface="Times New Roman" panose="02020603050405020304" pitchFamily="18" charset="0"/>
              </a:rPr>
              <a:t>Develop personal stress reduction techniques and pass them to staff</a:t>
            </a:r>
          </a:p>
        </p:txBody>
      </p:sp>
      <p:sp>
        <p:nvSpPr>
          <p:cNvPr id="6" name="TextBox 5">
            <a:extLst>
              <a:ext uri="{FF2B5EF4-FFF2-40B4-BE49-F238E27FC236}">
                <a16:creationId xmlns:a16="http://schemas.microsoft.com/office/drawing/2014/main" id="{EC2E92F8-7479-0ABC-FE10-216DB65BCE21}"/>
              </a:ext>
            </a:extLst>
          </p:cNvPr>
          <p:cNvSpPr txBox="1"/>
          <p:nvPr/>
        </p:nvSpPr>
        <p:spPr>
          <a:xfrm>
            <a:off x="811530" y="5361709"/>
            <a:ext cx="7951470" cy="923330"/>
          </a:xfrm>
          <a:prstGeom prst="rect">
            <a:avLst/>
          </a:prstGeom>
          <a:noFill/>
        </p:spPr>
        <p:txBody>
          <a:bodyPr wrap="square">
            <a:spAutoFit/>
          </a:bodyPr>
          <a:lstStyle/>
          <a:p>
            <a:r>
              <a:rPr lang="en-US" sz="1800" b="1" dirty="0">
                <a:solidFill>
                  <a:srgbClr val="111111"/>
                </a:solidFill>
                <a:ea typeface="+mn-lt"/>
                <a:cs typeface="+mn-lt"/>
              </a:rPr>
              <a:t>Practicing how to respond (rather than react) to emotionally challenging situations strengthens neural pathways, enabling leaders to manage events effectively.</a:t>
            </a:r>
            <a:endParaRPr lang="en-US" sz="1800" b="1" dirty="0"/>
          </a:p>
        </p:txBody>
      </p:sp>
    </p:spTree>
    <p:extLst>
      <p:ext uri="{BB962C8B-B14F-4D97-AF65-F5344CB8AC3E}">
        <p14:creationId xmlns:p14="http://schemas.microsoft.com/office/powerpoint/2010/main" val="1077503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563880"/>
            <a:ext cx="3733800" cy="548640"/>
          </a:xfrm>
        </p:spPr>
        <p:txBody>
          <a:bodyPr/>
          <a:lstStyle/>
          <a:p>
            <a:r>
              <a:rPr lang="en-US" dirty="0"/>
              <a:t>Learned Behaviors </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13</a:t>
            </a:fld>
            <a:endParaRPr lang="en-US"/>
          </a:p>
        </p:txBody>
      </p:sp>
      <p:sp>
        <p:nvSpPr>
          <p:cNvPr id="4" name="Content Placeholder 3"/>
          <p:cNvSpPr txBox="1">
            <a:spLocks/>
          </p:cNvSpPr>
          <p:nvPr/>
        </p:nvSpPr>
        <p:spPr>
          <a:xfrm>
            <a:off x="644503" y="2438400"/>
            <a:ext cx="3733800" cy="35814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Sadness</a:t>
            </a:r>
          </a:p>
          <a:p>
            <a:r>
              <a:rPr lang="en-US" dirty="0">
                <a:latin typeface="Times New Roman" panose="02020603050405020304" pitchFamily="18" charset="0"/>
                <a:cs typeface="Times New Roman" panose="02020603050405020304" pitchFamily="18" charset="0"/>
              </a:rPr>
              <a:t>Joy </a:t>
            </a:r>
          </a:p>
          <a:p>
            <a:r>
              <a:rPr lang="en-US" dirty="0">
                <a:latin typeface="Times New Roman" panose="02020603050405020304" pitchFamily="18" charset="0"/>
                <a:cs typeface="Times New Roman" panose="02020603050405020304" pitchFamily="18" charset="0"/>
              </a:rPr>
              <a:t>Anger</a:t>
            </a:r>
          </a:p>
          <a:p>
            <a:r>
              <a:rPr lang="en-US" dirty="0">
                <a:latin typeface="Times New Roman" panose="02020603050405020304" pitchFamily="18" charset="0"/>
                <a:cs typeface="Times New Roman" panose="02020603050405020304" pitchFamily="18" charset="0"/>
              </a:rPr>
              <a:t>Surprise</a:t>
            </a:r>
          </a:p>
          <a:p>
            <a:r>
              <a:rPr lang="en-US" dirty="0">
                <a:latin typeface="Times New Roman" panose="02020603050405020304" pitchFamily="18" charset="0"/>
                <a:cs typeface="Times New Roman" panose="02020603050405020304" pitchFamily="18" charset="0"/>
              </a:rPr>
              <a:t>Fear</a:t>
            </a:r>
          </a:p>
          <a:p>
            <a:r>
              <a:rPr lang="en-US" dirty="0">
                <a:latin typeface="Times New Roman" panose="02020603050405020304" pitchFamily="18" charset="0"/>
                <a:cs typeface="Times New Roman" panose="02020603050405020304" pitchFamily="18" charset="0"/>
              </a:rPr>
              <a:t>Disgust</a:t>
            </a:r>
          </a:p>
          <a:p>
            <a:endParaRPr lang="en-US" dirty="0"/>
          </a:p>
        </p:txBody>
      </p:sp>
      <p:sp>
        <p:nvSpPr>
          <p:cNvPr id="5" name="Content Placeholder 5"/>
          <p:cNvSpPr txBox="1">
            <a:spLocks/>
          </p:cNvSpPr>
          <p:nvPr/>
        </p:nvSpPr>
        <p:spPr>
          <a:xfrm>
            <a:off x="4930867" y="1819276"/>
            <a:ext cx="3809999" cy="3733801"/>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dirty="0"/>
              <a:t>Empathy</a:t>
            </a:r>
          </a:p>
          <a:p>
            <a:r>
              <a:rPr lang="en-US" dirty="0"/>
              <a:t>Optimism</a:t>
            </a:r>
          </a:p>
          <a:p>
            <a:r>
              <a:rPr lang="en-US" dirty="0"/>
              <a:t>Sympathy</a:t>
            </a:r>
          </a:p>
          <a:p>
            <a:r>
              <a:rPr lang="en-US" dirty="0"/>
              <a:t>Humility</a:t>
            </a:r>
          </a:p>
          <a:p>
            <a:r>
              <a:rPr lang="en-US" dirty="0"/>
              <a:t>Forgiveness </a:t>
            </a:r>
          </a:p>
          <a:p>
            <a:r>
              <a:rPr lang="en-US" dirty="0"/>
              <a:t>Compassion</a:t>
            </a:r>
          </a:p>
          <a:p>
            <a:r>
              <a:rPr lang="en-US" dirty="0"/>
              <a:t>Patience </a:t>
            </a:r>
          </a:p>
          <a:p>
            <a:r>
              <a:rPr lang="en-US" dirty="0"/>
              <a:t>Shame</a:t>
            </a:r>
          </a:p>
          <a:p>
            <a:r>
              <a:rPr lang="en-US" dirty="0"/>
              <a:t>Cooperation</a:t>
            </a:r>
          </a:p>
        </p:txBody>
      </p:sp>
      <p:sp>
        <p:nvSpPr>
          <p:cNvPr id="6" name="TextBox 5"/>
          <p:cNvSpPr txBox="1"/>
          <p:nvPr/>
        </p:nvSpPr>
        <p:spPr>
          <a:xfrm>
            <a:off x="773863" y="1311444"/>
            <a:ext cx="3439271" cy="707886"/>
          </a:xfrm>
          <a:prstGeom prst="rect">
            <a:avLst/>
          </a:prstGeom>
          <a:noFill/>
        </p:spPr>
        <p:txBody>
          <a:bodyPr wrap="square" rtlCol="0">
            <a:spAutoFit/>
          </a:bodyPr>
          <a:lstStyle/>
          <a:p>
            <a:r>
              <a:rPr lang="en-US" sz="2000" b="1" dirty="0"/>
              <a:t>Humans Are Wired to Express</a:t>
            </a:r>
          </a:p>
          <a:p>
            <a:endParaRPr lang="en-US" sz="2000" b="1" dirty="0"/>
          </a:p>
        </p:txBody>
      </p:sp>
      <p:sp>
        <p:nvSpPr>
          <p:cNvPr id="7" name="Rectangle 6"/>
          <p:cNvSpPr/>
          <p:nvPr/>
        </p:nvSpPr>
        <p:spPr>
          <a:xfrm>
            <a:off x="4792322" y="1361984"/>
            <a:ext cx="3962399" cy="400110"/>
          </a:xfrm>
          <a:prstGeom prst="rect">
            <a:avLst/>
          </a:prstGeom>
        </p:spPr>
        <p:txBody>
          <a:bodyPr wrap="square">
            <a:spAutoFit/>
          </a:bodyPr>
          <a:lstStyle/>
          <a:p>
            <a:r>
              <a:rPr lang="en-US" sz="2000" b="1" i="1" dirty="0"/>
              <a:t>Humans Must Learn to  Express</a:t>
            </a:r>
          </a:p>
        </p:txBody>
      </p:sp>
      <p:pic>
        <p:nvPicPr>
          <p:cNvPr id="8" name="Picture 2" descr="C:\Users\Regina\AppData\Local\Microsoft\Windows\Temporary Internet Files\Content.IE5\3CJTTKNC\MCj04258040000[1].wmf"/>
          <p:cNvPicPr>
            <a:picLocks noChangeAspect="1" noChangeArrowheads="1"/>
          </p:cNvPicPr>
          <p:nvPr/>
        </p:nvPicPr>
        <p:blipFill>
          <a:blip r:embed="rId3" cstate="print"/>
          <a:srcRect/>
          <a:stretch>
            <a:fillRect/>
          </a:stretch>
        </p:blipFill>
        <p:spPr bwMode="auto">
          <a:xfrm>
            <a:off x="2143059" y="2590800"/>
            <a:ext cx="1790700" cy="1889125"/>
          </a:xfrm>
          <a:prstGeom prst="rect">
            <a:avLst/>
          </a:prstGeom>
          <a:noFill/>
        </p:spPr>
      </p:pic>
      <p:pic>
        <p:nvPicPr>
          <p:cNvPr id="10" name="Picture 4" descr="C:\Users\Regina\AppData\Local\Microsoft\Windows\Temporary Internet Files\Content.IE5\PMPB4KUZ\MPj04306430000[1].jpg"/>
          <p:cNvPicPr>
            <a:picLocks noChangeAspect="1" noChangeArrowheads="1"/>
          </p:cNvPicPr>
          <p:nvPr/>
        </p:nvPicPr>
        <p:blipFill>
          <a:blip r:embed="rId4" cstate="print"/>
          <a:srcRect/>
          <a:stretch>
            <a:fillRect/>
          </a:stretch>
        </p:blipFill>
        <p:spPr bwMode="auto">
          <a:xfrm>
            <a:off x="6737305" y="2498725"/>
            <a:ext cx="1534270" cy="1981200"/>
          </a:xfrm>
          <a:prstGeom prst="rect">
            <a:avLst/>
          </a:prstGeom>
          <a:noFill/>
        </p:spPr>
      </p:pic>
      <p:sp>
        <p:nvSpPr>
          <p:cNvPr id="9" name="TextBox 8">
            <a:extLst>
              <a:ext uri="{FF2B5EF4-FFF2-40B4-BE49-F238E27FC236}">
                <a16:creationId xmlns:a16="http://schemas.microsoft.com/office/drawing/2014/main" id="{C4614F79-3B72-7C66-AE87-830AE157FFB3}"/>
              </a:ext>
            </a:extLst>
          </p:cNvPr>
          <p:cNvSpPr txBox="1"/>
          <p:nvPr/>
        </p:nvSpPr>
        <p:spPr>
          <a:xfrm>
            <a:off x="1295400" y="5316853"/>
            <a:ext cx="7775821" cy="953396"/>
          </a:xfrm>
          <a:prstGeom prst="rect">
            <a:avLst/>
          </a:prstGeom>
          <a:noFill/>
        </p:spPr>
        <p:txBody>
          <a:bodyPr wrap="square" rtlCol="0">
            <a:spAutoFit/>
          </a:bodyPr>
          <a:lstStyle/>
          <a:p>
            <a:r>
              <a:rPr lang="en-US" b="0" i="0" dirty="0">
                <a:solidFill>
                  <a:srgbClr val="0D0D0D"/>
                </a:solidFill>
                <a:effectLst/>
                <a:highlight>
                  <a:srgbClr val="FFFFFF"/>
                </a:highlight>
                <a:latin typeface="Söhne"/>
              </a:rPr>
              <a:t>People's brains are wired differently, so they show emotions in various ways. How we express emotions can be shaped by our upbringing, culture, and life experiences. Different cultures don't always react to sadness in the same way.</a:t>
            </a:r>
            <a:endParaRPr lang="en-US" b="1" dirty="0"/>
          </a:p>
        </p:txBody>
      </p:sp>
    </p:spTree>
    <p:extLst>
      <p:ext uri="{BB962C8B-B14F-4D97-AF65-F5344CB8AC3E}">
        <p14:creationId xmlns:p14="http://schemas.microsoft.com/office/powerpoint/2010/main" val="2685646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255" y="381000"/>
            <a:ext cx="4663440" cy="548640"/>
          </a:xfrm>
        </p:spPr>
        <p:txBody>
          <a:bodyPr/>
          <a:lstStyle/>
          <a:p>
            <a:r>
              <a:rPr lang="en-US" dirty="0" err="1"/>
              <a:t>EmOTIONS</a:t>
            </a:r>
            <a:r>
              <a:rPr lang="en-US" dirty="0"/>
              <a:t> RUN THE BRAIN</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14</a:t>
            </a:fld>
            <a:endParaRPr lang="en-US" dirty="0"/>
          </a:p>
        </p:txBody>
      </p:sp>
      <p:sp>
        <p:nvSpPr>
          <p:cNvPr id="4" name="Rectangle 3"/>
          <p:cNvSpPr/>
          <p:nvPr/>
        </p:nvSpPr>
        <p:spPr>
          <a:xfrm>
            <a:off x="1295401" y="1182589"/>
            <a:ext cx="2895600" cy="3231654"/>
          </a:xfrm>
          <a:prstGeom prst="rect">
            <a:avLst/>
          </a:prstGeom>
        </p:spPr>
        <p:txBody>
          <a:bodyPr wrap="square">
            <a:spAutoFit/>
          </a:bodyPr>
          <a:lstStyle/>
          <a:p>
            <a:pPr>
              <a:buNone/>
            </a:pPr>
            <a:endParaRPr lang="en-US" b="1" dirty="0"/>
          </a:p>
          <a:p>
            <a:pPr>
              <a:buNone/>
            </a:pPr>
            <a:r>
              <a:rPr lang="en-US" b="1" dirty="0"/>
              <a:t>  </a:t>
            </a:r>
            <a:r>
              <a:rPr lang="en-US" sz="2400" b="1" dirty="0">
                <a:solidFill>
                  <a:srgbClr val="FF0000"/>
                </a:solidFill>
              </a:rPr>
              <a:t>EMOTIONAL STATES</a:t>
            </a:r>
          </a:p>
          <a:p>
            <a:endParaRPr lang="en-US" dirty="0"/>
          </a:p>
          <a:p>
            <a:pPr algn="ctr"/>
            <a:r>
              <a:rPr lang="en-US" sz="1400" dirty="0">
                <a:latin typeface="Times New Roman" panose="02020603050405020304" pitchFamily="18" charset="0"/>
                <a:cs typeface="Times New Roman" panose="02020603050405020304" pitchFamily="18" charset="0"/>
              </a:rPr>
              <a:t>Frustration/Worry/Concern</a:t>
            </a:r>
          </a:p>
          <a:p>
            <a:pPr algn="ctr"/>
            <a:r>
              <a:rPr lang="en-US" sz="1400" dirty="0">
                <a:latin typeface="Times New Roman" panose="02020603050405020304" pitchFamily="18" charset="0"/>
                <a:cs typeface="Times New Roman" panose="02020603050405020304" pitchFamily="18" charset="0"/>
              </a:rPr>
              <a:t>Anxiety/Tension</a:t>
            </a:r>
          </a:p>
          <a:p>
            <a:pPr algn="ctr"/>
            <a:r>
              <a:rPr lang="en-US" sz="1400" dirty="0">
                <a:latin typeface="Times New Roman" panose="02020603050405020304" pitchFamily="18" charset="0"/>
                <a:cs typeface="Times New Roman" panose="02020603050405020304" pitchFamily="18" charset="0"/>
              </a:rPr>
              <a:t>Satisfaction</a:t>
            </a:r>
          </a:p>
          <a:p>
            <a:pPr algn="ctr"/>
            <a:r>
              <a:rPr lang="en-US" sz="1400" dirty="0">
                <a:latin typeface="Times New Roman" panose="02020603050405020304" pitchFamily="18" charset="0"/>
                <a:cs typeface="Times New Roman" panose="02020603050405020304" pitchFamily="18" charset="0"/>
              </a:rPr>
              <a:t>Low-Moderate Stress</a:t>
            </a:r>
          </a:p>
          <a:p>
            <a:pPr algn="ctr"/>
            <a:r>
              <a:rPr lang="en-US" sz="1400" dirty="0">
                <a:latin typeface="Times New Roman" panose="02020603050405020304" pitchFamily="18" charset="0"/>
                <a:cs typeface="Times New Roman" panose="02020603050405020304" pitchFamily="18" charset="0"/>
              </a:rPr>
              <a:t>Excitement/Joy/Bliss</a:t>
            </a:r>
          </a:p>
          <a:p>
            <a:pPr algn="ctr"/>
            <a:r>
              <a:rPr lang="en-US" sz="1400" dirty="0">
                <a:latin typeface="Times New Roman" panose="02020603050405020304" pitchFamily="18" charset="0"/>
                <a:cs typeface="Times New Roman" panose="02020603050405020304" pitchFamily="18" charset="0"/>
              </a:rPr>
              <a:t>Optimism/Hope/Love</a:t>
            </a:r>
          </a:p>
          <a:p>
            <a:pPr algn="ctr"/>
            <a:r>
              <a:rPr lang="en-US" sz="1400" dirty="0">
                <a:latin typeface="Times New Roman" panose="02020603050405020304" pitchFamily="18" charset="0"/>
                <a:cs typeface="Times New Roman" panose="02020603050405020304" pitchFamily="18" charset="0"/>
              </a:rPr>
              <a:t>Disappointment</a:t>
            </a:r>
          </a:p>
          <a:p>
            <a:pPr algn="ctr"/>
            <a:r>
              <a:rPr lang="en-US" sz="1400" dirty="0">
                <a:latin typeface="Times New Roman" panose="02020603050405020304" pitchFamily="18" charset="0"/>
                <a:cs typeface="Times New Roman" panose="02020603050405020304" pitchFamily="18" charset="0"/>
              </a:rPr>
              <a:t>Discouragement</a:t>
            </a:r>
          </a:p>
          <a:p>
            <a:pPr algn="ctr"/>
            <a:r>
              <a:rPr lang="en-US" sz="1400" dirty="0">
                <a:latin typeface="Times New Roman" panose="02020603050405020304" pitchFamily="18" charset="0"/>
                <a:cs typeface="Times New Roman" panose="02020603050405020304" pitchFamily="18" charset="0"/>
              </a:rPr>
              <a:t>Rejection/Sadness/Grief</a:t>
            </a:r>
          </a:p>
          <a:p>
            <a:pPr>
              <a:buNone/>
            </a:pPr>
            <a:r>
              <a:rPr lang="en-US" dirty="0"/>
              <a:t>      </a:t>
            </a:r>
          </a:p>
        </p:txBody>
      </p:sp>
      <p:sp>
        <p:nvSpPr>
          <p:cNvPr id="5" name="Rectangle 4"/>
          <p:cNvSpPr/>
          <p:nvPr/>
        </p:nvSpPr>
        <p:spPr>
          <a:xfrm>
            <a:off x="5181600" y="1447800"/>
            <a:ext cx="2657192" cy="2985433"/>
          </a:xfrm>
          <a:prstGeom prst="rect">
            <a:avLst/>
          </a:prstGeom>
        </p:spPr>
        <p:txBody>
          <a:bodyPr wrap="square">
            <a:spAutoFit/>
          </a:bodyPr>
          <a:lstStyle/>
          <a:p>
            <a:r>
              <a:rPr lang="en-US" sz="2000" dirty="0"/>
              <a:t>“</a:t>
            </a:r>
            <a:r>
              <a:rPr lang="en-US" sz="1400" dirty="0">
                <a:latin typeface="Times New Roman" panose="02020603050405020304" pitchFamily="18" charset="0"/>
                <a:cs typeface="Times New Roman" panose="02020603050405020304" pitchFamily="18" charset="0"/>
              </a:rPr>
              <a:t>Negative” states are normal  emotional states too!</a:t>
            </a:r>
          </a:p>
          <a:p>
            <a:pPr>
              <a:buNone/>
            </a:pPr>
            <a:r>
              <a:rPr lang="en-US" sz="1400"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NO growth in the comfort zone.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Both positive and negative emotions are important for learning since all incoming information must pass through the emotional brain.</a:t>
            </a:r>
          </a:p>
          <a:p>
            <a:endParaRPr lang="en-US" sz="1400" dirty="0">
              <a:latin typeface="Times New Roman" panose="02020603050405020304" pitchFamily="18" charset="0"/>
              <a:cs typeface="Times New Roman" panose="02020603050405020304" pitchFamily="18" charset="0"/>
            </a:endParaRPr>
          </a:p>
          <a:p>
            <a:r>
              <a:rPr lang="en-US" sz="1400" u="sng" dirty="0">
                <a:latin typeface="Times New Roman" panose="02020603050405020304" pitchFamily="18" charset="0"/>
                <a:cs typeface="Times New Roman" panose="02020603050405020304" pitchFamily="18" charset="0"/>
              </a:rPr>
              <a:t>ALL </a:t>
            </a:r>
            <a:r>
              <a:rPr lang="en-US" sz="1400" dirty="0">
                <a:latin typeface="Times New Roman" panose="02020603050405020304" pitchFamily="18" charset="0"/>
                <a:cs typeface="Times New Roman" panose="02020603050405020304" pitchFamily="18" charset="0"/>
              </a:rPr>
              <a:t>Learning is affected by emotional states.</a:t>
            </a:r>
          </a:p>
        </p:txBody>
      </p:sp>
      <p:sp>
        <p:nvSpPr>
          <p:cNvPr id="14" name="Rectangle 7">
            <a:extLst>
              <a:ext uri="{FF2B5EF4-FFF2-40B4-BE49-F238E27FC236}">
                <a16:creationId xmlns:a16="http://schemas.microsoft.com/office/drawing/2014/main" id="{AC7844A9-2E1B-B44F-1433-CC4F66A891DD}"/>
              </a:ext>
            </a:extLst>
          </p:cNvPr>
          <p:cNvSpPr>
            <a:spLocks noChangeArrowheads="1"/>
          </p:cNvSpPr>
          <p:nvPr/>
        </p:nvSpPr>
        <p:spPr bwMode="auto">
          <a:xfrm>
            <a:off x="1828800" y="5278270"/>
            <a:ext cx="6705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Leaders can leverage the understanding that emotions are integral to brain function to foster better communication, decision-making, and team dynamics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FA8395AB-EA79-7FE3-7AB4-2FC2381C55F0}"/>
              </a:ext>
            </a:extLst>
          </p:cNvPr>
          <p:cNvSpPr>
            <a:spLocks noChangeArrowheads="1"/>
          </p:cNvSpPr>
          <p:nvPr/>
        </p:nvSpPr>
        <p:spPr bwMode="auto">
          <a:xfrm>
            <a:off x="0" y="0"/>
            <a:ext cx="3114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000000"/>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63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6578" t="10876" r="10221" b="8827"/>
          <a:stretch/>
        </p:blipFill>
        <p:spPr>
          <a:xfrm>
            <a:off x="914400" y="567834"/>
            <a:ext cx="3924823" cy="564512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029200" y="647818"/>
            <a:ext cx="3657600" cy="954107"/>
          </a:xfrm>
          <a:prstGeom prst="rect">
            <a:avLst/>
          </a:prstGeom>
          <a:noFill/>
          <a:ln w="12700">
            <a:solidFill>
              <a:schemeClr val="tx1"/>
            </a:solidFill>
          </a:ln>
        </p:spPr>
        <p:txBody>
          <a:bodyPr wrap="square" rtlCol="0">
            <a:spAutoFit/>
          </a:bodyPr>
          <a:lstStyle/>
          <a:p>
            <a:r>
              <a:rPr lang="en-US" sz="2800" b="1" dirty="0"/>
              <a:t>The Brain is Wired</a:t>
            </a:r>
          </a:p>
          <a:p>
            <a:r>
              <a:rPr lang="en-US" sz="2800" b="1" dirty="0"/>
              <a:t>                for Negativity</a:t>
            </a:r>
          </a:p>
        </p:txBody>
      </p:sp>
      <p:sp>
        <p:nvSpPr>
          <p:cNvPr id="8" name="TextBox 7"/>
          <p:cNvSpPr txBox="1"/>
          <p:nvPr/>
        </p:nvSpPr>
        <p:spPr>
          <a:xfrm>
            <a:off x="5029200" y="1617769"/>
            <a:ext cx="3825446" cy="4955203"/>
          </a:xfrm>
          <a:prstGeom prst="rect">
            <a:avLst/>
          </a:prstGeom>
          <a:noFill/>
        </p:spPr>
        <p:txBody>
          <a:bodyPr wrap="square" rtlCol="0">
            <a:spAutoFit/>
          </a:bodyPr>
          <a:lstStyle/>
          <a:p>
            <a:endParaRPr lang="en-US" sz="2000" b="1" dirty="0"/>
          </a:p>
          <a:p>
            <a:endParaRPr lang="en-US" sz="2000" b="1" dirty="0"/>
          </a:p>
          <a:p>
            <a:r>
              <a:rPr lang="en-US" sz="2000" b="1" dirty="0"/>
              <a:t>Look at these expressions. How many of them are positive?</a:t>
            </a:r>
          </a:p>
          <a:p>
            <a:endParaRPr lang="en-US" sz="2000" dirty="0"/>
          </a:p>
          <a:p>
            <a:endParaRPr lang="en-US" sz="2000" dirty="0"/>
          </a:p>
          <a:p>
            <a:r>
              <a:rPr lang="en-US" sz="2000" dirty="0"/>
              <a:t>  </a:t>
            </a:r>
          </a:p>
          <a:p>
            <a:endParaRPr lang="en-US" sz="2000" dirty="0"/>
          </a:p>
          <a:p>
            <a:endParaRPr lang="en-US" sz="2000" dirty="0"/>
          </a:p>
          <a:p>
            <a:endParaRPr lang="en-US" sz="2000" dirty="0"/>
          </a:p>
          <a:p>
            <a:r>
              <a:rPr lang="en-US" sz="2000" dirty="0"/>
              <a:t>  </a:t>
            </a:r>
          </a:p>
          <a:p>
            <a:endParaRPr lang="en-US" sz="2000" dirty="0"/>
          </a:p>
          <a:p>
            <a:endParaRPr lang="en-US" sz="2000" dirty="0"/>
          </a:p>
          <a:p>
            <a:r>
              <a:rPr lang="en-US" sz="2000" dirty="0"/>
              <a:t>Why are humans wired this way?</a:t>
            </a:r>
          </a:p>
          <a:p>
            <a:endParaRPr lang="en-US" dirty="0"/>
          </a:p>
          <a:p>
            <a:endParaRPr lang="en-US" dirty="0"/>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943600" y="3373042"/>
            <a:ext cx="1549400" cy="17125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910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 Think, So I AM”</a:t>
            </a:r>
          </a:p>
        </p:txBody>
      </p:sp>
      <p:sp>
        <p:nvSpPr>
          <p:cNvPr id="4" name="TextBox 3"/>
          <p:cNvSpPr txBox="1"/>
          <p:nvPr/>
        </p:nvSpPr>
        <p:spPr>
          <a:xfrm>
            <a:off x="685800" y="1797986"/>
            <a:ext cx="3733801" cy="3170099"/>
          </a:xfrm>
          <a:prstGeom prst="rect">
            <a:avLst/>
          </a:prstGeom>
          <a:noFill/>
          <a:ln w="12700">
            <a:solidFill>
              <a:schemeClr val="tx1"/>
            </a:solidFill>
          </a:ln>
        </p:spPr>
        <p:txBody>
          <a:bodyPr wrap="square" rtlCol="0">
            <a:spAutoFit/>
          </a:bodyPr>
          <a:lstStyle/>
          <a:p>
            <a:pPr marL="288925" indent="-288925">
              <a:buFont typeface="Wingdings" pitchFamily="2" charset="2"/>
              <a:buChar char="v"/>
            </a:pPr>
            <a:r>
              <a:rPr lang="en-US" sz="1400" b="1" dirty="0">
                <a:latin typeface="Times New Roman" panose="02020603050405020304" pitchFamily="18" charset="0"/>
                <a:cs typeface="Times New Roman" panose="02020603050405020304" pitchFamily="18" charset="0"/>
              </a:rPr>
              <a:t>Experience and external influences include the negative self-talk we use.</a:t>
            </a:r>
          </a:p>
          <a:p>
            <a:pPr marL="288925" indent="-288925">
              <a:buFont typeface="Wingdings" pitchFamily="2" charset="2"/>
              <a:buChar char="v"/>
            </a:pPr>
            <a:endParaRPr lang="en-US" sz="1400" b="1" dirty="0">
              <a:latin typeface="Times New Roman" panose="02020603050405020304" pitchFamily="18" charset="0"/>
              <a:cs typeface="Times New Roman" panose="02020603050405020304" pitchFamily="18" charset="0"/>
            </a:endParaRPr>
          </a:p>
          <a:p>
            <a:pPr marL="288925" indent="-288925">
              <a:buFont typeface="Wingdings" pitchFamily="2" charset="2"/>
              <a:buChar char="v"/>
            </a:pPr>
            <a:r>
              <a:rPr lang="en-US" sz="1400" b="1" dirty="0">
                <a:latin typeface="Times New Roman" panose="02020603050405020304" pitchFamily="18" charset="0"/>
                <a:cs typeface="Times New Roman" panose="02020603050405020304" pitchFamily="18" charset="0"/>
              </a:rPr>
              <a:t>Learning and habits shape the brain</a:t>
            </a:r>
          </a:p>
          <a:p>
            <a:pPr marL="288925" indent="-288925">
              <a:buFont typeface="Wingdings" pitchFamily="2" charset="2"/>
              <a:buChar char="v"/>
            </a:pPr>
            <a:endParaRPr lang="en-US" sz="1400" b="1" dirty="0">
              <a:latin typeface="Times New Roman" panose="02020603050405020304" pitchFamily="18" charset="0"/>
              <a:cs typeface="Times New Roman" panose="02020603050405020304" pitchFamily="18" charset="0"/>
            </a:endParaRPr>
          </a:p>
          <a:p>
            <a:pPr marL="288925" indent="-288925">
              <a:buFont typeface="Wingdings" pitchFamily="2" charset="2"/>
              <a:buChar char="v"/>
            </a:pPr>
            <a:r>
              <a:rPr lang="en-US" sz="1400" b="1" dirty="0">
                <a:latin typeface="Times New Roman" panose="02020603050405020304" pitchFamily="18" charset="0"/>
                <a:cs typeface="Times New Roman" panose="02020603050405020304" pitchFamily="18" charset="0"/>
              </a:rPr>
              <a:t>Brain chemicals can be addictive</a:t>
            </a:r>
          </a:p>
          <a:p>
            <a:pPr marL="288925" indent="-288925">
              <a:buFont typeface="Wingdings" pitchFamily="2" charset="2"/>
              <a:buChar char="v"/>
            </a:pPr>
            <a:endParaRPr lang="en-US" sz="1400" b="1" dirty="0">
              <a:latin typeface="Times New Roman" panose="02020603050405020304" pitchFamily="18" charset="0"/>
              <a:cs typeface="Times New Roman" panose="02020603050405020304" pitchFamily="18" charset="0"/>
            </a:endParaRPr>
          </a:p>
          <a:p>
            <a:pPr marL="346075" indent="-346075">
              <a:buFont typeface="Wingdings" pitchFamily="2" charset="2"/>
              <a:buChar char="v"/>
            </a:pPr>
            <a:r>
              <a:rPr lang="en-US" sz="1400" b="1" dirty="0">
                <a:latin typeface="Times New Roman" panose="02020603050405020304" pitchFamily="18" charset="0"/>
                <a:cs typeface="Times New Roman" panose="02020603050405020304" pitchFamily="18" charset="0"/>
              </a:rPr>
              <a:t>Negative thoughts and self-talk shape the  brain and become the brain’s operating design</a:t>
            </a:r>
          </a:p>
          <a:p>
            <a:pPr marL="346075" indent="-346075">
              <a:buFont typeface="Wingdings" pitchFamily="2" charset="2"/>
              <a:buChar char="v"/>
            </a:pPr>
            <a:endParaRPr lang="en-US" sz="1400" b="1" dirty="0">
              <a:latin typeface="Times New Roman" panose="02020603050405020304" pitchFamily="18" charset="0"/>
              <a:cs typeface="Times New Roman" panose="02020603050405020304" pitchFamily="18" charset="0"/>
            </a:endParaRPr>
          </a:p>
          <a:p>
            <a:pPr marL="346075" indent="-346075">
              <a:buFont typeface="Wingdings" pitchFamily="2" charset="2"/>
              <a:buChar char="v"/>
            </a:pPr>
            <a:r>
              <a:rPr lang="en-US" sz="1400" b="1" dirty="0">
                <a:latin typeface="Times New Roman" panose="02020603050405020304" pitchFamily="18" charset="0"/>
                <a:cs typeface="Times New Roman" panose="02020603050405020304" pitchFamily="18" charset="0"/>
              </a:rPr>
              <a:t>What you think changes how the brain is wired!</a:t>
            </a:r>
          </a:p>
          <a:p>
            <a:endParaRPr lang="en-US" dirty="0"/>
          </a:p>
        </p:txBody>
      </p:sp>
      <p:pic>
        <p:nvPicPr>
          <p:cNvPr id="11266" name="Picture 2" descr="C:\Users\Family Room PC\AppData\Local\Microsoft\Windows\Temporary Internet Files\Content.IE5\2V48I4XM\MC9000832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06802">
            <a:off x="4973598" y="1282094"/>
            <a:ext cx="3515410" cy="2586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780438">
            <a:off x="5534938" y="4212969"/>
            <a:ext cx="3458471" cy="381000"/>
          </a:xfrm>
          <a:prstGeom prst="rect">
            <a:avLst/>
          </a:prstGeom>
          <a:noFill/>
        </p:spPr>
        <p:txBody>
          <a:bodyPr wrap="square" rtlCol="0">
            <a:spAutoFit/>
          </a:bodyPr>
          <a:lstStyle/>
          <a:p>
            <a:pPr algn="ctr"/>
            <a:r>
              <a:rPr lang="en-US" b="1" dirty="0"/>
              <a:t>Experiences Wire the  Brain!</a:t>
            </a:r>
          </a:p>
        </p:txBody>
      </p:sp>
      <p:sp>
        <p:nvSpPr>
          <p:cNvPr id="3" name="TextBox 2">
            <a:extLst>
              <a:ext uri="{FF2B5EF4-FFF2-40B4-BE49-F238E27FC236}">
                <a16:creationId xmlns:a16="http://schemas.microsoft.com/office/drawing/2014/main" id="{4A5A17F6-C22F-8FE7-D227-BCBAE4715B6D}"/>
              </a:ext>
            </a:extLst>
          </p:cNvPr>
          <p:cNvSpPr txBox="1"/>
          <p:nvPr/>
        </p:nvSpPr>
        <p:spPr>
          <a:xfrm>
            <a:off x="1676400" y="5356206"/>
            <a:ext cx="6873240" cy="1200329"/>
          </a:xfrm>
          <a:prstGeom prst="rect">
            <a:avLst/>
          </a:prstGeom>
          <a:noFill/>
        </p:spPr>
        <p:txBody>
          <a:bodyPr wrap="square" rtlCol="0">
            <a:spAutoFit/>
          </a:bodyPr>
          <a:lstStyle/>
          <a:p>
            <a:r>
              <a:rPr lang="en-US" b="0" i="0" dirty="0">
                <a:solidFill>
                  <a:srgbClr val="0D0D0D"/>
                </a:solidFill>
                <a:effectLst/>
                <a:highlight>
                  <a:srgbClr val="FFFFFF"/>
                </a:highlight>
                <a:latin typeface="Söhne"/>
              </a:rPr>
              <a:t>Experience intricately shapes the wiring of the brain through dynamic processes of synaptic plasticity, whereby neural connections are strengthened or weakened in response to environmental stimuli and behavioral interactions.</a:t>
            </a:r>
            <a:endParaRPr lang="en-US" dirty="0"/>
          </a:p>
        </p:txBody>
      </p:sp>
    </p:spTree>
    <p:extLst>
      <p:ext uri="{BB962C8B-B14F-4D97-AF65-F5344CB8AC3E}">
        <p14:creationId xmlns:p14="http://schemas.microsoft.com/office/powerpoint/2010/main" val="30794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tx1"/>
            </a:solidFill>
          </a:ln>
        </p:spPr>
        <p:txBody>
          <a:bodyPr>
            <a:normAutofit/>
          </a:bodyPr>
          <a:lstStyle/>
          <a:p>
            <a:r>
              <a:rPr lang="en-US" b="1" dirty="0"/>
              <a:t>What Species of A.N.T Do You Use Most?</a:t>
            </a:r>
          </a:p>
        </p:txBody>
      </p:sp>
      <p:sp>
        <p:nvSpPr>
          <p:cNvPr id="4" name="TextBox 3"/>
          <p:cNvSpPr txBox="1"/>
          <p:nvPr/>
        </p:nvSpPr>
        <p:spPr>
          <a:xfrm>
            <a:off x="735330" y="1083583"/>
            <a:ext cx="7608570" cy="861774"/>
          </a:xfrm>
          <a:prstGeom prst="rect">
            <a:avLst/>
          </a:prstGeom>
          <a:noFill/>
        </p:spPr>
        <p:txBody>
          <a:bodyPr wrap="square" rtlCol="0">
            <a:spAutoFit/>
          </a:bodyPr>
          <a:lstStyle/>
          <a:p>
            <a:r>
              <a:rPr lang="en-US" sz="3200" i="1" dirty="0"/>
              <a:t>A.N.T. -Automatic Negative Thoughts.</a:t>
            </a:r>
          </a:p>
          <a:p>
            <a:endParaRPr lang="en-US" dirty="0"/>
          </a:p>
        </p:txBody>
      </p:sp>
      <p:sp>
        <p:nvSpPr>
          <p:cNvPr id="5" name="TextBox 4"/>
          <p:cNvSpPr txBox="1"/>
          <p:nvPr/>
        </p:nvSpPr>
        <p:spPr>
          <a:xfrm>
            <a:off x="4581052" y="2114539"/>
            <a:ext cx="3419947" cy="2303797"/>
          </a:xfrm>
          <a:prstGeom prst="rect">
            <a:avLst/>
          </a:prstGeom>
          <a:noFill/>
          <a:ln w="12700">
            <a:solidFill>
              <a:schemeClr val="tx1"/>
            </a:solidFill>
          </a:ln>
        </p:spPr>
        <p:txBody>
          <a:bodyPr wrap="square" rtlCol="0">
            <a:spAutoFit/>
          </a:bodyPr>
          <a:lstStyle/>
          <a:p>
            <a:pPr marL="461963" indent="-404813"/>
            <a:r>
              <a:rPr lang="en-US" sz="1400" dirty="0">
                <a:latin typeface="Times New Roman" panose="02020603050405020304" pitchFamily="18" charset="0"/>
                <a:cs typeface="Times New Roman" panose="02020603050405020304" pitchFamily="18" charset="0"/>
              </a:rPr>
              <a:t>1</a:t>
            </a:r>
            <a:r>
              <a:rPr lang="en-US" sz="1400" b="1" dirty="0">
                <a:latin typeface="Times New Roman" panose="02020603050405020304" pitchFamily="18" charset="0"/>
                <a:cs typeface="Times New Roman" panose="02020603050405020304" pitchFamily="18" charset="0"/>
              </a:rPr>
              <a:t>. Your thoughts have power and influence how you feel.</a:t>
            </a:r>
          </a:p>
          <a:p>
            <a:pPr marL="398463" indent="-398463"/>
            <a:r>
              <a:rPr lang="en-US" sz="1400" dirty="0">
                <a:latin typeface="Times New Roman" panose="02020603050405020304" pitchFamily="18" charset="0"/>
                <a:cs typeface="Times New Roman" panose="02020603050405020304" pitchFamily="18" charset="0"/>
              </a:rPr>
              <a:t>2</a:t>
            </a:r>
            <a:r>
              <a:rPr lang="en-US" sz="1400" b="1" dirty="0">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Negative thoughts </a:t>
            </a:r>
            <a:r>
              <a:rPr lang="en-US" sz="1400" b="1" i="1" dirty="0">
                <a:solidFill>
                  <a:srgbClr val="00B0F0"/>
                </a:solidFill>
                <a:latin typeface="Times New Roman" panose="02020603050405020304" pitchFamily="18" charset="0"/>
                <a:cs typeface="Times New Roman" panose="02020603050405020304" pitchFamily="18" charset="0"/>
              </a:rPr>
              <a:t>(I can’t…) </a:t>
            </a:r>
            <a:r>
              <a:rPr lang="en-US" sz="1400" b="1" dirty="0">
                <a:solidFill>
                  <a:srgbClr val="00B0F0"/>
                </a:solidFill>
                <a:latin typeface="Times New Roman" panose="02020603050405020304" pitchFamily="18" charset="0"/>
                <a:cs typeface="Times New Roman" panose="02020603050405020304" pitchFamily="18" charset="0"/>
              </a:rPr>
              <a:t>make you feel bad</a:t>
            </a:r>
          </a:p>
          <a:p>
            <a:r>
              <a:rPr lang="en-US" sz="1400" dirty="0">
                <a:latin typeface="Times New Roman" panose="02020603050405020304" pitchFamily="18" charset="0"/>
                <a:cs typeface="Times New Roman" panose="02020603050405020304" pitchFamily="18" charset="0"/>
              </a:rPr>
              <a:t>3. </a:t>
            </a:r>
            <a:r>
              <a:rPr lang="en-US" sz="1400" b="1" dirty="0">
                <a:latin typeface="Times New Roman" panose="02020603050405020304" pitchFamily="18" charset="0"/>
                <a:cs typeface="Times New Roman" panose="02020603050405020304" pitchFamily="18" charset="0"/>
              </a:rPr>
              <a:t>Good </a:t>
            </a:r>
            <a:r>
              <a:rPr lang="en-US" sz="1400" b="1" i="1" dirty="0">
                <a:solidFill>
                  <a:srgbClr val="00B0F0"/>
                </a:solidFill>
                <a:latin typeface="Times New Roman" panose="02020603050405020304" pitchFamily="18" charset="0"/>
                <a:cs typeface="Times New Roman" panose="02020603050405020304" pitchFamily="18" charset="0"/>
              </a:rPr>
              <a:t>(I can…) </a:t>
            </a:r>
            <a:r>
              <a:rPr lang="en-US" sz="1400" b="1" dirty="0">
                <a:latin typeface="Times New Roman" panose="02020603050405020304" pitchFamily="18" charset="0"/>
                <a:cs typeface="Times New Roman" panose="02020603050405020304" pitchFamily="18" charset="0"/>
              </a:rPr>
              <a:t>thoughts make you </a:t>
            </a:r>
          </a:p>
          <a:p>
            <a:r>
              <a:rPr lang="en-US" sz="1400" b="1" dirty="0">
                <a:latin typeface="Times New Roman" panose="02020603050405020304" pitchFamily="18" charset="0"/>
                <a:cs typeface="Times New Roman" panose="02020603050405020304" pitchFamily="18" charset="0"/>
              </a:rPr>
              <a:t>     feel good</a:t>
            </a:r>
          </a:p>
          <a:p>
            <a:pPr marL="346075" indent="-346075"/>
            <a:r>
              <a:rPr lang="en-US" sz="1400" dirty="0">
                <a:latin typeface="Times New Roman" panose="02020603050405020304" pitchFamily="18" charset="0"/>
                <a:cs typeface="Times New Roman" panose="02020603050405020304" pitchFamily="18" charset="0"/>
              </a:rPr>
              <a:t>4. </a:t>
            </a:r>
            <a:r>
              <a:rPr lang="en-US" sz="1400" b="1" dirty="0">
                <a:solidFill>
                  <a:srgbClr val="FF0000"/>
                </a:solidFill>
                <a:latin typeface="Times New Roman" panose="02020603050405020304" pitchFamily="18" charset="0"/>
                <a:cs typeface="Times New Roman" panose="02020603050405020304" pitchFamily="18" charset="0"/>
              </a:rPr>
              <a:t>We can see these effects on brain scans and biofeedback devices</a:t>
            </a:r>
            <a:r>
              <a:rPr lang="en-US" sz="2800" b="1" dirty="0">
                <a:solidFill>
                  <a:srgbClr val="FF0000"/>
                </a:solidFill>
              </a:rPr>
              <a:t>.</a:t>
            </a:r>
          </a:p>
          <a:p>
            <a:endParaRPr lang="en-US" dirty="0"/>
          </a:p>
        </p:txBody>
      </p:sp>
      <p:pic>
        <p:nvPicPr>
          <p:cNvPr id="10242" name="Picture 2" descr="C:\Users\Family Room PC\AppData\Local\Microsoft\Windows\Temporary Internet Files\Content.IE5\4JL1HESU\MC9002408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19200" y="1964731"/>
            <a:ext cx="2780744" cy="33692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BBC83A-9C87-4AE0-ECDC-2B5CD38D88DF}"/>
              </a:ext>
            </a:extLst>
          </p:cNvPr>
          <p:cNvSpPr txBox="1"/>
          <p:nvPr/>
        </p:nvSpPr>
        <p:spPr>
          <a:xfrm>
            <a:off x="2030627" y="5334000"/>
            <a:ext cx="6732373" cy="1200329"/>
          </a:xfrm>
          <a:prstGeom prst="rect">
            <a:avLst/>
          </a:prstGeom>
          <a:noFill/>
        </p:spPr>
        <p:txBody>
          <a:bodyPr wrap="square">
            <a:spAutoFit/>
          </a:bodyPr>
          <a:lstStyle/>
          <a:p>
            <a:r>
              <a:rPr lang="en-US" b="0" i="0" dirty="0">
                <a:solidFill>
                  <a:srgbClr val="0D0D0D"/>
                </a:solidFill>
                <a:effectLst/>
                <a:highlight>
                  <a:srgbClr val="FFFFFF"/>
                </a:highlight>
                <a:latin typeface="Söhne"/>
              </a:rPr>
              <a:t>Automatic negative thoughts possess the capacity to exert influence over one's actions, shaping behavioral responses and decision-making processes, thereby impacting overall cognitive functioning and emotional well-being.</a:t>
            </a:r>
            <a:endParaRPr lang="en-US" dirty="0"/>
          </a:p>
        </p:txBody>
      </p:sp>
    </p:spTree>
    <p:extLst>
      <p:ext uri="{BB962C8B-B14F-4D97-AF65-F5344CB8AC3E}">
        <p14:creationId xmlns:p14="http://schemas.microsoft.com/office/powerpoint/2010/main" val="1523605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5791200" cy="4038600"/>
          </a:xfrm>
          <a:ln w="19050">
            <a:solidFill>
              <a:schemeClr val="tx1"/>
            </a:solidFill>
          </a:ln>
        </p:spPr>
        <p:txBody>
          <a:bodyPr>
            <a:noAutofit/>
          </a:bodyPr>
          <a:lstStyle/>
          <a:p>
            <a:pPr marL="0" indent="0">
              <a:buNone/>
            </a:pPr>
            <a:r>
              <a:rPr lang="en-US" sz="1400" b="0" dirty="0"/>
              <a:t>      5. Thoughts are automatic. They happen!</a:t>
            </a:r>
          </a:p>
          <a:p>
            <a:pPr marL="687388" indent="-687388">
              <a:buNone/>
            </a:pPr>
            <a:r>
              <a:rPr lang="en-US" sz="1400" b="0" dirty="0"/>
              <a:t>      6. Thoughts can be dishonest, taunt, scare, tease, demean you, and reinforce antisocial behavior or perceived inadequacies</a:t>
            </a:r>
            <a:r>
              <a:rPr lang="en-US" sz="1400" b="0" dirty="0">
                <a:solidFill>
                  <a:srgbClr val="FF0000"/>
                </a:solidFill>
              </a:rPr>
              <a:t>.</a:t>
            </a:r>
          </a:p>
          <a:p>
            <a:pPr marL="0" indent="0">
              <a:buNone/>
            </a:pPr>
            <a:r>
              <a:rPr lang="en-US" sz="1400" b="0" dirty="0"/>
              <a:t>     7. Being “politically correct” by saying  </a:t>
            </a:r>
          </a:p>
          <a:p>
            <a:pPr marL="0" indent="0">
              <a:buNone/>
            </a:pPr>
            <a:r>
              <a:rPr lang="en-US" sz="1400" b="0" dirty="0"/>
              <a:t>          what you can’t do or are not good at    </a:t>
            </a:r>
          </a:p>
          <a:p>
            <a:pPr marL="0" indent="0">
              <a:buNone/>
            </a:pPr>
            <a:r>
              <a:rPr lang="en-US" sz="1400" b="0" dirty="0"/>
              <a:t>          backfires for building self-confidence</a:t>
            </a:r>
          </a:p>
          <a:p>
            <a:pPr marL="628650" indent="-628650">
              <a:buNone/>
            </a:pPr>
            <a:r>
              <a:rPr lang="en-US" sz="1400" b="0" dirty="0"/>
              <a:t>     8</a:t>
            </a:r>
            <a:r>
              <a:rPr lang="en-US" sz="1400" b="0" dirty="0">
                <a:solidFill>
                  <a:srgbClr val="00B0F0"/>
                </a:solidFill>
              </a:rPr>
              <a:t>. </a:t>
            </a:r>
            <a:r>
              <a:rPr lang="en-US" sz="1400" b="0" dirty="0"/>
              <a:t>Your brain lies to you! Just because you think it, does not mean you have to believe it!</a:t>
            </a:r>
          </a:p>
          <a:p>
            <a:pPr marL="0" indent="0"/>
            <a:r>
              <a:rPr lang="en-US" sz="1400" b="0" dirty="0"/>
              <a:t> You can practice how to combat negative thoughts with positive or balanced thinking</a:t>
            </a:r>
            <a:r>
              <a:rPr lang="en-US" sz="2400" b="0" dirty="0"/>
              <a:t>.</a:t>
            </a:r>
          </a:p>
          <a:p>
            <a:pPr marL="0" indent="0"/>
            <a:r>
              <a:rPr lang="en-US" sz="1000" b="0" dirty="0"/>
              <a:t>Source: Amen Clinics, Dr. Daniel Amen(2005) www.amenclinics.com</a:t>
            </a:r>
          </a:p>
          <a:p>
            <a:pPr marL="0" indent="0">
              <a:buNone/>
            </a:pPr>
            <a:r>
              <a:rPr lang="en-US" sz="1400" b="0" i="0" dirty="0">
                <a:solidFill>
                  <a:srgbClr val="0D0D0D"/>
                </a:solidFill>
                <a:effectLst/>
                <a:highlight>
                  <a:srgbClr val="FFFFFF"/>
                </a:highlight>
                <a:latin typeface="Söhne"/>
              </a:rPr>
              <a:t>Replacing the automatic negative thought with a positive one can help shift focus towards constructive problem-solving and self-empowerment</a:t>
            </a:r>
            <a:endParaRPr lang="en-US" sz="1400" b="1" dirty="0"/>
          </a:p>
          <a:p>
            <a:pPr marL="0" indent="0" algn="ctr">
              <a:buNone/>
            </a:pPr>
            <a:endParaRPr lang="en-US" sz="2400" dirty="0"/>
          </a:p>
          <a:p>
            <a:pPr marL="0" indent="0" algn="ctr">
              <a:buNone/>
            </a:pPr>
            <a:endParaRPr lang="en-US" sz="2400" dirty="0">
              <a:solidFill>
                <a:srgbClr val="FF33CC"/>
              </a:solidFill>
            </a:endParaRPr>
          </a:p>
          <a:p>
            <a:pPr marL="0" indent="0" algn="ctr">
              <a:buNone/>
            </a:pPr>
            <a:endParaRPr lang="en-US" sz="2400" dirty="0">
              <a:solidFill>
                <a:srgbClr val="FF33CC"/>
              </a:solidFill>
            </a:endParaRPr>
          </a:p>
          <a:p>
            <a:pPr marL="0" indent="0" algn="ctr">
              <a:buNone/>
            </a:pPr>
            <a:endParaRPr lang="en-US" sz="2400" dirty="0">
              <a:solidFill>
                <a:srgbClr val="FF33CC"/>
              </a:solidFill>
            </a:endParaRPr>
          </a:p>
          <a:p>
            <a:pPr marL="0" indent="0" algn="ctr">
              <a:buNone/>
            </a:pPr>
            <a:endParaRPr lang="en-US" sz="2400" dirty="0">
              <a:solidFill>
                <a:srgbClr val="FF33CC"/>
              </a:solidFill>
            </a:endParaRPr>
          </a:p>
          <a:p>
            <a:pPr marL="0" indent="0" algn="ctr">
              <a:buNone/>
            </a:pPr>
            <a:endParaRPr lang="en-US" sz="2400" b="1" dirty="0">
              <a:solidFill>
                <a:srgbClr val="FF33CC"/>
              </a:solidFill>
            </a:endParaRPr>
          </a:p>
          <a:p>
            <a:pPr marL="0" indent="0" algn="ctr">
              <a:buNone/>
            </a:pPr>
            <a:endParaRPr lang="en-US" sz="2400" dirty="0">
              <a:solidFill>
                <a:srgbClr val="FF33CC"/>
              </a:solidFill>
            </a:endParaRPr>
          </a:p>
          <a:p>
            <a:endParaRPr lang="en-US" sz="2400" dirty="0">
              <a:solidFill>
                <a:srgbClr val="FF33CC"/>
              </a:solidFill>
            </a:endParaRPr>
          </a:p>
        </p:txBody>
      </p:sp>
      <p:pic>
        <p:nvPicPr>
          <p:cNvPr id="9218" name="Picture 2" descr="C:\Users\Family Room PC\AppData\Local\Microsoft\Windows\Temporary Internet Files\Content.IE5\4JL1HESU\MC9002408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4956" y="990600"/>
            <a:ext cx="2346046" cy="3488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DC7C93-45ED-9C95-B996-CAB8CCF88C29}"/>
              </a:ext>
            </a:extLst>
          </p:cNvPr>
          <p:cNvSpPr txBox="1"/>
          <p:nvPr/>
        </p:nvSpPr>
        <p:spPr>
          <a:xfrm>
            <a:off x="2133600" y="5358825"/>
            <a:ext cx="6400800" cy="584775"/>
          </a:xfrm>
          <a:prstGeom prst="rect">
            <a:avLst/>
          </a:prstGeom>
          <a:noFill/>
        </p:spPr>
        <p:txBody>
          <a:bodyPr wrap="square" rtlCol="0">
            <a:spAutoFit/>
          </a:bodyPr>
          <a:lstStyle/>
          <a:p>
            <a:r>
              <a:rPr lang="en-US" b="0" i="0" dirty="0">
                <a:solidFill>
                  <a:srgbClr val="0D0D0D"/>
                </a:solidFill>
                <a:effectLst/>
                <a:highlight>
                  <a:srgbClr val="FFFFFF"/>
                </a:highlight>
                <a:latin typeface="Söhne"/>
              </a:rPr>
              <a:t>"</a:t>
            </a:r>
            <a:r>
              <a:rPr lang="en-US" sz="1400" b="0" i="0" dirty="0">
                <a:solidFill>
                  <a:srgbClr val="0D0D0D"/>
                </a:solidFill>
                <a:effectLst/>
                <a:highlight>
                  <a:srgbClr val="FFFFFF"/>
                </a:highlight>
                <a:latin typeface="Söhne"/>
              </a:rPr>
              <a:t>Your mind will take the shape of what you frequently hold in thought, for the human spirit is colored by such impressions”. Roman Philosopher, Marcus Aurelius"</a:t>
            </a:r>
            <a:endParaRPr lang="en-US" sz="1400" dirty="0"/>
          </a:p>
        </p:txBody>
      </p:sp>
    </p:spTree>
    <p:extLst>
      <p:ext uri="{BB962C8B-B14F-4D97-AF65-F5344CB8AC3E}">
        <p14:creationId xmlns:p14="http://schemas.microsoft.com/office/powerpoint/2010/main" val="1619812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Identifying the A.N.T. Species</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715949307"/>
              </p:ext>
            </p:extLst>
          </p:nvPr>
        </p:nvGraphicFramePr>
        <p:xfrm>
          <a:off x="822960" y="990600"/>
          <a:ext cx="7543800" cy="4610690"/>
        </p:xfrm>
        <a:graphic>
          <a:graphicData uri="http://schemas.openxmlformats.org/drawingml/2006/table">
            <a:tbl>
              <a:tblPr firstRow="1" firstCol="1" bandRow="1">
                <a:tableStyleId>{5C22544A-7EE6-4342-B048-85BDC9FD1C3A}</a:tableStyleId>
              </a:tblPr>
              <a:tblGrid>
                <a:gridCol w="1999390">
                  <a:extLst>
                    <a:ext uri="{9D8B030D-6E8A-4147-A177-3AD203B41FA5}">
                      <a16:colId xmlns:a16="http://schemas.microsoft.com/office/drawing/2014/main" val="20000"/>
                    </a:ext>
                  </a:extLst>
                </a:gridCol>
                <a:gridCol w="5544410">
                  <a:extLst>
                    <a:ext uri="{9D8B030D-6E8A-4147-A177-3AD203B41FA5}">
                      <a16:colId xmlns:a16="http://schemas.microsoft.com/office/drawing/2014/main" val="20001"/>
                    </a:ext>
                  </a:extLst>
                </a:gridCol>
              </a:tblGrid>
              <a:tr h="407650">
                <a:tc>
                  <a:txBody>
                    <a:bodyPr/>
                    <a:lstStyle/>
                    <a:p>
                      <a:pPr marL="0" marR="0">
                        <a:lnSpc>
                          <a:spcPct val="115000"/>
                        </a:lnSpc>
                        <a:spcBef>
                          <a:spcPts val="0"/>
                        </a:spcBef>
                        <a:spcAft>
                          <a:spcPts val="0"/>
                        </a:spcAft>
                      </a:pPr>
                      <a:r>
                        <a:rPr lang="en-US" sz="1100" dirty="0">
                          <a:effectLst/>
                        </a:rPr>
                        <a:t>Always Thinking</a:t>
                      </a:r>
                      <a:endParaRPr lang="en-US" sz="1100" dirty="0">
                        <a:effectLst/>
                        <a:latin typeface="Calibri"/>
                        <a:ea typeface="PMingLiU"/>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Thinking that something is absolute. </a:t>
                      </a:r>
                      <a:r>
                        <a:rPr lang="en-US" sz="1100" u="sng" dirty="0">
                          <a:effectLst/>
                        </a:rPr>
                        <a:t>EX:</a:t>
                      </a:r>
                      <a:r>
                        <a:rPr lang="en-US" sz="1100" dirty="0">
                          <a:effectLst/>
                        </a:rPr>
                        <a:t>  “I always get frustrated when”... “I  will never be able to ”...” Alicia</a:t>
                      </a:r>
                      <a:r>
                        <a:rPr lang="en-US" sz="1100" baseline="0" dirty="0">
                          <a:effectLst/>
                        </a:rPr>
                        <a:t> </a:t>
                      </a:r>
                      <a:r>
                        <a:rPr lang="en-US" sz="1100" dirty="0">
                          <a:effectLst/>
                        </a:rPr>
                        <a:t> is always complaining”…</a:t>
                      </a:r>
                      <a:endParaRPr lang="en-US" sz="1100" dirty="0">
                        <a:effectLst/>
                        <a:latin typeface="Calibri"/>
                        <a:ea typeface="PMingLiU"/>
                        <a:cs typeface="Times New Roman"/>
                      </a:endParaRPr>
                    </a:p>
                  </a:txBody>
                  <a:tcPr marL="68580" marR="68580" marT="0" marB="0"/>
                </a:tc>
                <a:extLst>
                  <a:ext uri="{0D108BD9-81ED-4DB2-BD59-A6C34878D82A}">
                    <a16:rowId xmlns:a16="http://schemas.microsoft.com/office/drawing/2014/main" val="10000"/>
                  </a:ext>
                </a:extLst>
              </a:tr>
              <a:tr h="617632">
                <a:tc>
                  <a:txBody>
                    <a:bodyPr/>
                    <a:lstStyle/>
                    <a:p>
                      <a:pPr marL="0" marR="0">
                        <a:lnSpc>
                          <a:spcPct val="115000"/>
                        </a:lnSpc>
                        <a:spcBef>
                          <a:spcPts val="0"/>
                        </a:spcBef>
                        <a:spcAft>
                          <a:spcPts val="0"/>
                        </a:spcAft>
                      </a:pPr>
                      <a:r>
                        <a:rPr lang="en-US" sz="1100" dirty="0">
                          <a:effectLst/>
                        </a:rPr>
                        <a:t>Mind Reading</a:t>
                      </a:r>
                      <a:endParaRPr lang="en-US" sz="1100" dirty="0">
                        <a:effectLst/>
                        <a:latin typeface="Calibri"/>
                        <a:ea typeface="PMingLiU"/>
                        <a:cs typeface="Times New Roman"/>
                      </a:endParaRPr>
                    </a:p>
                  </a:txBody>
                  <a:tcPr marL="68580" marR="68580" marT="0" marB="0"/>
                </a:tc>
                <a:tc>
                  <a:txBody>
                    <a:bodyPr/>
                    <a:lstStyle/>
                    <a:p>
                      <a:pPr marL="0" marR="0">
                        <a:lnSpc>
                          <a:spcPct val="115000"/>
                        </a:lnSpc>
                        <a:spcBef>
                          <a:spcPts val="0"/>
                        </a:spcBef>
                        <a:spcAft>
                          <a:spcPts val="0"/>
                        </a:spcAft>
                      </a:pPr>
                      <a:r>
                        <a:rPr lang="en-US" sz="1100" b="1" dirty="0">
                          <a:effectLst/>
                        </a:rPr>
                        <a:t>Believing that you can read minds and know what others think or feel even if they have not spoken to you </a:t>
                      </a:r>
                      <a:r>
                        <a:rPr lang="en-US" sz="1100" b="1" u="sng" dirty="0">
                          <a:effectLst/>
                        </a:rPr>
                        <a:t>EX</a:t>
                      </a:r>
                      <a:r>
                        <a:rPr lang="en-US" sz="1100" b="1" u="none" dirty="0">
                          <a:effectLst/>
                        </a:rPr>
                        <a:t>: </a:t>
                      </a:r>
                      <a:r>
                        <a:rPr lang="en-US" sz="1100" b="1" u="none" baseline="0" dirty="0">
                          <a:effectLst/>
                        </a:rPr>
                        <a:t>“</a:t>
                      </a:r>
                      <a:r>
                        <a:rPr lang="en-US" sz="1100" b="1" dirty="0">
                          <a:effectLst/>
                        </a:rPr>
                        <a:t>I am not liked because I do not use technology”…</a:t>
                      </a:r>
                      <a:r>
                        <a:rPr lang="en-US" sz="1100" b="1" baseline="0" dirty="0">
                          <a:effectLst/>
                        </a:rPr>
                        <a:t> “</a:t>
                      </a:r>
                      <a:r>
                        <a:rPr lang="en-US" sz="1100" b="1" dirty="0">
                          <a:effectLst/>
                        </a:rPr>
                        <a:t>My boss thinks I am stupid”… “She only did that to show us up.”</a:t>
                      </a:r>
                      <a:endParaRPr lang="en-US" sz="1100" b="1" dirty="0">
                        <a:effectLst/>
                        <a:latin typeface="Calibri"/>
                        <a:ea typeface="PMingLiU"/>
                        <a:cs typeface="Times New Roman"/>
                      </a:endParaRPr>
                    </a:p>
                  </a:txBody>
                  <a:tcPr marL="68580" marR="68580" marT="0" marB="0"/>
                </a:tc>
                <a:extLst>
                  <a:ext uri="{0D108BD9-81ED-4DB2-BD59-A6C34878D82A}">
                    <a16:rowId xmlns:a16="http://schemas.microsoft.com/office/drawing/2014/main" val="10001"/>
                  </a:ext>
                </a:extLst>
              </a:tr>
              <a:tr h="827612">
                <a:tc>
                  <a:txBody>
                    <a:bodyPr/>
                    <a:lstStyle/>
                    <a:p>
                      <a:pPr marL="0" marR="0">
                        <a:lnSpc>
                          <a:spcPct val="115000"/>
                        </a:lnSpc>
                        <a:spcBef>
                          <a:spcPts val="0"/>
                        </a:spcBef>
                        <a:spcAft>
                          <a:spcPts val="0"/>
                        </a:spcAft>
                      </a:pPr>
                      <a:r>
                        <a:rPr lang="en-US" sz="1100" dirty="0">
                          <a:effectLst/>
                        </a:rPr>
                        <a:t>Fortune Telling</a:t>
                      </a:r>
                      <a:endParaRPr lang="en-US" sz="1100" dirty="0">
                        <a:effectLst/>
                        <a:latin typeface="Calibri"/>
                        <a:ea typeface="PMingLiU"/>
                        <a:cs typeface="Times New Roman"/>
                      </a:endParaRPr>
                    </a:p>
                  </a:txBody>
                  <a:tcPr marL="68580" marR="68580" marT="0" marB="0"/>
                </a:tc>
                <a:tc>
                  <a:txBody>
                    <a:bodyPr/>
                    <a:lstStyle/>
                    <a:p>
                      <a:pPr marL="0" marR="0">
                        <a:lnSpc>
                          <a:spcPct val="115000"/>
                        </a:lnSpc>
                        <a:spcBef>
                          <a:spcPts val="0"/>
                        </a:spcBef>
                        <a:spcAft>
                          <a:spcPts val="0"/>
                        </a:spcAft>
                      </a:pPr>
                      <a:r>
                        <a:rPr lang="en-US" sz="1100" b="1" dirty="0">
                          <a:effectLst/>
                        </a:rPr>
                        <a:t>Predicting the worst possible scenario or outcome.</a:t>
                      </a:r>
                    </a:p>
                    <a:p>
                      <a:pPr marL="0" marR="0">
                        <a:lnSpc>
                          <a:spcPct val="115000"/>
                        </a:lnSpc>
                        <a:spcBef>
                          <a:spcPts val="0"/>
                        </a:spcBef>
                        <a:spcAft>
                          <a:spcPts val="0"/>
                        </a:spcAft>
                      </a:pPr>
                      <a:r>
                        <a:rPr lang="en-US" sz="1100" b="1" u="sng" dirty="0">
                          <a:effectLst/>
                        </a:rPr>
                        <a:t>EX:</a:t>
                      </a:r>
                      <a:r>
                        <a:rPr lang="en-US" sz="1100" b="1" dirty="0">
                          <a:effectLst/>
                        </a:rPr>
                        <a:t> “I am not going to use a computer because it will crash and”. . .</a:t>
                      </a:r>
                      <a:r>
                        <a:rPr lang="en-US" sz="1100" b="1" baseline="0" dirty="0">
                          <a:effectLst/>
                        </a:rPr>
                        <a:t> “</a:t>
                      </a:r>
                      <a:r>
                        <a:rPr lang="en-US" sz="1100" b="1" dirty="0">
                          <a:effectLst/>
                        </a:rPr>
                        <a:t>I  and not going to use email because it  always</a:t>
                      </a:r>
                      <a:r>
                        <a:rPr lang="en-US" sz="1100" b="1" baseline="0" dirty="0">
                          <a:effectLst/>
                        </a:rPr>
                        <a:t> </a:t>
                      </a:r>
                      <a:r>
                        <a:rPr lang="en-US" sz="1100" b="1" dirty="0">
                          <a:effectLst/>
                        </a:rPr>
                        <a:t>wastes my time”. . .  “Everyone will laugh at me because”. . . Oscar is acting out because</a:t>
                      </a:r>
                      <a:r>
                        <a:rPr lang="en-US" sz="1100" b="1" baseline="0" dirty="0">
                          <a:effectLst/>
                        </a:rPr>
                        <a:t> he is jealous of his new sibling.</a:t>
                      </a:r>
                      <a:endParaRPr lang="en-US" sz="1100" b="1" dirty="0">
                        <a:effectLst/>
                        <a:latin typeface="Calibri"/>
                        <a:ea typeface="PMingLiU"/>
                        <a:cs typeface="Times New Roman"/>
                      </a:endParaRPr>
                    </a:p>
                  </a:txBody>
                  <a:tcPr marL="68580" marR="68580" marT="0" marB="0"/>
                </a:tc>
                <a:extLst>
                  <a:ext uri="{0D108BD9-81ED-4DB2-BD59-A6C34878D82A}">
                    <a16:rowId xmlns:a16="http://schemas.microsoft.com/office/drawing/2014/main" val="10002"/>
                  </a:ext>
                </a:extLst>
              </a:tr>
              <a:tr h="617632">
                <a:tc>
                  <a:txBody>
                    <a:bodyPr/>
                    <a:lstStyle/>
                    <a:p>
                      <a:pPr marL="0" marR="0">
                        <a:lnSpc>
                          <a:spcPct val="115000"/>
                        </a:lnSpc>
                        <a:spcBef>
                          <a:spcPts val="0"/>
                        </a:spcBef>
                        <a:spcAft>
                          <a:spcPts val="0"/>
                        </a:spcAft>
                      </a:pPr>
                      <a:r>
                        <a:rPr lang="en-US" sz="1100" dirty="0">
                          <a:effectLst/>
                        </a:rPr>
                        <a:t>Labeling</a:t>
                      </a:r>
                      <a:endParaRPr lang="en-US" sz="1100" dirty="0">
                        <a:effectLst/>
                        <a:latin typeface="Calibri"/>
                        <a:ea typeface="PMingLiU"/>
                        <a:cs typeface="Times New Roman"/>
                      </a:endParaRPr>
                    </a:p>
                  </a:txBody>
                  <a:tcPr marL="68580" marR="68580" marT="0" marB="0"/>
                </a:tc>
                <a:tc>
                  <a:txBody>
                    <a:bodyPr/>
                    <a:lstStyle/>
                    <a:p>
                      <a:pPr marL="0" marR="0">
                        <a:lnSpc>
                          <a:spcPct val="115000"/>
                        </a:lnSpc>
                        <a:spcBef>
                          <a:spcPts val="0"/>
                        </a:spcBef>
                        <a:spcAft>
                          <a:spcPts val="0"/>
                        </a:spcAft>
                      </a:pPr>
                      <a:r>
                        <a:rPr lang="en-US" sz="1100" b="1" dirty="0">
                          <a:effectLst/>
                        </a:rPr>
                        <a:t>Using negative labels for yourself or others  use  </a:t>
                      </a:r>
                      <a:r>
                        <a:rPr lang="en-US" sz="1100" b="1" u="sng" dirty="0">
                          <a:effectLst/>
                        </a:rPr>
                        <a:t>Ex: </a:t>
                      </a:r>
                      <a:r>
                        <a:rPr lang="en-US" sz="1100" b="1" dirty="0">
                          <a:effectLst/>
                        </a:rPr>
                        <a:t>  “Alicia will not be able to do this because”. . . “African American boys are more physically aggressive because. . . “I’m stupid”. . </a:t>
                      </a:r>
                      <a:r>
                        <a:rPr lang="en-US" sz="1100" dirty="0">
                          <a:effectLst/>
                        </a:rPr>
                        <a:t>. </a:t>
                      </a:r>
                      <a:r>
                        <a:rPr lang="en-US" sz="1100" b="1" dirty="0">
                          <a:effectLst/>
                        </a:rPr>
                        <a:t>Hispanic</a:t>
                      </a:r>
                      <a:r>
                        <a:rPr lang="en-US" sz="1100" b="1" baseline="0" dirty="0">
                          <a:effectLst/>
                        </a:rPr>
                        <a:t> children will not perform as well as other because…</a:t>
                      </a:r>
                      <a:endParaRPr lang="en-US" sz="1100" b="1" dirty="0">
                        <a:effectLst/>
                        <a:latin typeface="Calibri"/>
                        <a:ea typeface="PMingLiU"/>
                        <a:cs typeface="Times New Roman"/>
                      </a:endParaRPr>
                    </a:p>
                  </a:txBody>
                  <a:tcPr marL="68580" marR="68580" marT="0" marB="0"/>
                </a:tc>
                <a:extLst>
                  <a:ext uri="{0D108BD9-81ED-4DB2-BD59-A6C34878D82A}">
                    <a16:rowId xmlns:a16="http://schemas.microsoft.com/office/drawing/2014/main" val="10003"/>
                  </a:ext>
                </a:extLst>
              </a:tr>
              <a:tr h="617632">
                <a:tc>
                  <a:txBody>
                    <a:bodyPr/>
                    <a:lstStyle/>
                    <a:p>
                      <a:pPr marL="0" marR="0">
                        <a:lnSpc>
                          <a:spcPct val="115000"/>
                        </a:lnSpc>
                        <a:spcBef>
                          <a:spcPts val="0"/>
                        </a:spcBef>
                        <a:spcAft>
                          <a:spcPts val="0"/>
                        </a:spcAft>
                      </a:pPr>
                      <a:r>
                        <a:rPr lang="en-US" sz="1100" dirty="0">
                          <a:effectLst/>
                        </a:rPr>
                        <a:t>Blame</a:t>
                      </a:r>
                      <a:endParaRPr lang="en-US" sz="1100" dirty="0">
                        <a:effectLst/>
                        <a:latin typeface="Calibri"/>
                        <a:ea typeface="PMingLiU"/>
                        <a:cs typeface="Times New Roman"/>
                      </a:endParaRPr>
                    </a:p>
                  </a:txBody>
                  <a:tcPr marL="68580" marR="68580" marT="0" marB="0"/>
                </a:tc>
                <a:tc>
                  <a:txBody>
                    <a:bodyPr/>
                    <a:lstStyle/>
                    <a:p>
                      <a:pPr marL="0" marR="0">
                        <a:lnSpc>
                          <a:spcPct val="115000"/>
                        </a:lnSpc>
                        <a:spcBef>
                          <a:spcPts val="0"/>
                        </a:spcBef>
                        <a:spcAft>
                          <a:spcPts val="0"/>
                        </a:spcAft>
                      </a:pPr>
                      <a:r>
                        <a:rPr lang="en-US" sz="1100" b="1" dirty="0">
                          <a:effectLst/>
                        </a:rPr>
                        <a:t>Blaming others or circumstances your difficulties.</a:t>
                      </a:r>
                    </a:p>
                    <a:p>
                      <a:pPr marL="0" marR="0">
                        <a:lnSpc>
                          <a:spcPct val="115000"/>
                        </a:lnSpc>
                        <a:spcBef>
                          <a:spcPts val="0"/>
                        </a:spcBef>
                        <a:spcAft>
                          <a:spcPts val="0"/>
                        </a:spcAft>
                      </a:pPr>
                      <a:r>
                        <a:rPr lang="en-US" sz="1100" b="1" dirty="0">
                          <a:effectLst/>
                        </a:rPr>
                        <a:t>EX: “If they would just go back to the way things were, there would not these problems”. . . “I can’t learn to use a computer because I am poor and we do not have one at home.”  I hate the way she makes me feel.</a:t>
                      </a:r>
                      <a:endParaRPr lang="en-US" sz="1100" b="1" dirty="0">
                        <a:effectLst/>
                        <a:latin typeface="Calibri"/>
                        <a:ea typeface="PMingLiU"/>
                        <a:cs typeface="Times New Roman"/>
                      </a:endParaRPr>
                    </a:p>
                  </a:txBody>
                  <a:tcPr marL="68580" marR="68580" marT="0" marB="0"/>
                </a:tc>
                <a:extLst>
                  <a:ext uri="{0D108BD9-81ED-4DB2-BD59-A6C34878D82A}">
                    <a16:rowId xmlns:a16="http://schemas.microsoft.com/office/drawing/2014/main" val="10004"/>
                  </a:ext>
                </a:extLst>
              </a:tr>
              <a:tr h="407650">
                <a:tc>
                  <a:txBody>
                    <a:bodyPr/>
                    <a:lstStyle/>
                    <a:p>
                      <a:pPr marL="0" marR="0">
                        <a:lnSpc>
                          <a:spcPct val="115000"/>
                        </a:lnSpc>
                        <a:spcBef>
                          <a:spcPts val="0"/>
                        </a:spcBef>
                        <a:spcAft>
                          <a:spcPts val="0"/>
                        </a:spcAft>
                      </a:pPr>
                      <a:r>
                        <a:rPr lang="en-US" sz="1100" dirty="0">
                          <a:effectLst/>
                        </a:rPr>
                        <a:t>Thinking  with Feelings</a:t>
                      </a:r>
                      <a:endParaRPr lang="en-US" sz="1100" dirty="0">
                        <a:effectLst/>
                        <a:latin typeface="Calibri"/>
                        <a:ea typeface="PMingLiU"/>
                        <a:cs typeface="Times New Roman"/>
                      </a:endParaRPr>
                    </a:p>
                  </a:txBody>
                  <a:tcPr marL="68580" marR="68580" marT="0" marB="0"/>
                </a:tc>
                <a:tc>
                  <a:txBody>
                    <a:bodyPr/>
                    <a:lstStyle/>
                    <a:p>
                      <a:pPr marL="0" marR="0">
                        <a:lnSpc>
                          <a:spcPct val="115000"/>
                        </a:lnSpc>
                        <a:spcBef>
                          <a:spcPts val="0"/>
                        </a:spcBef>
                        <a:spcAft>
                          <a:spcPts val="0"/>
                        </a:spcAft>
                      </a:pPr>
                      <a:r>
                        <a:rPr lang="en-US" sz="1100" b="1" dirty="0">
                          <a:effectLst/>
                        </a:rPr>
                        <a:t>Believing all the negative self talk without challenge </a:t>
                      </a:r>
                      <a:r>
                        <a:rPr lang="en-US" sz="1100" b="1" u="sng" dirty="0">
                          <a:effectLst/>
                        </a:rPr>
                        <a:t>Ex</a:t>
                      </a:r>
                      <a:r>
                        <a:rPr lang="en-US" sz="1100" b="1" dirty="0">
                          <a:effectLst/>
                        </a:rPr>
                        <a:t>: “I will never figure this out”…  “I quit, this is just impossible to  figure out”. . . “These instructions are stupid”</a:t>
                      </a:r>
                      <a:endParaRPr lang="en-US" sz="1100" b="1" dirty="0">
                        <a:effectLst/>
                        <a:latin typeface="Calibri"/>
                        <a:ea typeface="PMingLiU"/>
                        <a:cs typeface="Times New Roman"/>
                      </a:endParaRPr>
                    </a:p>
                  </a:txBody>
                  <a:tcPr marL="68580" marR="68580" marT="0" marB="0"/>
                </a:tc>
                <a:extLst>
                  <a:ext uri="{0D108BD9-81ED-4DB2-BD59-A6C34878D82A}">
                    <a16:rowId xmlns:a16="http://schemas.microsoft.com/office/drawing/2014/main" val="10005"/>
                  </a:ext>
                </a:extLst>
              </a:tr>
              <a:tr h="407650">
                <a:tc>
                  <a:txBody>
                    <a:bodyPr/>
                    <a:lstStyle/>
                    <a:p>
                      <a:pPr marL="0" marR="0">
                        <a:lnSpc>
                          <a:spcPct val="115000"/>
                        </a:lnSpc>
                        <a:spcBef>
                          <a:spcPts val="0"/>
                        </a:spcBef>
                        <a:spcAft>
                          <a:spcPts val="0"/>
                        </a:spcAft>
                      </a:pPr>
                      <a:r>
                        <a:rPr lang="en-US" sz="1100" dirty="0">
                          <a:effectLst/>
                        </a:rPr>
                        <a:t>Focus on the  Negative</a:t>
                      </a:r>
                      <a:endParaRPr lang="en-US" sz="1100" dirty="0">
                        <a:effectLst/>
                        <a:latin typeface="Calibri"/>
                        <a:ea typeface="PMingLiU"/>
                        <a:cs typeface="Times New Roman"/>
                      </a:endParaRPr>
                    </a:p>
                  </a:txBody>
                  <a:tcPr marL="68580" marR="68580" marT="0" marB="0"/>
                </a:tc>
                <a:tc>
                  <a:txBody>
                    <a:bodyPr/>
                    <a:lstStyle/>
                    <a:p>
                      <a:pPr marL="0" marR="0">
                        <a:lnSpc>
                          <a:spcPct val="115000"/>
                        </a:lnSpc>
                        <a:spcBef>
                          <a:spcPts val="0"/>
                        </a:spcBef>
                        <a:spcAft>
                          <a:spcPts val="0"/>
                        </a:spcAft>
                      </a:pPr>
                      <a:r>
                        <a:rPr lang="en-US" sz="1100" b="1" dirty="0">
                          <a:effectLst/>
                        </a:rPr>
                        <a:t>Seeing only what is bad or wrong in a situation</a:t>
                      </a:r>
                    </a:p>
                    <a:p>
                      <a:pPr marL="0" marR="0">
                        <a:lnSpc>
                          <a:spcPct val="115000"/>
                        </a:lnSpc>
                        <a:spcBef>
                          <a:spcPts val="0"/>
                        </a:spcBef>
                        <a:spcAft>
                          <a:spcPts val="0"/>
                        </a:spcAft>
                      </a:pPr>
                      <a:r>
                        <a:rPr lang="en-US" sz="1100" b="1" u="sng" dirty="0">
                          <a:effectLst/>
                        </a:rPr>
                        <a:t>Ex:</a:t>
                      </a:r>
                      <a:r>
                        <a:rPr lang="en-US" sz="1100" b="1" dirty="0">
                          <a:effectLst/>
                        </a:rPr>
                        <a:t>  “See, I told you that the instructions were lousy” . . .</a:t>
                      </a:r>
                      <a:r>
                        <a:rPr lang="en-US" sz="1100" b="1" baseline="0" dirty="0">
                          <a:effectLst/>
                        </a:rPr>
                        <a:t> “This won’t work. </a:t>
                      </a:r>
                      <a:r>
                        <a:rPr lang="en-US" sz="1100" b="1" dirty="0">
                          <a:effectLst/>
                        </a:rPr>
                        <a:t>We have tried it before and it failed.” “They will never pay preschool teachers what they are worth.”</a:t>
                      </a:r>
                      <a:endParaRPr lang="en-US" sz="1100" b="1" dirty="0">
                        <a:effectLst/>
                        <a:latin typeface="Calibri"/>
                        <a:ea typeface="PMingLiU"/>
                        <a:cs typeface="Times New Roman"/>
                      </a:endParaRPr>
                    </a:p>
                  </a:txBody>
                  <a:tcPr marL="68580" marR="68580" marT="0" marB="0"/>
                </a:tc>
                <a:extLst>
                  <a:ext uri="{0D108BD9-81ED-4DB2-BD59-A6C34878D82A}">
                    <a16:rowId xmlns:a16="http://schemas.microsoft.com/office/drawing/2014/main" val="10006"/>
                  </a:ext>
                </a:extLst>
              </a:tr>
              <a:tr h="407650">
                <a:tc>
                  <a:txBody>
                    <a:bodyPr/>
                    <a:lstStyle/>
                    <a:p>
                      <a:pPr marL="0" marR="0">
                        <a:lnSpc>
                          <a:spcPct val="115000"/>
                        </a:lnSpc>
                        <a:spcBef>
                          <a:spcPts val="0"/>
                        </a:spcBef>
                        <a:spcAft>
                          <a:spcPts val="0"/>
                        </a:spcAft>
                      </a:pPr>
                      <a:r>
                        <a:rPr lang="en-US" sz="1100" b="1" dirty="0">
                          <a:effectLst/>
                        </a:rPr>
                        <a:t>Guilt</a:t>
                      </a:r>
                      <a:endParaRPr lang="en-US" sz="1100" b="1" dirty="0">
                        <a:effectLst/>
                        <a:latin typeface="Calibri"/>
                        <a:ea typeface="PMingLiU"/>
                        <a:cs typeface="Times New Roman"/>
                      </a:endParaRPr>
                    </a:p>
                  </a:txBody>
                  <a:tcPr marL="68580" marR="68580" marT="0" marB="0"/>
                </a:tc>
                <a:tc>
                  <a:txBody>
                    <a:bodyPr/>
                    <a:lstStyle/>
                    <a:p>
                      <a:pPr marL="0" marR="0">
                        <a:lnSpc>
                          <a:spcPct val="115000"/>
                        </a:lnSpc>
                        <a:spcBef>
                          <a:spcPts val="0"/>
                        </a:spcBef>
                        <a:spcAft>
                          <a:spcPts val="0"/>
                        </a:spcAft>
                      </a:pPr>
                      <a:r>
                        <a:rPr lang="en-US" sz="1100" b="1" dirty="0">
                          <a:effectLst/>
                        </a:rPr>
                        <a:t>Thinking in words like,  should, must, ought to or have to </a:t>
                      </a:r>
                      <a:r>
                        <a:rPr lang="en-US" sz="1100" b="1" u="sng" dirty="0">
                          <a:effectLst/>
                        </a:rPr>
                        <a:t>Ex: “</a:t>
                      </a:r>
                      <a:r>
                        <a:rPr lang="en-US" sz="1100" b="1" dirty="0">
                          <a:effectLst/>
                        </a:rPr>
                        <a:t>They should be doing”. . .”I ought to at least be able to”. . .”I shouldn’t  have”  . . .</a:t>
                      </a:r>
                      <a:endParaRPr lang="en-US" sz="1100" b="1" dirty="0">
                        <a:effectLst/>
                        <a:latin typeface="Calibri"/>
                        <a:ea typeface="PMingLiU"/>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8" name="TextBox 7"/>
          <p:cNvSpPr txBox="1"/>
          <p:nvPr/>
        </p:nvSpPr>
        <p:spPr>
          <a:xfrm>
            <a:off x="749300" y="5929699"/>
            <a:ext cx="6172200" cy="276999"/>
          </a:xfrm>
          <a:prstGeom prst="rect">
            <a:avLst/>
          </a:prstGeom>
          <a:noFill/>
        </p:spPr>
        <p:txBody>
          <a:bodyPr wrap="square" rtlCol="0">
            <a:spAutoFit/>
          </a:bodyPr>
          <a:lstStyle/>
          <a:p>
            <a:r>
              <a:rPr lang="en-US" sz="1200" dirty="0"/>
              <a:t>Source:  Amen Clinics, Dr. Daniel Amen(2005) www.amenclinics.com</a:t>
            </a:r>
          </a:p>
        </p:txBody>
      </p:sp>
    </p:spTree>
    <p:extLst>
      <p:ext uri="{BB962C8B-B14F-4D97-AF65-F5344CB8AC3E}">
        <p14:creationId xmlns:p14="http://schemas.microsoft.com/office/powerpoint/2010/main" val="176957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RULE#1-Each brain is unique  </a:t>
            </a:r>
          </a:p>
        </p:txBody>
      </p:sp>
      <p:sp>
        <p:nvSpPr>
          <p:cNvPr id="3" name="Content Placeholder 2"/>
          <p:cNvSpPr>
            <a:spLocks noGrp="1"/>
          </p:cNvSpPr>
          <p:nvPr>
            <p:ph idx="1"/>
          </p:nvPr>
        </p:nvSpPr>
        <p:spPr>
          <a:xfrm>
            <a:off x="822960" y="1100628"/>
            <a:ext cx="7787640" cy="4919172"/>
          </a:xfrm>
        </p:spPr>
        <p:txBody>
          <a:bodyPr>
            <a:normAutofit fontScale="25000" lnSpcReduction="20000"/>
          </a:bodyPr>
          <a:lstStyle/>
          <a:p>
            <a:pPr marL="0" indent="0"/>
            <a:endParaRPr lang="en-US" sz="2600" dirty="0"/>
          </a:p>
          <a:p>
            <a:r>
              <a:rPr lang="en-US" sz="6000" dirty="0"/>
              <a:t>The brain is the only organ to shape itself based on what happens in the outside world. There are no two brains that are alike.</a:t>
            </a:r>
          </a:p>
          <a:p>
            <a:endParaRPr lang="en-US" sz="6000" dirty="0"/>
          </a:p>
          <a:p>
            <a:r>
              <a:rPr lang="en-US" sz="6000" dirty="0"/>
              <a:t>Your brain is a biological marvel. It has more connections that all of the stars in the universe and it is not identical to any other brain!</a:t>
            </a:r>
          </a:p>
          <a:p>
            <a:pPr marL="0" indent="0"/>
            <a:endParaRPr lang="en-US" sz="6200" dirty="0"/>
          </a:p>
          <a:p>
            <a:pPr marL="0" indent="0"/>
            <a:r>
              <a:rPr lang="en-US" sz="6200" dirty="0"/>
              <a:t>No two humans have the same brain structure</a:t>
            </a:r>
          </a:p>
          <a:p>
            <a:pPr marL="0" indent="0"/>
            <a:r>
              <a:rPr lang="en-US" sz="6200" dirty="0"/>
              <a:t>	Each brain is designed by:</a:t>
            </a:r>
          </a:p>
          <a:p>
            <a:pPr marL="0" indent="0"/>
            <a:r>
              <a:rPr lang="en-US" sz="6200" dirty="0"/>
              <a:t>                 -unique chemicals</a:t>
            </a:r>
          </a:p>
          <a:p>
            <a:pPr marL="0" indent="0"/>
            <a:r>
              <a:rPr lang="en-US" sz="6200" dirty="0"/>
              <a:t>                 -heredity</a:t>
            </a:r>
          </a:p>
          <a:p>
            <a:pPr marL="0" indent="0"/>
            <a:r>
              <a:rPr lang="en-US" sz="6200" dirty="0"/>
              <a:t>                 -experiences</a:t>
            </a:r>
          </a:p>
          <a:p>
            <a:pPr marL="0" indent="0"/>
            <a:r>
              <a:rPr lang="en-US" sz="6200" dirty="0"/>
              <a:t>                 -hormonal balance</a:t>
            </a:r>
          </a:p>
          <a:p>
            <a:pPr marL="0" indent="0"/>
            <a:r>
              <a:rPr lang="en-US" sz="6200" dirty="0"/>
              <a:t>                 -sex &amp; age.  </a:t>
            </a:r>
          </a:p>
          <a:p>
            <a:pPr marL="0" indent="0"/>
            <a:endParaRPr lang="en-US" sz="6200" dirty="0"/>
          </a:p>
          <a:p>
            <a:pPr marL="0" indent="0"/>
            <a:endParaRPr lang="en-US" sz="6200" dirty="0"/>
          </a:p>
          <a:p>
            <a:pPr marL="0" indent="0"/>
            <a:r>
              <a:rPr lang="en-US" sz="6200" dirty="0"/>
              <a:t>Standards are meaningless to individual brains. On task or off task attitudes are meaningless.  </a:t>
            </a:r>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pic>
        <p:nvPicPr>
          <p:cNvPr id="2050" name="Picture 2" descr="C:\Users\Regina\AppData\Local\Microsoft\Windows\Temporary Internet Files\Content.IE5\IPVYCQFT\MM90023475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124200"/>
            <a:ext cx="1818875" cy="166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80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Antidotes for A.N.T.S</a:t>
            </a:r>
          </a:p>
        </p:txBody>
      </p:sp>
      <p:sp>
        <p:nvSpPr>
          <p:cNvPr id="3" name="Content Placeholder 2"/>
          <p:cNvSpPr>
            <a:spLocks noGrp="1"/>
          </p:cNvSpPr>
          <p:nvPr>
            <p:ph idx="1"/>
          </p:nvPr>
        </p:nvSpPr>
        <p:spPr>
          <a:xfrm>
            <a:off x="468630" y="943069"/>
            <a:ext cx="8229600" cy="4648200"/>
          </a:xfrm>
        </p:spPr>
        <p:txBody>
          <a:bodyPr>
            <a:normAutofit fontScale="25000" lnSpcReduction="20000"/>
          </a:bodyPr>
          <a:lstStyle/>
          <a:p>
            <a:pPr marL="0" indent="0">
              <a:buNone/>
            </a:pPr>
            <a:r>
              <a:rPr lang="en-US" sz="9600" b="1" dirty="0"/>
              <a:t>    Consciously Talk Back to Irrational Thoughts!</a:t>
            </a:r>
          </a:p>
          <a:p>
            <a:pPr marL="0" indent="0">
              <a:buNone/>
            </a:pPr>
            <a:r>
              <a:rPr lang="en-US" sz="8000" dirty="0"/>
              <a:t>     </a:t>
            </a:r>
          </a:p>
          <a:p>
            <a:pPr marL="0" indent="0">
              <a:buNone/>
            </a:pPr>
            <a:r>
              <a:rPr lang="en-US" sz="5600" b="0" dirty="0">
                <a:latin typeface="Times New Roman" panose="02020603050405020304" pitchFamily="18" charset="0"/>
                <a:cs typeface="Times New Roman" panose="02020603050405020304" pitchFamily="18" charset="0"/>
              </a:rPr>
              <a:t>                           </a:t>
            </a:r>
            <a:r>
              <a:rPr lang="en-US" sz="5600" b="0" u="sng" dirty="0">
                <a:latin typeface="Times New Roman" panose="02020603050405020304" pitchFamily="18" charset="0"/>
                <a:cs typeface="Times New Roman" panose="02020603050405020304" pitchFamily="18" charset="0"/>
              </a:rPr>
              <a:t>For Example:</a:t>
            </a:r>
          </a:p>
          <a:p>
            <a:r>
              <a:rPr lang="en-US" sz="5600" b="0" i="1" dirty="0">
                <a:effectLst/>
                <a:latin typeface="Times New Roman" panose="02020603050405020304" pitchFamily="18" charset="0"/>
                <a:cs typeface="Times New Roman" panose="02020603050405020304" pitchFamily="18" charset="0"/>
              </a:rPr>
              <a:t>                           A.N.T</a:t>
            </a:r>
            <a:r>
              <a:rPr lang="en-US" sz="5600" b="0" dirty="0">
                <a:effectLst/>
                <a:latin typeface="Times New Roman" panose="02020603050405020304" pitchFamily="18" charset="0"/>
                <a:cs typeface="Times New Roman" panose="02020603050405020304" pitchFamily="18" charset="0"/>
              </a:rPr>
              <a:t>- Thinking in “always” or “never” terms </a:t>
            </a:r>
          </a:p>
          <a:p>
            <a:pPr marL="0" indent="0">
              <a:buNone/>
            </a:pPr>
            <a:endParaRPr lang="en-US" sz="5600" b="0" dirty="0">
              <a:effectLst/>
              <a:latin typeface="Times New Roman" panose="02020603050405020304" pitchFamily="18" charset="0"/>
              <a:cs typeface="Times New Roman" panose="02020603050405020304" pitchFamily="18" charset="0"/>
            </a:endParaRPr>
          </a:p>
          <a:p>
            <a:pPr marL="346075" indent="-346075"/>
            <a:r>
              <a:rPr lang="en-US" sz="5600" b="0" i="1" dirty="0">
                <a:effectLst/>
                <a:latin typeface="Times New Roman" panose="02020603050405020304" pitchFamily="18" charset="0"/>
                <a:cs typeface="Times New Roman" panose="02020603050405020304" pitchFamily="18" charset="0"/>
              </a:rPr>
              <a:t>                          </a:t>
            </a:r>
            <a:r>
              <a:rPr lang="en-US" sz="5600" b="0" i="1" u="sng" dirty="0">
                <a:effectLst/>
                <a:latin typeface="Times New Roman" panose="02020603050405020304" pitchFamily="18" charset="0"/>
                <a:cs typeface="Times New Roman" panose="02020603050405020304" pitchFamily="18" charset="0"/>
              </a:rPr>
              <a:t> A.N.T. </a:t>
            </a:r>
            <a:r>
              <a:rPr lang="en-US" sz="5600" b="0" u="sng" dirty="0">
                <a:effectLst/>
                <a:latin typeface="Times New Roman" panose="02020603050405020304" pitchFamily="18" charset="0"/>
                <a:cs typeface="Times New Roman" panose="02020603050405020304" pitchFamily="18" charset="0"/>
              </a:rPr>
              <a:t>Response-:</a:t>
            </a:r>
            <a:r>
              <a:rPr lang="en-US" sz="5600" b="0" dirty="0">
                <a:effectLst/>
                <a:latin typeface="Times New Roman" panose="02020603050405020304" pitchFamily="18" charset="0"/>
                <a:cs typeface="Times New Roman" panose="02020603050405020304" pitchFamily="18" charset="0"/>
              </a:rPr>
              <a:t>  “I always get frustrated when I start </a:t>
            </a:r>
          </a:p>
          <a:p>
            <a:pPr marL="0" indent="0">
              <a:buNone/>
            </a:pPr>
            <a:r>
              <a:rPr lang="en-US" sz="5600" b="0" dirty="0">
                <a:effectLst/>
                <a:latin typeface="Times New Roman" panose="02020603050405020304" pitchFamily="18" charset="0"/>
                <a:cs typeface="Times New Roman" panose="02020603050405020304" pitchFamily="18" charset="0"/>
              </a:rPr>
              <a:t>                                          to learn how to use my computer</a:t>
            </a:r>
            <a:r>
              <a:rPr lang="en-US" sz="8000" dirty="0">
                <a:effectLst/>
              </a:rPr>
              <a:t>”</a:t>
            </a:r>
          </a:p>
          <a:p>
            <a:pPr marL="346075" indent="0">
              <a:buNone/>
            </a:pPr>
            <a:r>
              <a:rPr lang="en-US" sz="5600" u="sng" dirty="0">
                <a:latin typeface="Times New Roman" panose="02020603050405020304" pitchFamily="18" charset="0"/>
                <a:cs typeface="Times New Roman" panose="02020603050405020304" pitchFamily="18" charset="0"/>
              </a:rPr>
              <a:t> Anti-ANT -RESPONSE-</a:t>
            </a:r>
            <a:r>
              <a:rPr lang="en-US" sz="5600" b="0" dirty="0">
                <a:latin typeface="Times New Roman" panose="02020603050405020304" pitchFamily="18" charset="0"/>
                <a:cs typeface="Times New Roman" panose="02020603050405020304" pitchFamily="18" charset="0"/>
              </a:rPr>
              <a:t>“I get frustrated when the children all crowd around me when we are getting ready to go outside. Usually, a fight begins, and then there is pushing and shoving.” I know that stress will prevent me from thinking clearly and managing the situation, so I am going to take it step-by-step and begin by being prepared and inviting a few children to get ready to go outside by holding our games, and others will get to choose our “going outside” song.</a:t>
            </a:r>
          </a:p>
          <a:p>
            <a:pPr marL="346075" indent="0">
              <a:buNone/>
            </a:pPr>
            <a:endParaRPr lang="en-US" sz="8000" b="0" dirty="0">
              <a:effectLst/>
            </a:endParaRPr>
          </a:p>
          <a:p>
            <a:pPr marL="346075" indent="0">
              <a:buNone/>
            </a:pPr>
            <a:r>
              <a:rPr lang="en-US" sz="8000" b="0" u="sng" dirty="0">
                <a:effectLst/>
                <a:latin typeface="Times New Roman" panose="02020603050405020304" pitchFamily="18" charset="0"/>
                <a:cs typeface="Times New Roman" panose="02020603050405020304" pitchFamily="18" charset="0"/>
              </a:rPr>
              <a:t>Practice makes Permanent .</a:t>
            </a:r>
            <a:r>
              <a:rPr lang="en-US" sz="8000" b="0" u="sng" dirty="0">
                <a:latin typeface="Times New Roman" panose="02020603050405020304" pitchFamily="18" charset="0"/>
                <a:cs typeface="Times New Roman" panose="02020603050405020304" pitchFamily="18" charset="0"/>
              </a:rPr>
              <a:t> O</a:t>
            </a:r>
            <a:r>
              <a:rPr lang="en-US" sz="8000" b="0" dirty="0">
                <a:effectLst/>
                <a:latin typeface="Times New Roman" panose="02020603050405020304" pitchFamily="18" charset="0"/>
                <a:cs typeface="Times New Roman" panose="02020603050405020304" pitchFamily="18" charset="0"/>
              </a:rPr>
              <a:t>ver time, practicing responses to A.N.T.s will lay down brain pathways to solve problems differently</a:t>
            </a:r>
            <a:r>
              <a:rPr lang="en-US" sz="8000" b="1" dirty="0">
                <a:effectLst/>
              </a:rPr>
              <a:t>.</a:t>
            </a:r>
          </a:p>
          <a:p>
            <a:endParaRPr lang="en-US" dirty="0"/>
          </a:p>
          <a:p>
            <a:pPr marL="0" indent="0">
              <a:buNone/>
            </a:pPr>
            <a:endParaRPr lang="en-US" dirty="0"/>
          </a:p>
          <a:p>
            <a:pPr marL="0" indent="0">
              <a:buNone/>
            </a:pPr>
            <a:r>
              <a:rPr lang="en-US" dirty="0"/>
              <a:t>           </a:t>
            </a:r>
          </a:p>
        </p:txBody>
      </p:sp>
      <p:pic>
        <p:nvPicPr>
          <p:cNvPr id="8194" name="Picture 2" descr="C:\Users\Family Room PC\AppData\Local\Microsoft\Windows\Temporary Internet Files\Content.IE5\NVTPII7N\MC9002331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695612"/>
            <a:ext cx="1752600" cy="2445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F7D407-D0FA-0AD2-B88F-5E60BBEC2C99}"/>
              </a:ext>
            </a:extLst>
          </p:cNvPr>
          <p:cNvSpPr txBox="1"/>
          <p:nvPr/>
        </p:nvSpPr>
        <p:spPr>
          <a:xfrm>
            <a:off x="1524000" y="5291911"/>
            <a:ext cx="7338588" cy="1200329"/>
          </a:xfrm>
          <a:prstGeom prst="rect">
            <a:avLst/>
          </a:prstGeom>
          <a:noFill/>
        </p:spPr>
        <p:txBody>
          <a:bodyPr wrap="square" rtlCol="0">
            <a:spAutoFit/>
          </a:bodyPr>
          <a:lstStyle/>
          <a:p>
            <a:r>
              <a:rPr lang="en-US" sz="1800" b="0" u="sng" dirty="0">
                <a:effectLst/>
                <a:latin typeface="Times New Roman" panose="02020603050405020304" pitchFamily="18" charset="0"/>
                <a:cs typeface="Times New Roman" panose="02020603050405020304" pitchFamily="18" charset="0"/>
              </a:rPr>
              <a:t>Practice makes Permanent </a:t>
            </a:r>
            <a:r>
              <a:rPr lang="en-US" b="0" i="0" dirty="0">
                <a:solidFill>
                  <a:srgbClr val="0D0D0D"/>
                </a:solidFill>
                <a:effectLst/>
                <a:highlight>
                  <a:srgbClr val="FFFFFF"/>
                </a:highlight>
                <a:latin typeface="Söhne"/>
              </a:rPr>
              <a:t>Consistent practice ingrains habits into our minds. By repeatedly practicing responses to Automatic Negative Thoughts (ANTs), individuals can gradually establish new neural pathways, enabling them to approach problems with alternative perspectives over time."</a:t>
            </a:r>
            <a:endParaRPr lang="en-US" b="1" dirty="0">
              <a:solidFill>
                <a:schemeClr val="bg1"/>
              </a:solidFill>
            </a:endParaRPr>
          </a:p>
        </p:txBody>
      </p:sp>
    </p:spTree>
    <p:extLst>
      <p:ext uri="{BB962C8B-B14F-4D97-AF65-F5344CB8AC3E}">
        <p14:creationId xmlns:p14="http://schemas.microsoft.com/office/powerpoint/2010/main" val="3487439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2735"/>
            <a:ext cx="7520940" cy="548640"/>
          </a:xfrm>
        </p:spPr>
        <p:txBody>
          <a:bodyPr/>
          <a:lstStyle/>
          <a:p>
            <a:r>
              <a:rPr lang="en-US" dirty="0"/>
              <a:t>Other A.N.T. Killers. . .</a:t>
            </a:r>
          </a:p>
        </p:txBody>
      </p:sp>
      <p:sp>
        <p:nvSpPr>
          <p:cNvPr id="3" name="Rectangle 2"/>
          <p:cNvSpPr/>
          <p:nvPr/>
        </p:nvSpPr>
        <p:spPr>
          <a:xfrm>
            <a:off x="1143000" y="1136999"/>
            <a:ext cx="3657600" cy="2462213"/>
          </a:xfrm>
          <a:prstGeom prst="rect">
            <a:avLst/>
          </a:prstGeom>
          <a:ln w="19050">
            <a:solidFill>
              <a:schemeClr val="tx1"/>
            </a:solidFill>
          </a:ln>
        </p:spPr>
        <p:txBody>
          <a:bodyPr wrap="square">
            <a:spAutoFit/>
          </a:bodyPr>
          <a:lstStyle/>
          <a:p>
            <a:pPr marL="457200" indent="-457200">
              <a:buFont typeface="Wingdings" pitchFamily="2" charset="2"/>
              <a:buChar char="ü"/>
            </a:pPr>
            <a:r>
              <a:rPr lang="en-US" sz="1400" b="1" dirty="0">
                <a:latin typeface="Times New Roman" panose="02020603050405020304" pitchFamily="18" charset="0"/>
                <a:cs typeface="Times New Roman" panose="02020603050405020304" pitchFamily="18" charset="0"/>
              </a:rPr>
              <a:t>Take action to improve skills</a:t>
            </a:r>
          </a:p>
          <a:p>
            <a:pPr marL="457200" indent="-457200">
              <a:buFont typeface="Wingdings" pitchFamily="2" charset="2"/>
              <a:buChar char="ü"/>
            </a:pPr>
            <a:r>
              <a:rPr lang="en-US" sz="1400" b="1" dirty="0">
                <a:solidFill>
                  <a:schemeClr val="accent6">
                    <a:lumMod val="75000"/>
                  </a:schemeClr>
                </a:solidFill>
                <a:latin typeface="Times New Roman" panose="02020603050405020304" pitchFamily="18" charset="0"/>
                <a:cs typeface="Times New Roman" panose="02020603050405020304" pitchFamily="18" charset="0"/>
              </a:rPr>
              <a:t>Speak to others and collaborate</a:t>
            </a:r>
          </a:p>
          <a:p>
            <a:pPr marL="457200" indent="-457200">
              <a:buFont typeface="Wingdings" pitchFamily="2" charset="2"/>
              <a:buChar char="ü"/>
            </a:pPr>
            <a:r>
              <a:rPr lang="en-US" sz="1400" b="1" dirty="0">
                <a:latin typeface="Times New Roman" panose="02020603050405020304" pitchFamily="18" charset="0"/>
                <a:cs typeface="Times New Roman" panose="02020603050405020304" pitchFamily="18" charset="0"/>
              </a:rPr>
              <a:t>Realize that new learning is not meant to be easy. There is no learning in the comfort zone!</a:t>
            </a:r>
          </a:p>
          <a:p>
            <a:pPr marL="457200" indent="-457200">
              <a:buFont typeface="Wingdings" pitchFamily="2" charset="2"/>
              <a:buChar char="ü"/>
            </a:pPr>
            <a:r>
              <a:rPr lang="en-US" sz="1400" b="1" dirty="0">
                <a:solidFill>
                  <a:schemeClr val="accent6">
                    <a:lumMod val="75000"/>
                  </a:schemeClr>
                </a:solidFill>
                <a:latin typeface="Times New Roman" panose="02020603050405020304" pitchFamily="18" charset="0"/>
                <a:cs typeface="Times New Roman" panose="02020603050405020304" pitchFamily="18" charset="0"/>
              </a:rPr>
              <a:t>Uncertain feelings, anxiety, and frustration are all normal emotional states that embody the energy for change.</a:t>
            </a:r>
          </a:p>
          <a:p>
            <a:pPr marL="457200" indent="-457200">
              <a:buFont typeface="Wingdings" pitchFamily="2" charset="2"/>
              <a:buChar char="ü"/>
            </a:pPr>
            <a:r>
              <a:rPr lang="en-US" sz="1400" b="1" dirty="0">
                <a:latin typeface="Times New Roman" panose="02020603050405020304" pitchFamily="18" charset="0"/>
                <a:cs typeface="Times New Roman" panose="02020603050405020304" pitchFamily="18" charset="0"/>
              </a:rPr>
              <a:t>Practice “can do” body positions</a:t>
            </a:r>
          </a:p>
          <a:p>
            <a:pPr marL="457200" indent="-457200">
              <a:buFont typeface="Wingdings" pitchFamily="2" charset="2"/>
              <a:buChar char="ü"/>
            </a:pPr>
            <a:r>
              <a:rPr lang="en-US" sz="1400" b="1" dirty="0">
                <a:solidFill>
                  <a:schemeClr val="accent6">
                    <a:lumMod val="75000"/>
                  </a:schemeClr>
                </a:solidFill>
                <a:latin typeface="Times New Roman" panose="02020603050405020304" pitchFamily="18" charset="0"/>
                <a:cs typeface="Times New Roman" panose="02020603050405020304" pitchFamily="18" charset="0"/>
              </a:rPr>
              <a:t>Drink water and exercise!</a:t>
            </a:r>
          </a:p>
        </p:txBody>
      </p:sp>
      <p:pic>
        <p:nvPicPr>
          <p:cNvPr id="7170" name="Picture 2" descr="C:\Users\Family Room PC\AppData\Local\Microsoft\Windows\Temporary Internet Files\Content.IE5\4JL1HESU\MC90007873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22715"/>
            <a:ext cx="1717675" cy="3594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2200" y="3480862"/>
            <a:ext cx="2590800" cy="1200329"/>
          </a:xfrm>
          <a:prstGeom prst="rect">
            <a:avLst/>
          </a:prstGeom>
          <a:noFill/>
          <a:ln w="19050">
            <a:solidFill>
              <a:schemeClr val="tx1"/>
            </a:solidFill>
          </a:ln>
        </p:spPr>
        <p:txBody>
          <a:bodyPr wrap="square" rtlCol="0">
            <a:spAutoFit/>
          </a:bodyPr>
          <a:lstStyle/>
          <a:p>
            <a:r>
              <a:rPr lang="en-US" dirty="0"/>
              <a:t>You have no idea what poor opinion I have of myself and how little I deserve it.</a:t>
            </a:r>
          </a:p>
        </p:txBody>
      </p:sp>
      <p:sp>
        <p:nvSpPr>
          <p:cNvPr id="6" name="Rectangle 5"/>
          <p:cNvSpPr/>
          <p:nvPr/>
        </p:nvSpPr>
        <p:spPr>
          <a:xfrm>
            <a:off x="457200" y="4953000"/>
            <a:ext cx="8153400" cy="923330"/>
          </a:xfrm>
          <a:prstGeom prst="rect">
            <a:avLst/>
          </a:prstGeom>
        </p:spPr>
        <p:txBody>
          <a:bodyPr wrap="square">
            <a:spAutoFit/>
          </a:bodyPr>
          <a:lstStyle/>
          <a:p>
            <a:endParaRPr lang="en-US" dirty="0"/>
          </a:p>
          <a:p>
            <a:r>
              <a:rPr lang="en-US" b="1" dirty="0">
                <a:solidFill>
                  <a:srgbClr val="FF0000"/>
                </a:solidFill>
              </a:rPr>
              <a:t>How do you measure up as a leader? Are you mentoring people to learn and use the learning appropriate states? </a:t>
            </a:r>
          </a:p>
        </p:txBody>
      </p:sp>
    </p:spTree>
    <p:extLst>
      <p:ext uri="{BB962C8B-B14F-4D97-AF65-F5344CB8AC3E}">
        <p14:creationId xmlns:p14="http://schemas.microsoft.com/office/powerpoint/2010/main" val="50655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5943600" cy="548640"/>
          </a:xfrm>
        </p:spPr>
        <p:txBody>
          <a:bodyPr/>
          <a:lstStyle/>
          <a:p>
            <a:r>
              <a:rPr lang="en-US" dirty="0"/>
              <a:t>Your thoughts become </a:t>
            </a:r>
            <a:r>
              <a:rPr lang="en-US" dirty="0" err="1"/>
              <a:t>actionS</a:t>
            </a:r>
            <a:endParaRPr lang="en-US" dirty="0"/>
          </a:p>
        </p:txBody>
      </p:sp>
      <p:sp>
        <p:nvSpPr>
          <p:cNvPr id="3" name="Content Placeholder 2"/>
          <p:cNvSpPr>
            <a:spLocks noGrp="1"/>
          </p:cNvSpPr>
          <p:nvPr>
            <p:ph idx="1"/>
          </p:nvPr>
        </p:nvSpPr>
        <p:spPr>
          <a:xfrm>
            <a:off x="2362200" y="3116995"/>
            <a:ext cx="3733799" cy="2333853"/>
          </a:xfrm>
        </p:spPr>
        <p:txBody>
          <a:bodyPr/>
          <a:lstStyle/>
          <a:p>
            <a:r>
              <a:rPr lang="en-US" sz="1400" b="0" dirty="0">
                <a:latin typeface="Times New Roman" panose="02020603050405020304" pitchFamily="18" charset="0"/>
                <a:cs typeface="Times New Roman" panose="02020603050405020304" pitchFamily="18" charset="0"/>
              </a:rPr>
              <a:t>Watch your thoughts; they become words. </a:t>
            </a:r>
          </a:p>
          <a:p>
            <a:r>
              <a:rPr lang="en-US" sz="1400" b="0" dirty="0">
                <a:latin typeface="Times New Roman" panose="02020603050405020304" pitchFamily="18" charset="0"/>
                <a:cs typeface="Times New Roman" panose="02020603050405020304" pitchFamily="18" charset="0"/>
              </a:rPr>
              <a:t>Watch your words; they become actions. </a:t>
            </a:r>
          </a:p>
          <a:p>
            <a:r>
              <a:rPr lang="en-US" sz="1400" b="0" dirty="0">
                <a:latin typeface="Times New Roman" panose="02020603050405020304" pitchFamily="18" charset="0"/>
                <a:cs typeface="Times New Roman" panose="02020603050405020304" pitchFamily="18" charset="0"/>
              </a:rPr>
              <a:t>Watch your actions; they become habits. </a:t>
            </a:r>
          </a:p>
          <a:p>
            <a:r>
              <a:rPr lang="en-US" sz="1400" b="0" dirty="0">
                <a:latin typeface="Times New Roman" panose="02020603050405020304" pitchFamily="18" charset="0"/>
                <a:cs typeface="Times New Roman" panose="02020603050405020304" pitchFamily="18" charset="0"/>
              </a:rPr>
              <a:t>Watch your habits; they become character. </a:t>
            </a:r>
          </a:p>
          <a:p>
            <a:r>
              <a:rPr lang="en-US" sz="1400" b="0" dirty="0">
                <a:latin typeface="Times New Roman" panose="02020603050405020304" pitchFamily="18" charset="0"/>
                <a:cs typeface="Times New Roman" panose="02020603050405020304" pitchFamily="18" charset="0"/>
              </a:rPr>
              <a:t>Watch your character; it becomes your destiny.</a:t>
            </a:r>
          </a:p>
          <a:p>
            <a:r>
              <a:rPr lang="en-US" sz="1400" b="0" dirty="0">
                <a:latin typeface="Times New Roman" panose="02020603050405020304" pitchFamily="18" charset="0"/>
                <a:cs typeface="Times New Roman" panose="02020603050405020304" pitchFamily="18" charset="0"/>
              </a:rPr>
              <a:t>- Unknown</a:t>
            </a:r>
          </a:p>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19072">
            <a:off x="6280300" y="1289091"/>
            <a:ext cx="2057400" cy="1883664"/>
          </a:xfrm>
          <a:prstGeom prst="rect">
            <a:avLst/>
          </a:prstGeom>
        </p:spPr>
      </p:pic>
      <p:sp>
        <p:nvSpPr>
          <p:cNvPr id="6" name="TextBox 5"/>
          <p:cNvSpPr txBox="1"/>
          <p:nvPr/>
        </p:nvSpPr>
        <p:spPr>
          <a:xfrm>
            <a:off x="783502" y="1375026"/>
            <a:ext cx="5638800" cy="1815882"/>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Imposter Syndrome-The belief that you are not as capable as others perceive you to be is a result of internalized negative thinking.</a:t>
            </a:r>
          </a:p>
          <a:p>
            <a:r>
              <a:rPr lang="en-US" sz="1400" dirty="0">
                <a:latin typeface="Times New Roman" panose="02020603050405020304" pitchFamily="18" charset="0"/>
                <a:cs typeface="Times New Roman" panose="02020603050405020304" pitchFamily="18" charset="0"/>
              </a:rPr>
              <a:t>Stereotypes</a:t>
            </a:r>
          </a:p>
          <a:p>
            <a:r>
              <a:rPr lang="en-US" sz="1400" dirty="0">
                <a:latin typeface="Times New Roman" panose="02020603050405020304" pitchFamily="18" charset="0"/>
                <a:cs typeface="Times New Roman" panose="02020603050405020304" pitchFamily="18" charset="0"/>
              </a:rPr>
              <a:t>Lack of appropriate role models</a:t>
            </a:r>
          </a:p>
          <a:p>
            <a:r>
              <a:rPr lang="en-US" sz="1400" dirty="0">
                <a:latin typeface="Times New Roman" panose="02020603050405020304" pitchFamily="18" charset="0"/>
                <a:cs typeface="Times New Roman" panose="02020603050405020304" pitchFamily="18" charset="0"/>
              </a:rPr>
              <a:t>Poor self-concept</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Affects women, people of color and underrepresented groups in math and science.</a:t>
            </a:r>
          </a:p>
        </p:txBody>
      </p:sp>
      <p:sp>
        <p:nvSpPr>
          <p:cNvPr id="8" name="TextBox 7">
            <a:extLst>
              <a:ext uri="{FF2B5EF4-FFF2-40B4-BE49-F238E27FC236}">
                <a16:creationId xmlns:a16="http://schemas.microsoft.com/office/drawing/2014/main" id="{2D986830-15DE-EF55-2318-CF0CC0FC800D}"/>
              </a:ext>
            </a:extLst>
          </p:cNvPr>
          <p:cNvSpPr txBox="1"/>
          <p:nvPr/>
        </p:nvSpPr>
        <p:spPr>
          <a:xfrm>
            <a:off x="1600200" y="5462165"/>
            <a:ext cx="6545278" cy="954107"/>
          </a:xfrm>
          <a:prstGeom prst="rect">
            <a:avLst/>
          </a:prstGeom>
          <a:noFill/>
        </p:spPr>
        <p:txBody>
          <a:bodyPr wrap="square">
            <a:spAutoFit/>
          </a:bodyPr>
          <a:lstStyle/>
          <a:p>
            <a:r>
              <a:rPr lang="en-US" sz="1400" b="0" i="0" dirty="0">
                <a:solidFill>
                  <a:srgbClr val="0D0D0D"/>
                </a:solidFill>
                <a:effectLst/>
                <a:highlight>
                  <a:srgbClr val="FFFFFF"/>
                </a:highlight>
                <a:latin typeface="Söhne"/>
              </a:rPr>
              <a:t>Leaders, if you're feeling like you don't belong or aren't good enough, know this: Doubts don't mean you're not capable. They show you're pushing yourself. It's okay to feel unsure sometimes. Talk to mentors and others who understand. Believe in yourself, recognize your successes, and keep leading with honesty and strength.</a:t>
            </a:r>
            <a:endParaRPr lang="en-US" sz="1400" dirty="0"/>
          </a:p>
        </p:txBody>
      </p:sp>
    </p:spTree>
    <p:extLst>
      <p:ext uri="{BB962C8B-B14F-4D97-AF65-F5344CB8AC3E}">
        <p14:creationId xmlns:p14="http://schemas.microsoft.com/office/powerpoint/2010/main" val="824894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98145" y="1786652"/>
            <a:ext cx="3269055" cy="3171298"/>
          </a:xfrm>
        </p:spPr>
        <p:txBody>
          <a:bodyPr>
            <a:normAutofit fontScale="92500" lnSpcReduction="10000"/>
          </a:bodyPr>
          <a:lstStyle/>
          <a:p>
            <a:pPr marL="457200" indent="-457200">
              <a:buFont typeface="Wingdings" panose="05000000000000000000" pitchFamily="2" charset="2"/>
              <a:buChar char="ü"/>
            </a:pPr>
            <a:r>
              <a:rPr lang="en-US" sz="2400" dirty="0"/>
              <a:t>All behavior and prosocial responses are learned</a:t>
            </a:r>
          </a:p>
          <a:p>
            <a:pPr marL="457200" indent="-457200">
              <a:buFont typeface="Wingdings" panose="05000000000000000000" pitchFamily="2" charset="2"/>
              <a:buChar char="ü"/>
            </a:pPr>
            <a:r>
              <a:rPr lang="en-US" sz="2400" dirty="0"/>
              <a:t>Match your teaching /leading state to learning state</a:t>
            </a:r>
          </a:p>
          <a:p>
            <a:pPr marL="457200" indent="-457200">
              <a:buFont typeface="Wingdings" panose="05000000000000000000" pitchFamily="2" charset="2"/>
              <a:buChar char="ü"/>
            </a:pPr>
            <a:r>
              <a:rPr lang="en-US" sz="2400" dirty="0"/>
              <a:t>Understand the states of others when giving information and tasks</a:t>
            </a:r>
          </a:p>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23</a:t>
            </a:fld>
            <a:endParaRPr lang="en-US"/>
          </a:p>
        </p:txBody>
      </p:sp>
      <p:sp>
        <p:nvSpPr>
          <p:cNvPr id="5" name="Title 4"/>
          <p:cNvSpPr>
            <a:spLocks noGrp="1"/>
          </p:cNvSpPr>
          <p:nvPr>
            <p:ph type="title"/>
          </p:nvPr>
        </p:nvSpPr>
        <p:spPr>
          <a:xfrm>
            <a:off x="1096299" y="599456"/>
            <a:ext cx="7578078" cy="701040"/>
          </a:xfrm>
        </p:spPr>
        <p:txBody>
          <a:bodyPr/>
          <a:lstStyle/>
          <a:p>
            <a:br>
              <a:rPr lang="en-US" dirty="0"/>
            </a:br>
            <a:r>
              <a:rPr lang="en-US" dirty="0"/>
              <a:t>LEADERSHIP IMPLICATIONS for USING EMOTIONS</a:t>
            </a:r>
            <a:br>
              <a:rPr lang="en-US" dirty="0"/>
            </a:br>
            <a:endParaRPr lang="en-US" dirty="0"/>
          </a:p>
        </p:txBody>
      </p:sp>
      <p:sp>
        <p:nvSpPr>
          <p:cNvPr id="7" name="Content Placeholder 6"/>
          <p:cNvSpPr>
            <a:spLocks noGrp="1"/>
          </p:cNvSpPr>
          <p:nvPr>
            <p:ph sz="half" idx="2"/>
          </p:nvPr>
        </p:nvSpPr>
        <p:spPr>
          <a:xfrm>
            <a:off x="5965479" y="1910613"/>
            <a:ext cx="2111721" cy="3712464"/>
          </a:xfrm>
        </p:spPr>
        <p:txBody>
          <a:bodyPr>
            <a:normAutofit fontScale="92500" lnSpcReduction="10000"/>
          </a:bodyPr>
          <a:lstStyle/>
          <a:p>
            <a:r>
              <a:rPr lang="en-US" sz="2400" dirty="0"/>
              <a:t>Empathy</a:t>
            </a:r>
          </a:p>
          <a:p>
            <a:r>
              <a:rPr lang="en-US" sz="2400" dirty="0"/>
              <a:t>Optimism</a:t>
            </a:r>
          </a:p>
          <a:p>
            <a:r>
              <a:rPr lang="en-US" sz="2400" dirty="0"/>
              <a:t>Sympathy</a:t>
            </a:r>
          </a:p>
          <a:p>
            <a:r>
              <a:rPr lang="en-US" sz="2400" dirty="0"/>
              <a:t>Humility</a:t>
            </a:r>
          </a:p>
          <a:p>
            <a:r>
              <a:rPr lang="en-US" sz="2400" dirty="0"/>
              <a:t>Forgiveness </a:t>
            </a:r>
          </a:p>
          <a:p>
            <a:r>
              <a:rPr lang="en-US" sz="2400" dirty="0"/>
              <a:t>Compassion</a:t>
            </a:r>
          </a:p>
          <a:p>
            <a:r>
              <a:rPr lang="en-US" sz="2400" dirty="0"/>
              <a:t>Patience </a:t>
            </a:r>
          </a:p>
          <a:p>
            <a:r>
              <a:rPr lang="en-US" sz="2400" dirty="0"/>
              <a:t>Shame</a:t>
            </a:r>
          </a:p>
          <a:p>
            <a:r>
              <a:rPr lang="en-US" sz="2400" dirty="0"/>
              <a:t>Cooperation</a:t>
            </a:r>
          </a:p>
          <a:p>
            <a:endParaRPr lang="en-US" dirty="0"/>
          </a:p>
        </p:txBody>
      </p:sp>
      <p:sp>
        <p:nvSpPr>
          <p:cNvPr id="8" name="Rectangle 7"/>
          <p:cNvSpPr/>
          <p:nvPr/>
        </p:nvSpPr>
        <p:spPr>
          <a:xfrm>
            <a:off x="4779639" y="1467902"/>
            <a:ext cx="4007123" cy="400110"/>
          </a:xfrm>
          <a:prstGeom prst="rect">
            <a:avLst/>
          </a:prstGeom>
        </p:spPr>
        <p:txBody>
          <a:bodyPr wrap="none">
            <a:spAutoFit/>
          </a:bodyPr>
          <a:lstStyle/>
          <a:p>
            <a:r>
              <a:rPr lang="en-US" sz="2000" b="1" dirty="0">
                <a:solidFill>
                  <a:srgbClr val="FF0000"/>
                </a:solidFill>
              </a:rPr>
              <a:t>All Humans Must Learn to  Express</a:t>
            </a:r>
          </a:p>
        </p:txBody>
      </p:sp>
      <p:sp>
        <p:nvSpPr>
          <p:cNvPr id="9" name="TextBox 8"/>
          <p:cNvSpPr txBox="1"/>
          <p:nvPr/>
        </p:nvSpPr>
        <p:spPr>
          <a:xfrm>
            <a:off x="998145" y="5586863"/>
            <a:ext cx="7010400" cy="646331"/>
          </a:xfrm>
          <a:prstGeom prst="rect">
            <a:avLst/>
          </a:prstGeom>
          <a:noFill/>
        </p:spPr>
        <p:txBody>
          <a:bodyPr wrap="square" rtlCol="0">
            <a:spAutoFit/>
          </a:bodyPr>
          <a:lstStyle/>
          <a:p>
            <a:r>
              <a:rPr lang="en-US" dirty="0"/>
              <a:t>How do you support those you lead to develop appropriate expressions of these states?</a:t>
            </a:r>
          </a:p>
        </p:txBody>
      </p:sp>
    </p:spTree>
    <p:extLst>
      <p:ext uri="{BB962C8B-B14F-4D97-AF65-F5344CB8AC3E}">
        <p14:creationId xmlns:p14="http://schemas.microsoft.com/office/powerpoint/2010/main" val="436630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Rule#4 - </a:t>
            </a:r>
            <a:r>
              <a:rPr lang="en-US" u="sng" dirty="0"/>
              <a:t>Brains need meaning to function</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24</a:t>
            </a:fld>
            <a:endParaRPr lang="en-US" dirty="0"/>
          </a:p>
        </p:txBody>
      </p:sp>
      <p:sp>
        <p:nvSpPr>
          <p:cNvPr id="4" name="Rectangle 3"/>
          <p:cNvSpPr/>
          <p:nvPr/>
        </p:nvSpPr>
        <p:spPr>
          <a:xfrm>
            <a:off x="546518" y="1020761"/>
            <a:ext cx="6324600" cy="1692771"/>
          </a:xfrm>
          <a:prstGeom prst="rect">
            <a:avLst/>
          </a:prstGeom>
        </p:spPr>
        <p:txBody>
          <a:bodyPr wrap="square">
            <a:spAutoFit/>
          </a:bodyPr>
          <a:lstStyle/>
          <a:p>
            <a:pPr algn="r"/>
            <a:r>
              <a:rPr lang="en-US" sz="3200" i="1" dirty="0">
                <a:solidFill>
                  <a:srgbClr val="FF0000"/>
                </a:solidFill>
              </a:rPr>
              <a:t>“</a:t>
            </a:r>
            <a:r>
              <a:rPr lang="en-US" sz="2400" b="1" i="1" dirty="0">
                <a:solidFill>
                  <a:srgbClr val="FF0000"/>
                </a:solidFill>
              </a:rPr>
              <a:t>Twas brillig and the slithy  toves </a:t>
            </a:r>
          </a:p>
          <a:p>
            <a:pPr algn="r"/>
            <a:r>
              <a:rPr lang="en-US" sz="2400" b="1" i="1" dirty="0">
                <a:solidFill>
                  <a:srgbClr val="FF0000"/>
                </a:solidFill>
              </a:rPr>
              <a:t> did gyre and gimble in the wabe.</a:t>
            </a:r>
          </a:p>
          <a:p>
            <a:pPr algn="r"/>
            <a:r>
              <a:rPr lang="en-US" sz="2400" b="1" i="1" dirty="0">
                <a:solidFill>
                  <a:srgbClr val="FF0000"/>
                </a:solidFill>
              </a:rPr>
              <a:t>  All mimsy and the borrow groves</a:t>
            </a:r>
          </a:p>
          <a:p>
            <a:pPr algn="r"/>
            <a:r>
              <a:rPr lang="en-US" sz="2400" b="1" i="1" dirty="0">
                <a:solidFill>
                  <a:srgbClr val="FF0000"/>
                </a:solidFill>
              </a:rPr>
              <a:t> and the moonraths outgabe.”</a:t>
            </a:r>
          </a:p>
        </p:txBody>
      </p:sp>
      <p:sp>
        <p:nvSpPr>
          <p:cNvPr id="5" name="TextBox 4"/>
          <p:cNvSpPr txBox="1"/>
          <p:nvPr/>
        </p:nvSpPr>
        <p:spPr>
          <a:xfrm>
            <a:off x="381000" y="5257800"/>
            <a:ext cx="7848600" cy="1723549"/>
          </a:xfrm>
          <a:prstGeom prst="rect">
            <a:avLst/>
          </a:prstGeom>
          <a:noFill/>
        </p:spPr>
        <p:txBody>
          <a:bodyPr wrap="square" rtlCol="0">
            <a:spAutoFit/>
          </a:bodyPr>
          <a:lstStyle/>
          <a:p>
            <a:r>
              <a:rPr lang="en-US" sz="1400" b="1" dirty="0"/>
              <a:t>The brain must make meaning of information to process and understand it.  Attention is secondary.  The brain is poorly designed to learn rote isolated facts that are not attached to meaningful events.  Choice increases meaning and the success rate of the learner.  The brain is an excellent pattern maker and seeks to connect old learning to the new. Novelty increases the brain’s ability to attend and attach new information to the old.</a:t>
            </a:r>
          </a:p>
          <a:p>
            <a:r>
              <a:rPr lang="en-US" b="1" dirty="0"/>
              <a:t> </a:t>
            </a:r>
            <a:endParaRPr lang="en-US" dirty="0"/>
          </a:p>
          <a:p>
            <a:endParaRPr lang="en-US" dirty="0"/>
          </a:p>
        </p:txBody>
      </p:sp>
      <p:sp>
        <p:nvSpPr>
          <p:cNvPr id="6" name="TextBox 5"/>
          <p:cNvSpPr txBox="1"/>
          <p:nvPr/>
        </p:nvSpPr>
        <p:spPr>
          <a:xfrm>
            <a:off x="990600" y="2862281"/>
            <a:ext cx="7467600" cy="2246769"/>
          </a:xfrm>
          <a:prstGeom prst="rect">
            <a:avLst/>
          </a:prstGeom>
          <a:noFill/>
        </p:spPr>
        <p:txBody>
          <a:bodyPr wrap="square" rtlCol="0">
            <a:spAutoFit/>
          </a:bodyPr>
          <a:lstStyle/>
          <a:p>
            <a:r>
              <a:rPr lang="en-US" sz="2800" dirty="0"/>
              <a:t>Brains need meaning to lead, learn, and be motivated. Leaders can benefit from this brain principle by making sure that their expectations are clear and meaningful to those in their sphere or influence.</a:t>
            </a:r>
          </a:p>
        </p:txBody>
      </p:sp>
    </p:spTree>
    <p:extLst>
      <p:ext uri="{BB962C8B-B14F-4D97-AF65-F5344CB8AC3E}">
        <p14:creationId xmlns:p14="http://schemas.microsoft.com/office/powerpoint/2010/main" val="2992821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903" y="533400"/>
            <a:ext cx="7772400" cy="584775"/>
          </a:xfrm>
          <a:prstGeom prst="rect">
            <a:avLst/>
          </a:prstGeom>
          <a:noFill/>
        </p:spPr>
        <p:txBody>
          <a:bodyPr wrap="square" rtlCol="0">
            <a:spAutoFit/>
          </a:bodyPr>
          <a:lstStyle/>
          <a:p>
            <a:r>
              <a:rPr lang="en-US" sz="3200" b="1" dirty="0"/>
              <a:t>What DO You SEE?</a:t>
            </a:r>
          </a:p>
        </p:txBody>
      </p:sp>
      <p:sp>
        <p:nvSpPr>
          <p:cNvPr id="3" name="TextBox 2"/>
          <p:cNvSpPr txBox="1"/>
          <p:nvPr/>
        </p:nvSpPr>
        <p:spPr>
          <a:xfrm>
            <a:off x="3962400" y="1219200"/>
            <a:ext cx="3962400" cy="3416320"/>
          </a:xfrm>
          <a:prstGeom prst="rect">
            <a:avLst/>
          </a:prstGeom>
          <a:noFill/>
        </p:spPr>
        <p:txBody>
          <a:bodyPr wrap="square" rtlCol="0">
            <a:spAutoFit/>
          </a:bodyPr>
          <a:lstStyle/>
          <a:p>
            <a:r>
              <a:rPr lang="en-US" sz="3600" b="1" dirty="0"/>
              <a:t>Our perceptions shape what we see. We see the world as we are, not necessarily as it is.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903" y="1371600"/>
            <a:ext cx="2482600" cy="193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752" y="3484631"/>
            <a:ext cx="2452017" cy="194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47800" y="5943600"/>
            <a:ext cx="5562600" cy="369332"/>
          </a:xfrm>
          <a:prstGeom prst="rect">
            <a:avLst/>
          </a:prstGeom>
          <a:noFill/>
        </p:spPr>
        <p:txBody>
          <a:bodyPr wrap="square" rtlCol="0">
            <a:spAutoFit/>
          </a:bodyPr>
          <a:lstStyle/>
          <a:p>
            <a:r>
              <a:rPr lang="en-US" dirty="0"/>
              <a:t>What do you think other in the room see? Ask them</a:t>
            </a:r>
          </a:p>
        </p:txBody>
      </p:sp>
    </p:spTree>
    <p:extLst>
      <p:ext uri="{BB962C8B-B14F-4D97-AF65-F5344CB8AC3E}">
        <p14:creationId xmlns:p14="http://schemas.microsoft.com/office/powerpoint/2010/main" val="1498174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077200" cy="624840"/>
          </a:xfrm>
        </p:spPr>
        <p:txBody>
          <a:bodyPr/>
          <a:lstStyle/>
          <a:p>
            <a:r>
              <a:rPr lang="en-US" dirty="0"/>
              <a:t>  RULE #5 - Brains Operate in Cycles and   </a:t>
            </a:r>
            <a:br>
              <a:rPr lang="en-US" dirty="0"/>
            </a:br>
            <a:r>
              <a:rPr lang="en-US" dirty="0"/>
              <a:t>                    rhythms</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26</a:t>
            </a:fld>
            <a:endParaRPr lang="en-US" dirty="0"/>
          </a:p>
        </p:txBody>
      </p:sp>
      <p:sp>
        <p:nvSpPr>
          <p:cNvPr id="4" name="TextBox 3"/>
          <p:cNvSpPr txBox="1"/>
          <p:nvPr/>
        </p:nvSpPr>
        <p:spPr>
          <a:xfrm>
            <a:off x="914400" y="1219200"/>
            <a:ext cx="7315200" cy="3323987"/>
          </a:xfrm>
          <a:prstGeom prst="rect">
            <a:avLst/>
          </a:prstGeom>
          <a:noFill/>
        </p:spPr>
        <p:txBody>
          <a:bodyPr wrap="square" rtlCol="0">
            <a:spAutoFit/>
          </a:bodyPr>
          <a:lstStyle/>
          <a:p>
            <a:pPr marL="342900" indent="-342900">
              <a:buFont typeface="Arial" pitchFamily="34" charset="0"/>
              <a:buChar char="•"/>
            </a:pPr>
            <a:r>
              <a:rPr lang="en-US" sz="2400" b="1" dirty="0"/>
              <a:t>The brain is poorly designed for on task behavior</a:t>
            </a:r>
          </a:p>
          <a:p>
            <a:pPr marL="342900" indent="-342900">
              <a:buFont typeface="Arial" pitchFamily="34" charset="0"/>
              <a:buChar char="•"/>
            </a:pPr>
            <a:r>
              <a:rPr lang="en-US" sz="2400" b="1" dirty="0"/>
              <a:t>Cycles of on and off  and attention go throughout the day and night</a:t>
            </a:r>
          </a:p>
          <a:p>
            <a:pPr marL="342900" indent="-342900">
              <a:buFont typeface="Arial" pitchFamily="34" charset="0"/>
              <a:buChar char="•"/>
            </a:pPr>
            <a:r>
              <a:rPr lang="en-US" sz="2400" b="1" dirty="0"/>
              <a:t>Hormones fluctuate on daily, monthly, and on yearly cycles and the fluctuations affect behavior, motivation and learning</a:t>
            </a:r>
          </a:p>
          <a:p>
            <a:pPr marL="342900" indent="-342900">
              <a:buFont typeface="Arial" pitchFamily="34" charset="0"/>
              <a:buChar char="•"/>
            </a:pPr>
            <a:r>
              <a:rPr lang="en-US" sz="2400" b="1" dirty="0"/>
              <a:t>Nap and rest times are brain appropriate for children and staff</a:t>
            </a:r>
          </a:p>
          <a:p>
            <a:endParaRPr lang="en-US" dirty="0"/>
          </a:p>
        </p:txBody>
      </p:sp>
      <p:sp>
        <p:nvSpPr>
          <p:cNvPr id="5" name="TextBox 4"/>
          <p:cNvSpPr txBox="1"/>
          <p:nvPr/>
        </p:nvSpPr>
        <p:spPr>
          <a:xfrm>
            <a:off x="1333500" y="4593461"/>
            <a:ext cx="6324600" cy="461665"/>
          </a:xfrm>
          <a:prstGeom prst="rect">
            <a:avLst/>
          </a:prstGeom>
          <a:noFill/>
        </p:spPr>
        <p:txBody>
          <a:bodyPr wrap="square" rtlCol="0">
            <a:spAutoFit/>
          </a:bodyPr>
          <a:lstStyle/>
          <a:p>
            <a:pPr algn="ctr"/>
            <a:r>
              <a:rPr lang="en-US" sz="2400" b="1" dirty="0"/>
              <a:t>LEADERSHIP   IMPLICATION</a:t>
            </a:r>
          </a:p>
        </p:txBody>
      </p:sp>
      <p:sp>
        <p:nvSpPr>
          <p:cNvPr id="6" name="TextBox 5"/>
          <p:cNvSpPr txBox="1"/>
          <p:nvPr/>
        </p:nvSpPr>
        <p:spPr>
          <a:xfrm>
            <a:off x="381000" y="5105400"/>
            <a:ext cx="8763000" cy="1477328"/>
          </a:xfrm>
          <a:prstGeom prst="rect">
            <a:avLst/>
          </a:prstGeom>
          <a:noFill/>
        </p:spPr>
        <p:txBody>
          <a:bodyPr wrap="square" rtlCol="0">
            <a:spAutoFit/>
          </a:bodyPr>
          <a:lstStyle/>
          <a:p>
            <a:r>
              <a:rPr lang="en-US" sz="2400" b="1" dirty="0"/>
              <a:t>Breaks and down time is valuable brain building and processing time. Vacation and time -off are brain system storage and renewal times. </a:t>
            </a:r>
            <a:endParaRPr lang="en-US" dirty="0"/>
          </a:p>
          <a:p>
            <a:endParaRPr lang="en-US" dirty="0"/>
          </a:p>
        </p:txBody>
      </p:sp>
      <p:pic>
        <p:nvPicPr>
          <p:cNvPr id="6146" name="Picture 2" descr="C:\Users\Regina\AppData\Local\Microsoft\Windows\Temporary Internet Files\Content.IE5\IPVYCQFT\MC9001875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880" y="2895609"/>
            <a:ext cx="1544422" cy="181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494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 6 - Social Interactions are innate</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27</a:t>
            </a:fld>
            <a:endParaRPr lang="en-US"/>
          </a:p>
        </p:txBody>
      </p:sp>
      <p:sp>
        <p:nvSpPr>
          <p:cNvPr id="4" name="TextBox 3"/>
          <p:cNvSpPr txBox="1"/>
          <p:nvPr/>
        </p:nvSpPr>
        <p:spPr>
          <a:xfrm>
            <a:off x="457200" y="914400"/>
            <a:ext cx="8229600" cy="4431983"/>
          </a:xfrm>
          <a:prstGeom prst="rect">
            <a:avLst/>
          </a:prstGeom>
          <a:noFill/>
        </p:spPr>
        <p:txBody>
          <a:bodyPr wrap="square" rtlCol="0">
            <a:spAutoFit/>
          </a:bodyPr>
          <a:lstStyle/>
          <a:p>
            <a:pPr marL="457200" indent="-457200">
              <a:buFont typeface="Arial" pitchFamily="34" charset="0"/>
              <a:buChar char="•"/>
            </a:pPr>
            <a:r>
              <a:rPr lang="en-US" sz="2400" b="1" dirty="0"/>
              <a:t>The human brain is a social brain. Attachment and bonding are key to building relationships</a:t>
            </a:r>
          </a:p>
          <a:p>
            <a:pPr marL="457200" indent="-457200">
              <a:buFont typeface="Arial" pitchFamily="34" charset="0"/>
              <a:buChar char="•"/>
            </a:pPr>
            <a:endParaRPr lang="en-US" sz="2400" b="1" dirty="0"/>
          </a:p>
          <a:p>
            <a:pPr marL="457200" indent="-457200">
              <a:buFont typeface="Arial" pitchFamily="34" charset="0"/>
              <a:buChar char="•"/>
            </a:pPr>
            <a:r>
              <a:rPr lang="en-US" sz="2400" dirty="0"/>
              <a:t>The brain grows and develops from interactions and experiences with others. Isolation, apathy, neglect, or poor stimulation deprive the brain of the necessary stimuli to make healthy connections.</a:t>
            </a:r>
          </a:p>
          <a:p>
            <a:r>
              <a:rPr lang="en-US" sz="2400" dirty="0"/>
              <a:t> </a:t>
            </a:r>
          </a:p>
          <a:p>
            <a:pPr marL="457200" indent="-457200">
              <a:buFont typeface="Arial" pitchFamily="34" charset="0"/>
              <a:buChar char="•"/>
            </a:pPr>
            <a:r>
              <a:rPr lang="en-US" sz="2400" dirty="0"/>
              <a:t>Learning centers and cooperative curriculum are brain compatible ways to use this brain natural learning design to benefit educational goals. </a:t>
            </a:r>
          </a:p>
          <a:p>
            <a:endParaRPr lang="en-US" dirty="0"/>
          </a:p>
        </p:txBody>
      </p:sp>
    </p:spTree>
    <p:extLst>
      <p:ext uri="{BB962C8B-B14F-4D97-AF65-F5344CB8AC3E}">
        <p14:creationId xmlns:p14="http://schemas.microsoft.com/office/powerpoint/2010/main" val="3944285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MIRROR NEURONS</a:t>
            </a:r>
          </a:p>
        </p:txBody>
      </p:sp>
      <p:sp>
        <p:nvSpPr>
          <p:cNvPr id="3" name="Content Placeholder 2"/>
          <p:cNvSpPr>
            <a:spLocks noGrp="1"/>
          </p:cNvSpPr>
          <p:nvPr>
            <p:ph idx="1"/>
          </p:nvPr>
        </p:nvSpPr>
        <p:spPr/>
        <p:txBody>
          <a:bodyPr>
            <a:normAutofit/>
          </a:bodyPr>
          <a:lstStyle/>
          <a:p>
            <a:pPr marL="0" indent="0"/>
            <a:r>
              <a:rPr lang="en-US" sz="2800" dirty="0"/>
              <a:t>The Mirror Neuron system needs real world interactions to properly wire </a:t>
            </a:r>
            <a:r>
              <a:rPr lang="en-US" sz="2800" dirty="0" err="1"/>
              <a:t>prosocial</a:t>
            </a:r>
            <a:r>
              <a:rPr lang="en-US" sz="2800" dirty="0"/>
              <a:t> behavior and meaning.</a:t>
            </a:r>
          </a:p>
          <a:p>
            <a:pPr marL="0" indent="0"/>
            <a:r>
              <a:rPr lang="en-US" sz="2800" dirty="0"/>
              <a:t>Being there and personal simulations are better for brain wiring than talk and worksheets.</a:t>
            </a:r>
          </a:p>
          <a:p>
            <a:pPr marL="0" indent="0"/>
            <a:r>
              <a:rPr lang="en-US" sz="2800" dirty="0"/>
              <a:t>Worksheets have limited value in building brain networks!</a:t>
            </a:r>
          </a:p>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28</a:t>
            </a:fld>
            <a:endParaRPr lang="en-US"/>
          </a:p>
        </p:txBody>
      </p:sp>
      <p:sp>
        <p:nvSpPr>
          <p:cNvPr id="5" name="TextBox 4"/>
          <p:cNvSpPr txBox="1"/>
          <p:nvPr/>
        </p:nvSpPr>
        <p:spPr>
          <a:xfrm>
            <a:off x="1066800" y="4724400"/>
            <a:ext cx="7010400" cy="1754326"/>
          </a:xfrm>
          <a:prstGeom prst="rect">
            <a:avLst/>
          </a:prstGeom>
          <a:noFill/>
        </p:spPr>
        <p:txBody>
          <a:bodyPr wrap="square" rtlCol="0">
            <a:spAutoFit/>
          </a:bodyPr>
          <a:lstStyle/>
          <a:p>
            <a:endParaRPr lang="en-US" b="1" u="sng" dirty="0"/>
          </a:p>
          <a:p>
            <a:r>
              <a:rPr lang="en-US" b="1" u="sng" dirty="0"/>
              <a:t>LEADERSHIP IMPLICATIONS: LEAD BY EXAMPLE</a:t>
            </a:r>
          </a:p>
          <a:p>
            <a:r>
              <a:rPr lang="en-US" dirty="0"/>
              <a:t>Do as I do is more likely the teaching model</a:t>
            </a:r>
          </a:p>
          <a:p>
            <a:r>
              <a:rPr lang="en-US" dirty="0"/>
              <a:t>Limit words, increase appropriate actions</a:t>
            </a:r>
          </a:p>
          <a:p>
            <a:r>
              <a:rPr lang="en-US" dirty="0"/>
              <a:t>Reward behavior you want with celebrations, actions and purpose</a:t>
            </a:r>
          </a:p>
          <a:p>
            <a:endParaRPr lang="en-US" dirty="0"/>
          </a:p>
        </p:txBody>
      </p:sp>
    </p:spTree>
    <p:extLst>
      <p:ext uri="{BB962C8B-B14F-4D97-AF65-F5344CB8AC3E}">
        <p14:creationId xmlns:p14="http://schemas.microsoft.com/office/powerpoint/2010/main" val="1806587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Rule#6-Brain is a </a:t>
            </a:r>
            <a:r>
              <a:rPr lang="en-US" dirty="0" err="1"/>
              <a:t>mUlti</a:t>
            </a:r>
            <a:r>
              <a:rPr lang="en-US" dirty="0"/>
              <a:t>-Level processor</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29</a:t>
            </a:fld>
            <a:endParaRPr lang="en-US" dirty="0"/>
          </a:p>
        </p:txBody>
      </p:sp>
      <p:pic>
        <p:nvPicPr>
          <p:cNvPr id="4" name="Picture 10" descr="A69687DF"/>
          <p:cNvPicPr>
            <a:picLocks noChangeAspect="1" noChangeArrowheads="1"/>
          </p:cNvPicPr>
          <p:nvPr/>
        </p:nvPicPr>
        <p:blipFill>
          <a:blip r:embed="rId3"/>
          <a:srcRect/>
          <a:stretch>
            <a:fillRect/>
          </a:stretch>
        </p:blipFill>
        <p:spPr bwMode="auto">
          <a:xfrm>
            <a:off x="1219200" y="2743200"/>
            <a:ext cx="2057400" cy="3315644"/>
          </a:xfrm>
          <a:prstGeom prst="rect">
            <a:avLst/>
          </a:prstGeom>
          <a:noFill/>
          <a:ln w="28575">
            <a:solidFill>
              <a:srgbClr val="000000"/>
            </a:solidFill>
            <a:miter lim="800000"/>
            <a:headEnd/>
            <a:tailEnd/>
          </a:ln>
        </p:spPr>
      </p:pic>
      <p:sp>
        <p:nvSpPr>
          <p:cNvPr id="5" name="Rectangle 4"/>
          <p:cNvSpPr/>
          <p:nvPr/>
        </p:nvSpPr>
        <p:spPr>
          <a:xfrm>
            <a:off x="457200" y="1066800"/>
            <a:ext cx="4876800" cy="1200329"/>
          </a:xfrm>
          <a:prstGeom prst="rect">
            <a:avLst/>
          </a:prstGeom>
        </p:spPr>
        <p:txBody>
          <a:bodyPr wrap="square">
            <a:spAutoFit/>
          </a:bodyPr>
          <a:lstStyle/>
          <a:p>
            <a:r>
              <a:rPr lang="en-US" sz="2400" b="1" dirty="0"/>
              <a:t>Brain processes 19 different kinds of sensory information at the same time.</a:t>
            </a:r>
          </a:p>
        </p:txBody>
      </p:sp>
      <p:sp>
        <p:nvSpPr>
          <p:cNvPr id="6" name="Rectangle 5"/>
          <p:cNvSpPr/>
          <p:nvPr/>
        </p:nvSpPr>
        <p:spPr>
          <a:xfrm>
            <a:off x="3733800" y="2267129"/>
            <a:ext cx="4572000" cy="3416320"/>
          </a:xfrm>
          <a:prstGeom prst="rect">
            <a:avLst/>
          </a:prstGeom>
        </p:spPr>
        <p:txBody>
          <a:bodyPr wrap="square">
            <a:spAutoFit/>
          </a:bodyPr>
          <a:lstStyle/>
          <a:p>
            <a:pPr>
              <a:lnSpc>
                <a:spcPct val="90000"/>
              </a:lnSpc>
            </a:pPr>
            <a:r>
              <a:rPr lang="en-US" sz="2400" b="1" dirty="0"/>
              <a:t>Sight, Taste, Hearing, Smell, Touch, </a:t>
            </a:r>
            <a:r>
              <a:rPr lang="en-US" sz="2400" b="1" dirty="0" err="1"/>
              <a:t>Vomernasal</a:t>
            </a:r>
            <a:r>
              <a:rPr lang="en-US" sz="2400" b="1" dirty="0"/>
              <a:t>, Ultraviolet, Proximal, Electrical, Pain, Balance, Vestibular, Barometric, </a:t>
            </a:r>
            <a:r>
              <a:rPr lang="en-US" sz="2400" b="1" dirty="0" err="1"/>
              <a:t>Geogavimetric</a:t>
            </a:r>
            <a:r>
              <a:rPr lang="en-US" sz="2400" b="1" dirty="0"/>
              <a:t>, Temperature, Eidetic Imagery, Magnetic, Infrared and Ionic make up the </a:t>
            </a:r>
            <a:r>
              <a:rPr lang="en-US" sz="2400" b="1" u="sng" dirty="0"/>
              <a:t>19 kinds of sensory information processed sometimes </a:t>
            </a:r>
            <a:r>
              <a:rPr lang="en-US" sz="2400" b="1" u="sng" dirty="0" err="1"/>
              <a:t>simultaneolusly</a:t>
            </a:r>
            <a:endParaRPr lang="en-US" sz="2400" b="1" u="sng" dirty="0"/>
          </a:p>
        </p:txBody>
      </p:sp>
    </p:spTree>
    <p:extLst>
      <p:ext uri="{BB962C8B-B14F-4D97-AF65-F5344CB8AC3E}">
        <p14:creationId xmlns:p14="http://schemas.microsoft.com/office/powerpoint/2010/main" val="257061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3</a:t>
            </a:fld>
            <a:endParaRPr lang="en-US"/>
          </a:p>
        </p:txBody>
      </p:sp>
      <p:sp>
        <p:nvSpPr>
          <p:cNvPr id="5" name="TextBox 4"/>
          <p:cNvSpPr txBox="1"/>
          <p:nvPr/>
        </p:nvSpPr>
        <p:spPr>
          <a:xfrm>
            <a:off x="914400" y="1219200"/>
            <a:ext cx="2438400" cy="3139321"/>
          </a:xfrm>
          <a:prstGeom prst="rect">
            <a:avLst/>
          </a:prstGeom>
          <a:noFill/>
        </p:spPr>
        <p:txBody>
          <a:bodyPr wrap="square" rtlCol="0">
            <a:spAutoFit/>
          </a:bodyPr>
          <a:lstStyle/>
          <a:p>
            <a:endParaRPr lang="en-US" dirty="0"/>
          </a:p>
          <a:p>
            <a:r>
              <a:rPr lang="en-US" dirty="0"/>
              <a:t>Intrapersonal</a:t>
            </a:r>
          </a:p>
          <a:p>
            <a:r>
              <a:rPr lang="en-US" dirty="0"/>
              <a:t>Bodily Kinesthetic</a:t>
            </a:r>
          </a:p>
          <a:p>
            <a:r>
              <a:rPr lang="en-US" dirty="0"/>
              <a:t>Naturalist</a:t>
            </a:r>
          </a:p>
          <a:p>
            <a:r>
              <a:rPr lang="en-US" dirty="0"/>
              <a:t>Verbal Linguistic</a:t>
            </a:r>
          </a:p>
          <a:p>
            <a:r>
              <a:rPr lang="en-US" dirty="0"/>
              <a:t>Logical Mathematical</a:t>
            </a:r>
          </a:p>
          <a:p>
            <a:r>
              <a:rPr lang="en-US" dirty="0"/>
              <a:t>Naturalist</a:t>
            </a:r>
          </a:p>
          <a:p>
            <a:r>
              <a:rPr lang="en-US" dirty="0"/>
              <a:t>Interpersonal</a:t>
            </a:r>
          </a:p>
          <a:p>
            <a:r>
              <a:rPr lang="en-US" dirty="0"/>
              <a:t>Musical</a:t>
            </a:r>
          </a:p>
          <a:p>
            <a:r>
              <a:rPr lang="en-US" dirty="0"/>
              <a:t>Existentialist</a:t>
            </a:r>
          </a:p>
          <a:p>
            <a:endParaRPr lang="en-US" dirty="0"/>
          </a:p>
        </p:txBody>
      </p:sp>
      <p:pic>
        <p:nvPicPr>
          <p:cNvPr id="6" name="Picture 4" descr="msoFAC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90731" y="1447800"/>
            <a:ext cx="4663552" cy="3048000"/>
          </a:xfrm>
          <a:prstGeom prst="rect">
            <a:avLst/>
          </a:prstGeom>
          <a:noFill/>
        </p:spPr>
      </p:pic>
      <p:sp>
        <p:nvSpPr>
          <p:cNvPr id="7" name="TextBox 6"/>
          <p:cNvSpPr txBox="1"/>
          <p:nvPr/>
        </p:nvSpPr>
        <p:spPr>
          <a:xfrm>
            <a:off x="7395668" y="4358521"/>
            <a:ext cx="838200" cy="215444"/>
          </a:xfrm>
          <a:prstGeom prst="rect">
            <a:avLst/>
          </a:prstGeom>
          <a:noFill/>
        </p:spPr>
        <p:txBody>
          <a:bodyPr wrap="square" rtlCol="0">
            <a:spAutoFit/>
          </a:bodyPr>
          <a:lstStyle/>
          <a:p>
            <a:r>
              <a:rPr lang="en-US" sz="800" b="1" dirty="0"/>
              <a:t>Interpersonal</a:t>
            </a:r>
          </a:p>
        </p:txBody>
      </p:sp>
      <p:sp>
        <p:nvSpPr>
          <p:cNvPr id="8" name="TextBox 7"/>
          <p:cNvSpPr txBox="1"/>
          <p:nvPr/>
        </p:nvSpPr>
        <p:spPr>
          <a:xfrm>
            <a:off x="914400" y="481690"/>
            <a:ext cx="7010400" cy="461665"/>
          </a:xfrm>
          <a:prstGeom prst="rect">
            <a:avLst/>
          </a:prstGeom>
          <a:noFill/>
        </p:spPr>
        <p:txBody>
          <a:bodyPr wrap="square" rtlCol="0">
            <a:spAutoFit/>
          </a:bodyPr>
          <a:lstStyle/>
          <a:p>
            <a:r>
              <a:rPr lang="en-US" sz="2400" b="1" dirty="0"/>
              <a:t>UNIQUE BRAIN TALENTS-   MULTIPLE INTELLIGENCES</a:t>
            </a:r>
          </a:p>
        </p:txBody>
      </p:sp>
      <p:sp>
        <p:nvSpPr>
          <p:cNvPr id="9" name="TextBox 8"/>
          <p:cNvSpPr txBox="1"/>
          <p:nvPr/>
        </p:nvSpPr>
        <p:spPr>
          <a:xfrm>
            <a:off x="609600" y="5290439"/>
            <a:ext cx="7696200" cy="369332"/>
          </a:xfrm>
          <a:prstGeom prst="rect">
            <a:avLst/>
          </a:prstGeom>
          <a:noFill/>
        </p:spPr>
        <p:txBody>
          <a:bodyPr wrap="square" rtlCol="0">
            <a:spAutoFit/>
          </a:bodyPr>
          <a:lstStyle/>
          <a:p>
            <a:r>
              <a:rPr lang="en-US" dirty="0"/>
              <a:t>People have unique combinations of talents and strengths. What are yours?</a:t>
            </a:r>
          </a:p>
        </p:txBody>
      </p:sp>
    </p:spTree>
    <p:extLst>
      <p:ext uri="{BB962C8B-B14F-4D97-AF65-F5344CB8AC3E}">
        <p14:creationId xmlns:p14="http://schemas.microsoft.com/office/powerpoint/2010/main" val="3329157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CA1482-287B-E402-C633-25ACF73D06C9}"/>
              </a:ext>
            </a:extLst>
          </p:cNvPr>
          <p:cNvSpPr>
            <a:spLocks noGrp="1"/>
          </p:cNvSpPr>
          <p:nvPr>
            <p:ph type="sldNum" sz="quarter" idx="12"/>
          </p:nvPr>
        </p:nvSpPr>
        <p:spPr/>
        <p:txBody>
          <a:bodyPr/>
          <a:lstStyle/>
          <a:p>
            <a:fld id="{2754ED01-E2A0-4C1E-8E21-014B99041579}" type="slidenum">
              <a:rPr lang="en-US" smtClean="0"/>
              <a:pPr/>
              <a:t>30</a:t>
            </a:fld>
            <a:endParaRPr lang="en-US"/>
          </a:p>
        </p:txBody>
      </p:sp>
      <p:graphicFrame>
        <p:nvGraphicFramePr>
          <p:cNvPr id="3" name="Table 2">
            <a:extLst>
              <a:ext uri="{FF2B5EF4-FFF2-40B4-BE49-F238E27FC236}">
                <a16:creationId xmlns:a16="http://schemas.microsoft.com/office/drawing/2014/main" id="{CAC19FD5-017D-B43A-1CA8-2B5D104B237B}"/>
              </a:ext>
            </a:extLst>
          </p:cNvPr>
          <p:cNvGraphicFramePr>
            <a:graphicFrameLocks noGrp="1"/>
          </p:cNvGraphicFramePr>
          <p:nvPr>
            <p:extLst>
              <p:ext uri="{D42A27DB-BD31-4B8C-83A1-F6EECF244321}">
                <p14:modId xmlns:p14="http://schemas.microsoft.com/office/powerpoint/2010/main" val="1269150929"/>
              </p:ext>
            </p:extLst>
          </p:nvPr>
        </p:nvGraphicFramePr>
        <p:xfrm>
          <a:off x="647700" y="1458843"/>
          <a:ext cx="7848600" cy="3401595"/>
        </p:xfrm>
        <a:graphic>
          <a:graphicData uri="http://schemas.openxmlformats.org/drawingml/2006/table">
            <a:tbl>
              <a:tblPr firstRow="1" firstCol="1" bandRow="1">
                <a:tableStyleId>{5C22544A-7EE6-4342-B048-85BDC9FD1C3A}</a:tableStyleId>
              </a:tblPr>
              <a:tblGrid>
                <a:gridCol w="854798">
                  <a:extLst>
                    <a:ext uri="{9D8B030D-6E8A-4147-A177-3AD203B41FA5}">
                      <a16:colId xmlns:a16="http://schemas.microsoft.com/office/drawing/2014/main" val="4261619743"/>
                    </a:ext>
                  </a:extLst>
                </a:gridCol>
                <a:gridCol w="1942723">
                  <a:extLst>
                    <a:ext uri="{9D8B030D-6E8A-4147-A177-3AD203B41FA5}">
                      <a16:colId xmlns:a16="http://schemas.microsoft.com/office/drawing/2014/main" val="3461110285"/>
                    </a:ext>
                  </a:extLst>
                </a:gridCol>
                <a:gridCol w="5051079">
                  <a:extLst>
                    <a:ext uri="{9D8B030D-6E8A-4147-A177-3AD203B41FA5}">
                      <a16:colId xmlns:a16="http://schemas.microsoft.com/office/drawing/2014/main" val="941848758"/>
                    </a:ext>
                  </a:extLst>
                </a:gridCol>
              </a:tblGrid>
              <a:tr h="539814">
                <a:tc>
                  <a:txBody>
                    <a:bodyPr/>
                    <a:lstStyle/>
                    <a:p>
                      <a:pPr marL="73025" marR="0" fontAlgn="base">
                        <a:lnSpc>
                          <a:spcPts val="1000"/>
                        </a:lnSpc>
                        <a:spcBef>
                          <a:spcPts val="0"/>
                        </a:spcBef>
                        <a:spcAft>
                          <a:spcPts val="0"/>
                        </a:spcAft>
                      </a:pPr>
                      <a:r>
                        <a:rPr lang="en-US" sz="900" spc="-5" dirty="0">
                          <a:effectLst/>
                        </a:rPr>
                        <a:t>SENSE</a:t>
                      </a:r>
                      <a:endParaRPr lang="en-US" sz="900" dirty="0">
                        <a:effectLst/>
                        <a:latin typeface="Times New Roman"/>
                        <a:ea typeface="PMingLiU"/>
                      </a:endParaRPr>
                    </a:p>
                  </a:txBody>
                  <a:tcPr marL="0" marR="0" marT="0" marB="0" anchor="ctr"/>
                </a:tc>
                <a:tc>
                  <a:txBody>
                    <a:bodyPr/>
                    <a:lstStyle/>
                    <a:p>
                      <a:pPr marL="64135" marR="0" fontAlgn="base">
                        <a:lnSpc>
                          <a:spcPts val="1000"/>
                        </a:lnSpc>
                        <a:spcBef>
                          <a:spcPts val="0"/>
                        </a:spcBef>
                        <a:spcAft>
                          <a:spcPts val="0"/>
                        </a:spcAft>
                      </a:pPr>
                      <a:r>
                        <a:rPr lang="en-US" sz="900" dirty="0">
                          <a:effectLst/>
                        </a:rPr>
                        <a:t>BRAIN INPUT</a:t>
                      </a:r>
                      <a:endParaRPr lang="en-US" sz="900" dirty="0">
                        <a:effectLst/>
                        <a:latin typeface="Times New Roman"/>
                        <a:ea typeface="PMingLiU"/>
                      </a:endParaRPr>
                    </a:p>
                  </a:txBody>
                  <a:tcPr marL="0" marR="0" marT="0" marB="0" anchor="ctr"/>
                </a:tc>
                <a:tc>
                  <a:txBody>
                    <a:bodyPr/>
                    <a:lstStyle/>
                    <a:p>
                      <a:pPr marL="0" marR="882650" algn="r" fontAlgn="base">
                        <a:lnSpc>
                          <a:spcPts val="1000"/>
                        </a:lnSpc>
                        <a:spcBef>
                          <a:spcPts val="0"/>
                        </a:spcBef>
                        <a:spcAft>
                          <a:spcPts val="0"/>
                        </a:spcAft>
                      </a:pPr>
                      <a:r>
                        <a:rPr lang="en-US" sz="900" dirty="0">
                          <a:effectLst/>
                        </a:rPr>
                        <a:t>BEHAVIOR WE CAN DO OR OBSERVE</a:t>
                      </a:r>
                      <a:endParaRPr lang="en-US" sz="900" dirty="0">
                        <a:effectLst/>
                        <a:latin typeface="Times New Roman"/>
                        <a:ea typeface="PMingLiU"/>
                      </a:endParaRPr>
                    </a:p>
                  </a:txBody>
                  <a:tcPr marL="0" marR="0" marT="0" marB="0" anchor="ctr"/>
                </a:tc>
                <a:extLst>
                  <a:ext uri="{0D108BD9-81ED-4DB2-BD59-A6C34878D82A}">
                    <a16:rowId xmlns:a16="http://schemas.microsoft.com/office/drawing/2014/main" val="2161424138"/>
                  </a:ext>
                </a:extLst>
              </a:tr>
              <a:tr h="538587">
                <a:tc>
                  <a:txBody>
                    <a:bodyPr/>
                    <a:lstStyle/>
                    <a:p>
                      <a:pPr marL="73025" marR="0" fontAlgn="base">
                        <a:lnSpc>
                          <a:spcPts val="1050"/>
                        </a:lnSpc>
                        <a:spcBef>
                          <a:spcPts val="0"/>
                        </a:spcBef>
                        <a:spcAft>
                          <a:spcPts val="3075"/>
                        </a:spcAft>
                      </a:pPr>
                      <a:r>
                        <a:rPr lang="en-US" sz="900" dirty="0">
                          <a:effectLst/>
                        </a:rPr>
                        <a:t>Sight</a:t>
                      </a:r>
                      <a:endParaRPr lang="en-US" sz="900" dirty="0">
                        <a:effectLst/>
                        <a:latin typeface="Times New Roman"/>
                        <a:ea typeface="PMingLiU"/>
                      </a:endParaRPr>
                    </a:p>
                  </a:txBody>
                  <a:tcPr marL="0" marR="0" marT="0" marB="0"/>
                </a:tc>
                <a:tc>
                  <a:txBody>
                    <a:bodyPr/>
                    <a:lstStyle/>
                    <a:p>
                      <a:pPr marL="45720" marR="388620" fontAlgn="base">
                        <a:lnSpc>
                          <a:spcPts val="1030"/>
                        </a:lnSpc>
                        <a:spcBef>
                          <a:spcPts val="0"/>
                        </a:spcBef>
                        <a:spcAft>
                          <a:spcPts val="2075"/>
                        </a:spcAft>
                      </a:pPr>
                      <a:r>
                        <a:rPr lang="en-US" sz="900" dirty="0">
                          <a:effectLst/>
                        </a:rPr>
                        <a:t>Light that is visible</a:t>
                      </a:r>
                      <a:endParaRPr lang="en-US" sz="900" dirty="0">
                        <a:effectLst/>
                        <a:latin typeface="Times New Roman"/>
                        <a:ea typeface="PMingLiU"/>
                      </a:endParaRPr>
                    </a:p>
                  </a:txBody>
                  <a:tcPr marL="0" marR="0" marT="0" marB="0"/>
                </a:tc>
                <a:tc>
                  <a:txBody>
                    <a:bodyPr/>
                    <a:lstStyle/>
                    <a:p>
                      <a:pPr marL="68580" marR="137160" fontAlgn="base">
                        <a:lnSpc>
                          <a:spcPts val="1030"/>
                        </a:lnSpc>
                        <a:spcBef>
                          <a:spcPts val="0"/>
                        </a:spcBef>
                        <a:spcAft>
                          <a:spcPts val="10"/>
                        </a:spcAft>
                      </a:pPr>
                      <a:r>
                        <a:rPr lang="en-US" sz="900" dirty="0">
                          <a:effectLst/>
                        </a:rPr>
                        <a:t>Look at books, objects, people and our environment. The up-side down image is captured by the eyes and this visual information travels along the optic nerve to the sight center (Occipital Lobe) at the back of the brain to be processed into pictures.</a:t>
                      </a:r>
                      <a:endParaRPr lang="en-US" sz="900" dirty="0">
                        <a:effectLst/>
                        <a:latin typeface="Times New Roman"/>
                        <a:ea typeface="PMingLiU"/>
                      </a:endParaRPr>
                    </a:p>
                  </a:txBody>
                  <a:tcPr marL="0" marR="0" marT="0" marB="0"/>
                </a:tc>
                <a:extLst>
                  <a:ext uri="{0D108BD9-81ED-4DB2-BD59-A6C34878D82A}">
                    <a16:rowId xmlns:a16="http://schemas.microsoft.com/office/drawing/2014/main" val="1011088383"/>
                  </a:ext>
                </a:extLst>
              </a:tr>
              <a:tr h="539200">
                <a:tc>
                  <a:txBody>
                    <a:bodyPr/>
                    <a:lstStyle/>
                    <a:p>
                      <a:pPr marL="73025" marR="0" fontAlgn="base">
                        <a:lnSpc>
                          <a:spcPts val="1050"/>
                        </a:lnSpc>
                        <a:spcBef>
                          <a:spcPts val="0"/>
                        </a:spcBef>
                        <a:spcAft>
                          <a:spcPts val="2975"/>
                        </a:spcAft>
                      </a:pPr>
                      <a:r>
                        <a:rPr lang="en-US" sz="900" spc="-5" dirty="0">
                          <a:effectLst/>
                        </a:rPr>
                        <a:t>Taste</a:t>
                      </a:r>
                      <a:endParaRPr lang="en-US" sz="900" dirty="0">
                        <a:effectLst/>
                        <a:latin typeface="Times New Roman"/>
                        <a:ea typeface="PMingLiU"/>
                      </a:endParaRPr>
                    </a:p>
                  </a:txBody>
                  <a:tcPr marL="0" marR="0" marT="0" marB="0"/>
                </a:tc>
                <a:tc>
                  <a:txBody>
                    <a:bodyPr/>
                    <a:lstStyle/>
                    <a:p>
                      <a:pPr marL="68580" marR="251460" fontAlgn="base">
                        <a:lnSpc>
                          <a:spcPts val="1010"/>
                        </a:lnSpc>
                        <a:spcBef>
                          <a:spcPts val="0"/>
                        </a:spcBef>
                        <a:spcAft>
                          <a:spcPts val="0"/>
                        </a:spcAft>
                      </a:pPr>
                      <a:r>
                        <a:rPr lang="en-US" sz="900" spc="-10" dirty="0">
                          <a:effectLst/>
                        </a:rPr>
                        <a:t>Chemical molecules that excite our taste buds</a:t>
                      </a:r>
                      <a:endParaRPr lang="en-US" sz="900" dirty="0">
                        <a:effectLst/>
                        <a:latin typeface="Times New Roman"/>
                        <a:ea typeface="PMingLiU"/>
                      </a:endParaRPr>
                    </a:p>
                  </a:txBody>
                  <a:tcPr marL="0" marR="0" marT="0" marB="0"/>
                </a:tc>
                <a:tc>
                  <a:txBody>
                    <a:bodyPr/>
                    <a:lstStyle/>
                    <a:p>
                      <a:pPr marL="68580" marR="182880" fontAlgn="base">
                        <a:lnSpc>
                          <a:spcPts val="1010"/>
                        </a:lnSpc>
                        <a:spcBef>
                          <a:spcPts val="0"/>
                        </a:spcBef>
                        <a:spcAft>
                          <a:spcPts val="0"/>
                        </a:spcAft>
                      </a:pPr>
                      <a:r>
                        <a:rPr lang="en-US" sz="900" dirty="0">
                          <a:effectLst/>
                        </a:rPr>
                        <a:t>Taste food or other objects put in our mouths. Works in conjunction with the sense of smell. Taste buds on the tongue and around the mouths of infants process sweet, sour, salty, bitter and umami (savioriness) tastes which are processed in the brain.</a:t>
                      </a:r>
                      <a:endParaRPr lang="en-US" sz="900" dirty="0">
                        <a:effectLst/>
                        <a:latin typeface="Times New Roman"/>
                        <a:ea typeface="PMingLiU"/>
                      </a:endParaRPr>
                    </a:p>
                  </a:txBody>
                  <a:tcPr marL="0" marR="0" marT="0" marB="0"/>
                </a:tc>
                <a:extLst>
                  <a:ext uri="{0D108BD9-81ED-4DB2-BD59-A6C34878D82A}">
                    <a16:rowId xmlns:a16="http://schemas.microsoft.com/office/drawing/2014/main" val="2105676225"/>
                  </a:ext>
                </a:extLst>
              </a:tr>
              <a:tr h="385143">
                <a:tc>
                  <a:txBody>
                    <a:bodyPr/>
                    <a:lstStyle/>
                    <a:p>
                      <a:pPr marL="73025" marR="0" fontAlgn="base">
                        <a:lnSpc>
                          <a:spcPts val="1050"/>
                        </a:lnSpc>
                        <a:spcBef>
                          <a:spcPts val="0"/>
                        </a:spcBef>
                        <a:spcAft>
                          <a:spcPts val="960"/>
                        </a:spcAft>
                      </a:pPr>
                      <a:r>
                        <a:rPr lang="en-US" sz="900" dirty="0">
                          <a:effectLst/>
                        </a:rPr>
                        <a:t>Hearing</a:t>
                      </a:r>
                      <a:endParaRPr lang="en-US" sz="900" dirty="0">
                        <a:effectLst/>
                        <a:latin typeface="Times New Roman"/>
                        <a:ea typeface="PMingLiU"/>
                      </a:endParaRPr>
                    </a:p>
                  </a:txBody>
                  <a:tcPr marL="0" marR="0" marT="0" marB="0"/>
                </a:tc>
                <a:tc>
                  <a:txBody>
                    <a:bodyPr/>
                    <a:lstStyle/>
                    <a:p>
                      <a:pPr marL="64135" marR="0" fontAlgn="base">
                        <a:lnSpc>
                          <a:spcPts val="1030"/>
                        </a:lnSpc>
                        <a:spcBef>
                          <a:spcPts val="0"/>
                        </a:spcBef>
                        <a:spcAft>
                          <a:spcPts val="990"/>
                        </a:spcAft>
                      </a:pPr>
                      <a:r>
                        <a:rPr lang="en-US" sz="900" dirty="0">
                          <a:effectLst/>
                        </a:rPr>
                        <a:t>Air Vibrations</a:t>
                      </a:r>
                      <a:endParaRPr lang="en-US" sz="900" dirty="0">
                        <a:effectLst/>
                        <a:latin typeface="Times New Roman"/>
                        <a:ea typeface="PMingLiU"/>
                      </a:endParaRPr>
                    </a:p>
                  </a:txBody>
                  <a:tcPr marL="0" marR="0" marT="0" marB="0"/>
                </a:tc>
                <a:tc>
                  <a:txBody>
                    <a:bodyPr/>
                    <a:lstStyle/>
                    <a:p>
                      <a:pPr marL="68580" marR="182880" fontAlgn="base">
                        <a:lnSpc>
                          <a:spcPts val="1015"/>
                        </a:lnSpc>
                        <a:spcBef>
                          <a:spcPts val="0"/>
                        </a:spcBef>
                        <a:spcAft>
                          <a:spcPts val="0"/>
                        </a:spcAft>
                      </a:pPr>
                      <a:r>
                        <a:rPr lang="en-US" sz="900" dirty="0">
                          <a:effectLst/>
                        </a:rPr>
                        <a:t>Hearing sounds which are vibrations that are picked-up through our ears and are processed by the brain’s auditory cortex in the temporal lobe.</a:t>
                      </a:r>
                      <a:endParaRPr lang="en-US" sz="900" dirty="0">
                        <a:effectLst/>
                        <a:latin typeface="Times New Roman"/>
                        <a:ea typeface="PMingLiU"/>
                      </a:endParaRPr>
                    </a:p>
                  </a:txBody>
                  <a:tcPr marL="0" marR="0" marT="0" marB="0"/>
                </a:tc>
                <a:extLst>
                  <a:ext uri="{0D108BD9-81ED-4DB2-BD59-A6C34878D82A}">
                    <a16:rowId xmlns:a16="http://schemas.microsoft.com/office/drawing/2014/main" val="2999381936"/>
                  </a:ext>
                </a:extLst>
              </a:tr>
              <a:tr h="539200">
                <a:tc>
                  <a:txBody>
                    <a:bodyPr/>
                    <a:lstStyle/>
                    <a:p>
                      <a:pPr marL="73025" marR="0" fontAlgn="base">
                        <a:lnSpc>
                          <a:spcPts val="1050"/>
                        </a:lnSpc>
                        <a:spcBef>
                          <a:spcPts val="0"/>
                        </a:spcBef>
                        <a:spcAft>
                          <a:spcPts val="2020"/>
                        </a:spcAft>
                      </a:pPr>
                      <a:r>
                        <a:rPr lang="en-US" sz="900" dirty="0">
                          <a:effectLst/>
                        </a:rPr>
                        <a:t>Smell</a:t>
                      </a:r>
                      <a:endParaRPr lang="en-US" sz="900" dirty="0">
                        <a:effectLst/>
                        <a:latin typeface="Times New Roman"/>
                        <a:ea typeface="PMingLiU"/>
                      </a:endParaRPr>
                    </a:p>
                  </a:txBody>
                  <a:tcPr marL="0" marR="0" marT="0" marB="0"/>
                </a:tc>
                <a:tc>
                  <a:txBody>
                    <a:bodyPr/>
                    <a:lstStyle/>
                    <a:p>
                      <a:pPr marL="68580" marR="480060" fontAlgn="base">
                        <a:lnSpc>
                          <a:spcPts val="1055"/>
                        </a:lnSpc>
                        <a:spcBef>
                          <a:spcPts val="0"/>
                        </a:spcBef>
                        <a:spcAft>
                          <a:spcPts val="990"/>
                        </a:spcAft>
                      </a:pPr>
                      <a:r>
                        <a:rPr lang="en-US" sz="900" spc="-20" dirty="0">
                          <a:effectLst/>
                        </a:rPr>
                        <a:t>Chemical Molecules</a:t>
                      </a:r>
                      <a:endParaRPr lang="en-US" sz="900" dirty="0">
                        <a:effectLst/>
                        <a:latin typeface="Times New Roman"/>
                        <a:ea typeface="PMingLiU"/>
                      </a:endParaRPr>
                    </a:p>
                  </a:txBody>
                  <a:tcPr marL="0" marR="0" marT="0" marB="0"/>
                </a:tc>
                <a:tc>
                  <a:txBody>
                    <a:bodyPr/>
                    <a:lstStyle/>
                    <a:p>
                      <a:pPr marL="68580" marR="114300" algn="just" fontAlgn="base">
                        <a:lnSpc>
                          <a:spcPts val="1020"/>
                        </a:lnSpc>
                        <a:spcBef>
                          <a:spcPts val="0"/>
                        </a:spcBef>
                        <a:spcAft>
                          <a:spcPts val="0"/>
                        </a:spcAft>
                      </a:pPr>
                      <a:r>
                        <a:rPr lang="en-US" sz="900" dirty="0">
                          <a:effectLst/>
                        </a:rPr>
                        <a:t>Smell aromas in the air. Molecules are dissolved in air and inhaled. Processed immediately by the olfactory center in the brain, the sense of smell is the only sense not routed through the thalamus.</a:t>
                      </a:r>
                      <a:endParaRPr lang="en-US" sz="900" dirty="0">
                        <a:effectLst/>
                        <a:latin typeface="Times New Roman"/>
                        <a:ea typeface="PMingLiU"/>
                      </a:endParaRPr>
                    </a:p>
                  </a:txBody>
                  <a:tcPr marL="0" marR="0" marT="0" marB="0"/>
                </a:tc>
                <a:extLst>
                  <a:ext uri="{0D108BD9-81ED-4DB2-BD59-A6C34878D82A}">
                    <a16:rowId xmlns:a16="http://schemas.microsoft.com/office/drawing/2014/main" val="2667357321"/>
                  </a:ext>
                </a:extLst>
              </a:tr>
              <a:tr h="179938">
                <a:tc>
                  <a:txBody>
                    <a:bodyPr/>
                    <a:lstStyle/>
                    <a:p>
                      <a:pPr marL="73025" marR="0" fontAlgn="base">
                        <a:lnSpc>
                          <a:spcPts val="1025"/>
                        </a:lnSpc>
                        <a:spcBef>
                          <a:spcPts val="0"/>
                        </a:spcBef>
                        <a:spcAft>
                          <a:spcPts val="0"/>
                        </a:spcAft>
                      </a:pPr>
                      <a:r>
                        <a:rPr lang="en-US" sz="900" spc="-10" dirty="0">
                          <a:effectLst/>
                        </a:rPr>
                        <a:t>Touch</a:t>
                      </a:r>
                      <a:endParaRPr lang="en-US" sz="900" dirty="0">
                        <a:effectLst/>
                        <a:latin typeface="Times New Roman"/>
                        <a:ea typeface="PMingLiU"/>
                      </a:endParaRPr>
                    </a:p>
                  </a:txBody>
                  <a:tcPr marL="0" marR="0" marT="0" marB="0" anchor="ctr"/>
                </a:tc>
                <a:tc>
                  <a:txBody>
                    <a:bodyPr/>
                    <a:lstStyle/>
                    <a:p>
                      <a:pPr marL="64135" marR="0" fontAlgn="base">
                        <a:lnSpc>
                          <a:spcPts val="1005"/>
                        </a:lnSpc>
                        <a:spcBef>
                          <a:spcPts val="0"/>
                        </a:spcBef>
                        <a:spcAft>
                          <a:spcPts val="0"/>
                        </a:spcAft>
                      </a:pPr>
                      <a:r>
                        <a:rPr lang="en-US" sz="900" dirty="0">
                          <a:effectLst/>
                        </a:rPr>
                        <a:t>Tactile Contact</a:t>
                      </a:r>
                      <a:endParaRPr lang="en-US" sz="900" dirty="0">
                        <a:effectLst/>
                        <a:latin typeface="Times New Roman"/>
                        <a:ea typeface="PMingLiU"/>
                      </a:endParaRPr>
                    </a:p>
                  </a:txBody>
                  <a:tcPr marL="0" marR="0" marT="0" marB="0" anchor="ctr"/>
                </a:tc>
                <a:tc>
                  <a:txBody>
                    <a:bodyPr/>
                    <a:lstStyle/>
                    <a:p>
                      <a:pPr marL="31115" marR="0" fontAlgn="base">
                        <a:lnSpc>
                          <a:spcPts val="1005"/>
                        </a:lnSpc>
                        <a:spcBef>
                          <a:spcPts val="0"/>
                        </a:spcBef>
                        <a:spcAft>
                          <a:spcPts val="0"/>
                        </a:spcAft>
                      </a:pPr>
                      <a:r>
                        <a:rPr lang="en-US" sz="900" dirty="0">
                          <a:effectLst/>
                        </a:rPr>
                        <a:t>Distinguishing between objects and people by touch.</a:t>
                      </a:r>
                      <a:endParaRPr lang="en-US" sz="900" dirty="0">
                        <a:effectLst/>
                        <a:latin typeface="Times New Roman"/>
                        <a:ea typeface="PMingLiU"/>
                      </a:endParaRPr>
                    </a:p>
                  </a:txBody>
                  <a:tcPr marL="0" marR="0" marT="0" marB="0" anchor="ctr"/>
                </a:tc>
                <a:extLst>
                  <a:ext uri="{0D108BD9-81ED-4DB2-BD59-A6C34878D82A}">
                    <a16:rowId xmlns:a16="http://schemas.microsoft.com/office/drawing/2014/main" val="3573666818"/>
                  </a:ext>
                </a:extLst>
              </a:tr>
              <a:tr h="205205">
                <a:tc>
                  <a:txBody>
                    <a:bodyPr/>
                    <a:lstStyle/>
                    <a:p>
                      <a:pPr marL="73025" marR="0" fontAlgn="base">
                        <a:lnSpc>
                          <a:spcPts val="1050"/>
                        </a:lnSpc>
                        <a:spcBef>
                          <a:spcPts val="0"/>
                        </a:spcBef>
                        <a:spcAft>
                          <a:spcPts val="940"/>
                        </a:spcAft>
                      </a:pPr>
                      <a:r>
                        <a:rPr lang="en-US" sz="900" dirty="0">
                          <a:effectLst/>
                        </a:rPr>
                        <a:t>Vomernasal</a:t>
                      </a:r>
                      <a:endParaRPr lang="en-US" sz="900" dirty="0">
                        <a:effectLst/>
                        <a:latin typeface="Times New Roman"/>
                        <a:ea typeface="PMingLiU"/>
                      </a:endParaRPr>
                    </a:p>
                  </a:txBody>
                  <a:tcPr marL="0" marR="0" marT="0" marB="0"/>
                </a:tc>
                <a:tc>
                  <a:txBody>
                    <a:bodyPr/>
                    <a:lstStyle/>
                    <a:p>
                      <a:pPr marL="68580" marR="388620" fontAlgn="base">
                        <a:lnSpc>
                          <a:spcPts val="1005"/>
                        </a:lnSpc>
                        <a:spcBef>
                          <a:spcPts val="0"/>
                        </a:spcBef>
                        <a:spcAft>
                          <a:spcPts val="0"/>
                        </a:spcAft>
                      </a:pPr>
                      <a:r>
                        <a:rPr lang="en-US" sz="900" spc="-10" dirty="0">
                          <a:effectLst/>
                        </a:rPr>
                        <a:t>Pheromonic Sensing</a:t>
                      </a:r>
                      <a:endParaRPr lang="en-US" sz="900" dirty="0">
                        <a:effectLst/>
                        <a:latin typeface="Times New Roman"/>
                        <a:ea typeface="PMingLiU"/>
                      </a:endParaRPr>
                    </a:p>
                  </a:txBody>
                  <a:tcPr marL="0" marR="0" marT="0" marB="0"/>
                </a:tc>
                <a:tc>
                  <a:txBody>
                    <a:bodyPr/>
                    <a:lstStyle/>
                    <a:p>
                      <a:pPr marL="31115" marR="0" fontAlgn="base">
                        <a:lnSpc>
                          <a:spcPts val="1030"/>
                        </a:lnSpc>
                        <a:spcBef>
                          <a:spcPts val="0"/>
                        </a:spcBef>
                        <a:spcAft>
                          <a:spcPts val="970"/>
                        </a:spcAft>
                      </a:pPr>
                      <a:r>
                        <a:rPr lang="en-US" sz="900" dirty="0">
                          <a:effectLst/>
                        </a:rPr>
                        <a:t>Subconsciously respond to pheromones in mating and bonding.. The vomeronasal structure is in the nose.</a:t>
                      </a:r>
                      <a:endParaRPr lang="en-US" sz="900" dirty="0">
                        <a:effectLst/>
                        <a:latin typeface="Times New Roman"/>
                        <a:ea typeface="PMingLiU"/>
                      </a:endParaRPr>
                    </a:p>
                  </a:txBody>
                  <a:tcPr marL="0" marR="0" marT="0" marB="0"/>
                </a:tc>
                <a:extLst>
                  <a:ext uri="{0D108BD9-81ED-4DB2-BD59-A6C34878D82A}">
                    <a16:rowId xmlns:a16="http://schemas.microsoft.com/office/drawing/2014/main" val="2755852026"/>
                  </a:ext>
                </a:extLst>
              </a:tr>
              <a:tr h="425713">
                <a:tc>
                  <a:txBody>
                    <a:bodyPr/>
                    <a:lstStyle/>
                    <a:p>
                      <a:pPr marL="68580" marR="297180" fontAlgn="base">
                        <a:lnSpc>
                          <a:spcPts val="1050"/>
                        </a:lnSpc>
                        <a:spcBef>
                          <a:spcPts val="0"/>
                        </a:spcBef>
                        <a:spcAft>
                          <a:spcPts val="935"/>
                        </a:spcAft>
                      </a:pPr>
                      <a:r>
                        <a:rPr lang="en-US" sz="900" dirty="0">
                          <a:effectLst/>
                        </a:rPr>
                        <a:t>Ultraviolet Rays</a:t>
                      </a:r>
                      <a:endParaRPr lang="en-US" sz="900" dirty="0">
                        <a:effectLst/>
                        <a:latin typeface="Times New Roman"/>
                        <a:ea typeface="PMingLiU"/>
                      </a:endParaRPr>
                    </a:p>
                  </a:txBody>
                  <a:tcPr marL="0" marR="0" marT="0" marB="0"/>
                </a:tc>
                <a:tc>
                  <a:txBody>
                    <a:bodyPr/>
                    <a:lstStyle/>
                    <a:p>
                      <a:pPr marL="45720" marR="0" fontAlgn="base">
                        <a:lnSpc>
                          <a:spcPts val="1030"/>
                        </a:lnSpc>
                        <a:spcBef>
                          <a:spcPts val="0"/>
                        </a:spcBef>
                        <a:spcAft>
                          <a:spcPts val="0"/>
                        </a:spcAft>
                      </a:pPr>
                      <a:r>
                        <a:rPr lang="en-US" sz="900" dirty="0">
                          <a:effectLst/>
                        </a:rPr>
                        <a:t>Short</a:t>
                      </a:r>
                    </a:p>
                    <a:p>
                      <a:pPr marL="45720" marR="0" fontAlgn="base">
                        <a:lnSpc>
                          <a:spcPts val="1005"/>
                        </a:lnSpc>
                        <a:spcBef>
                          <a:spcPts val="10"/>
                        </a:spcBef>
                        <a:spcAft>
                          <a:spcPts val="0"/>
                        </a:spcAft>
                      </a:pPr>
                      <a:r>
                        <a:rPr lang="en-US" sz="900" dirty="0">
                          <a:effectLst/>
                        </a:rPr>
                        <a:t>Electromagnetic Waves</a:t>
                      </a:r>
                      <a:endParaRPr lang="en-US" sz="900" dirty="0">
                        <a:effectLst/>
                        <a:latin typeface="Times New Roman"/>
                        <a:ea typeface="PMingLiU"/>
                      </a:endParaRPr>
                    </a:p>
                  </a:txBody>
                  <a:tcPr marL="0" marR="0" marT="0" marB="0"/>
                </a:tc>
                <a:tc>
                  <a:txBody>
                    <a:bodyPr/>
                    <a:lstStyle/>
                    <a:p>
                      <a:pPr marL="31115" marR="0" fontAlgn="base">
                        <a:lnSpc>
                          <a:spcPts val="1030"/>
                        </a:lnSpc>
                        <a:spcBef>
                          <a:spcPts val="0"/>
                        </a:spcBef>
                        <a:spcAft>
                          <a:spcPts val="2020"/>
                        </a:spcAft>
                      </a:pPr>
                      <a:r>
                        <a:rPr lang="en-US" sz="900" dirty="0">
                          <a:effectLst/>
                        </a:rPr>
                        <a:t>Sensed on the skin as sunburn.</a:t>
                      </a:r>
                      <a:endParaRPr lang="en-US" sz="900" dirty="0">
                        <a:effectLst/>
                        <a:latin typeface="Times New Roman"/>
                        <a:ea typeface="PMingLiU"/>
                      </a:endParaRPr>
                    </a:p>
                  </a:txBody>
                  <a:tcPr marL="0" marR="0" marT="0" marB="0"/>
                </a:tc>
                <a:extLst>
                  <a:ext uri="{0D108BD9-81ED-4DB2-BD59-A6C34878D82A}">
                    <a16:rowId xmlns:a16="http://schemas.microsoft.com/office/drawing/2014/main" val="2894418012"/>
                  </a:ext>
                </a:extLst>
              </a:tr>
            </a:tbl>
          </a:graphicData>
        </a:graphic>
      </p:graphicFrame>
      <p:sp>
        <p:nvSpPr>
          <p:cNvPr id="5" name="TextBox 4">
            <a:extLst>
              <a:ext uri="{FF2B5EF4-FFF2-40B4-BE49-F238E27FC236}">
                <a16:creationId xmlns:a16="http://schemas.microsoft.com/office/drawing/2014/main" id="{75789AD9-63DF-FF90-9A2B-5564D2027AFC}"/>
              </a:ext>
            </a:extLst>
          </p:cNvPr>
          <p:cNvSpPr txBox="1"/>
          <p:nvPr/>
        </p:nvSpPr>
        <p:spPr>
          <a:xfrm>
            <a:off x="990600" y="5257800"/>
            <a:ext cx="7848600" cy="646331"/>
          </a:xfrm>
          <a:prstGeom prst="rect">
            <a:avLst/>
          </a:prstGeom>
          <a:noFill/>
        </p:spPr>
        <p:txBody>
          <a:bodyPr wrap="square">
            <a:spAutoFit/>
          </a:bodyPr>
          <a:lstStyle/>
          <a:p>
            <a:r>
              <a:rPr lang="en-US" sz="1800" dirty="0"/>
              <a:t>The five sense organs: eyes, nose, ears, mouth, and skin. These organs manage different kinds of sensory information</a:t>
            </a:r>
            <a:endParaRPr lang="en-US" dirty="0"/>
          </a:p>
        </p:txBody>
      </p:sp>
      <p:sp>
        <p:nvSpPr>
          <p:cNvPr id="6" name="TextBox 5">
            <a:extLst>
              <a:ext uri="{FF2B5EF4-FFF2-40B4-BE49-F238E27FC236}">
                <a16:creationId xmlns:a16="http://schemas.microsoft.com/office/drawing/2014/main" id="{5521CED0-C739-C5FD-4DE2-7A4B226D357B}"/>
              </a:ext>
            </a:extLst>
          </p:cNvPr>
          <p:cNvSpPr txBox="1"/>
          <p:nvPr/>
        </p:nvSpPr>
        <p:spPr>
          <a:xfrm>
            <a:off x="2895600" y="527879"/>
            <a:ext cx="3048000" cy="707886"/>
          </a:xfrm>
          <a:prstGeom prst="rect">
            <a:avLst/>
          </a:prstGeom>
          <a:noFill/>
        </p:spPr>
        <p:txBody>
          <a:bodyPr wrap="square" rtlCol="0">
            <a:spAutoFit/>
          </a:bodyPr>
          <a:lstStyle/>
          <a:p>
            <a:pPr algn="ctr"/>
            <a:r>
              <a:rPr lang="en-US" sz="4000" dirty="0"/>
              <a:t>19 Senses</a:t>
            </a:r>
          </a:p>
        </p:txBody>
      </p:sp>
    </p:spTree>
    <p:extLst>
      <p:ext uri="{BB962C8B-B14F-4D97-AF65-F5344CB8AC3E}">
        <p14:creationId xmlns:p14="http://schemas.microsoft.com/office/powerpoint/2010/main" val="4086342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F84A4A-48BD-F792-24C8-D7315C06F794}"/>
              </a:ext>
            </a:extLst>
          </p:cNvPr>
          <p:cNvSpPr>
            <a:spLocks noGrp="1"/>
          </p:cNvSpPr>
          <p:nvPr>
            <p:ph type="sldNum" sz="quarter" idx="12"/>
          </p:nvPr>
        </p:nvSpPr>
        <p:spPr/>
        <p:txBody>
          <a:bodyPr/>
          <a:lstStyle/>
          <a:p>
            <a:fld id="{2754ED01-E2A0-4C1E-8E21-014B99041579}" type="slidenum">
              <a:rPr lang="en-US" smtClean="0"/>
              <a:pPr/>
              <a:t>31</a:t>
            </a:fld>
            <a:endParaRPr lang="en-US"/>
          </a:p>
        </p:txBody>
      </p:sp>
      <p:graphicFrame>
        <p:nvGraphicFramePr>
          <p:cNvPr id="3" name="Table 2">
            <a:extLst>
              <a:ext uri="{FF2B5EF4-FFF2-40B4-BE49-F238E27FC236}">
                <a16:creationId xmlns:a16="http://schemas.microsoft.com/office/drawing/2014/main" id="{01B456DA-A8E3-A22C-6C7E-30874CDF1B68}"/>
              </a:ext>
            </a:extLst>
          </p:cNvPr>
          <p:cNvGraphicFramePr>
            <a:graphicFrameLocks noGrp="1"/>
          </p:cNvGraphicFramePr>
          <p:nvPr>
            <p:extLst>
              <p:ext uri="{D42A27DB-BD31-4B8C-83A1-F6EECF244321}">
                <p14:modId xmlns:p14="http://schemas.microsoft.com/office/powerpoint/2010/main" val="1331047322"/>
              </p:ext>
            </p:extLst>
          </p:nvPr>
        </p:nvGraphicFramePr>
        <p:xfrm>
          <a:off x="685800" y="685800"/>
          <a:ext cx="7924800" cy="4267196"/>
        </p:xfrm>
        <a:graphic>
          <a:graphicData uri="http://schemas.openxmlformats.org/drawingml/2006/table">
            <a:tbl>
              <a:tblPr firstRow="1" firstCol="1" bandRow="1">
                <a:tableStyleId>{5C22544A-7EE6-4342-B048-85BDC9FD1C3A}</a:tableStyleId>
              </a:tblPr>
              <a:tblGrid>
                <a:gridCol w="1521899">
                  <a:extLst>
                    <a:ext uri="{9D8B030D-6E8A-4147-A177-3AD203B41FA5}">
                      <a16:colId xmlns:a16="http://schemas.microsoft.com/office/drawing/2014/main" val="3245511620"/>
                    </a:ext>
                  </a:extLst>
                </a:gridCol>
                <a:gridCol w="1768974">
                  <a:extLst>
                    <a:ext uri="{9D8B030D-6E8A-4147-A177-3AD203B41FA5}">
                      <a16:colId xmlns:a16="http://schemas.microsoft.com/office/drawing/2014/main" val="1054721823"/>
                    </a:ext>
                  </a:extLst>
                </a:gridCol>
                <a:gridCol w="4633927">
                  <a:extLst>
                    <a:ext uri="{9D8B030D-6E8A-4147-A177-3AD203B41FA5}">
                      <a16:colId xmlns:a16="http://schemas.microsoft.com/office/drawing/2014/main" val="3192200968"/>
                    </a:ext>
                  </a:extLst>
                </a:gridCol>
              </a:tblGrid>
              <a:tr h="341328">
                <a:tc>
                  <a:txBody>
                    <a:bodyPr/>
                    <a:lstStyle/>
                    <a:p>
                      <a:pPr marL="73025" marR="0" fontAlgn="base">
                        <a:lnSpc>
                          <a:spcPts val="1050"/>
                        </a:lnSpc>
                        <a:spcBef>
                          <a:spcPts val="0"/>
                        </a:spcBef>
                        <a:spcAft>
                          <a:spcPts val="915"/>
                        </a:spcAft>
                      </a:pPr>
                      <a:r>
                        <a:rPr lang="en-US" sz="1200" dirty="0">
                          <a:effectLst/>
                        </a:rPr>
                        <a:t>Proximal</a:t>
                      </a:r>
                      <a:endParaRPr lang="en-US" sz="1200" dirty="0">
                        <a:effectLst/>
                        <a:latin typeface="Times New Roman"/>
                        <a:ea typeface="PMingLiU"/>
                      </a:endParaRPr>
                    </a:p>
                  </a:txBody>
                  <a:tcPr marL="0" marR="0" marT="0" marB="0"/>
                </a:tc>
                <a:tc>
                  <a:txBody>
                    <a:bodyPr/>
                    <a:lstStyle/>
                    <a:p>
                      <a:pPr marL="64135" marR="0" fontAlgn="base">
                        <a:lnSpc>
                          <a:spcPts val="1030"/>
                        </a:lnSpc>
                        <a:spcBef>
                          <a:spcPts val="0"/>
                        </a:spcBef>
                        <a:spcAft>
                          <a:spcPts val="945"/>
                        </a:spcAft>
                      </a:pPr>
                      <a:r>
                        <a:rPr lang="en-US" sz="1200" dirty="0">
                          <a:effectLst/>
                        </a:rPr>
                        <a:t>Physically Close</a:t>
                      </a:r>
                      <a:endParaRPr lang="en-US" sz="1200" dirty="0">
                        <a:effectLst/>
                        <a:latin typeface="Times New Roman"/>
                        <a:ea typeface="PMingLiU"/>
                      </a:endParaRPr>
                    </a:p>
                  </a:txBody>
                  <a:tcPr marL="0" marR="0" marT="0" marB="0"/>
                </a:tc>
                <a:tc>
                  <a:txBody>
                    <a:bodyPr/>
                    <a:lstStyle/>
                    <a:p>
                      <a:pPr marL="68580" marR="274320" fontAlgn="base">
                        <a:lnSpc>
                          <a:spcPts val="995"/>
                        </a:lnSpc>
                        <a:spcBef>
                          <a:spcPts val="0"/>
                        </a:spcBef>
                        <a:spcAft>
                          <a:spcPts val="0"/>
                        </a:spcAft>
                      </a:pPr>
                      <a:r>
                        <a:rPr lang="en-US" sz="1200" dirty="0">
                          <a:effectLst/>
                        </a:rPr>
                        <a:t>Feeling when objects or people are close. The sight-limited have this sense heightened.</a:t>
                      </a:r>
                      <a:endParaRPr lang="en-US" sz="1200" dirty="0">
                        <a:effectLst/>
                        <a:latin typeface="Times New Roman"/>
                        <a:ea typeface="PMingLiU"/>
                      </a:endParaRPr>
                    </a:p>
                  </a:txBody>
                  <a:tcPr marL="0" marR="0" marT="0" marB="0"/>
                </a:tc>
                <a:extLst>
                  <a:ext uri="{0D108BD9-81ED-4DB2-BD59-A6C34878D82A}">
                    <a16:rowId xmlns:a16="http://schemas.microsoft.com/office/drawing/2014/main" val="2900264746"/>
                  </a:ext>
                </a:extLst>
              </a:tr>
              <a:tr h="341328">
                <a:tc>
                  <a:txBody>
                    <a:bodyPr/>
                    <a:lstStyle/>
                    <a:p>
                      <a:pPr marL="73025" marR="0" fontAlgn="base">
                        <a:lnSpc>
                          <a:spcPts val="1050"/>
                        </a:lnSpc>
                        <a:spcBef>
                          <a:spcPts val="0"/>
                        </a:spcBef>
                        <a:spcAft>
                          <a:spcPts val="965"/>
                        </a:spcAft>
                      </a:pPr>
                      <a:r>
                        <a:rPr lang="en-US" sz="1000" dirty="0">
                          <a:effectLst/>
                        </a:rPr>
                        <a:t>Electrical</a:t>
                      </a:r>
                      <a:endParaRPr lang="en-US" sz="1000" dirty="0">
                        <a:effectLst/>
                        <a:latin typeface="Times New Roman"/>
                        <a:ea typeface="PMingLiU"/>
                      </a:endParaRPr>
                    </a:p>
                  </a:txBody>
                  <a:tcPr marL="0" marR="0" marT="0" marB="0"/>
                </a:tc>
                <a:tc>
                  <a:txBody>
                    <a:bodyPr/>
                    <a:lstStyle/>
                    <a:p>
                      <a:pPr marL="68580" marR="0" fontAlgn="base">
                        <a:lnSpc>
                          <a:spcPts val="1010"/>
                        </a:lnSpc>
                        <a:spcBef>
                          <a:spcPts val="0"/>
                        </a:spcBef>
                        <a:spcAft>
                          <a:spcPts val="0"/>
                        </a:spcAft>
                      </a:pPr>
                      <a:r>
                        <a:rPr lang="en-US" sz="1000" dirty="0">
                          <a:effectLst/>
                        </a:rPr>
                        <a:t>Surface Electrical Charges</a:t>
                      </a:r>
                      <a:endParaRPr lang="en-US" sz="1000" dirty="0">
                        <a:effectLst/>
                        <a:latin typeface="Times New Roman"/>
                        <a:ea typeface="PMingLiU"/>
                      </a:endParaRPr>
                    </a:p>
                  </a:txBody>
                  <a:tcPr marL="0" marR="0" marT="0" marB="0"/>
                </a:tc>
                <a:tc>
                  <a:txBody>
                    <a:bodyPr/>
                    <a:lstStyle/>
                    <a:p>
                      <a:pPr marL="68580" marR="297180" fontAlgn="base">
                        <a:lnSpc>
                          <a:spcPts val="1010"/>
                        </a:lnSpc>
                        <a:spcBef>
                          <a:spcPts val="0"/>
                        </a:spcBef>
                        <a:spcAft>
                          <a:spcPts val="0"/>
                        </a:spcAft>
                      </a:pPr>
                      <a:r>
                        <a:rPr lang="en-US" sz="1000" dirty="0">
                          <a:effectLst/>
                        </a:rPr>
                        <a:t>Our bodies have a surface electrical charge that is transmitted to others on touch.</a:t>
                      </a:r>
                      <a:endParaRPr lang="en-US" sz="1000" dirty="0">
                        <a:effectLst/>
                        <a:latin typeface="Times New Roman"/>
                        <a:ea typeface="PMingLiU"/>
                      </a:endParaRPr>
                    </a:p>
                  </a:txBody>
                  <a:tcPr marL="0" marR="0" marT="0" marB="0"/>
                </a:tc>
                <a:extLst>
                  <a:ext uri="{0D108BD9-81ED-4DB2-BD59-A6C34878D82A}">
                    <a16:rowId xmlns:a16="http://schemas.microsoft.com/office/drawing/2014/main" val="915861855"/>
                  </a:ext>
                </a:extLst>
              </a:tr>
              <a:tr h="341328">
                <a:tc>
                  <a:txBody>
                    <a:bodyPr/>
                    <a:lstStyle/>
                    <a:p>
                      <a:pPr marL="73025" marR="0" fontAlgn="base">
                        <a:lnSpc>
                          <a:spcPts val="1000"/>
                        </a:lnSpc>
                        <a:spcBef>
                          <a:spcPts val="0"/>
                        </a:spcBef>
                        <a:spcAft>
                          <a:spcPts val="0"/>
                        </a:spcAft>
                      </a:pPr>
                      <a:r>
                        <a:rPr lang="en-US" sz="1000" spc="-5" dirty="0">
                          <a:effectLst/>
                        </a:rPr>
                        <a:t>Pain</a:t>
                      </a:r>
                      <a:endParaRPr lang="en-US" sz="1000" dirty="0">
                        <a:effectLst/>
                        <a:latin typeface="Times New Roman"/>
                        <a:ea typeface="PMingLiU"/>
                      </a:endParaRPr>
                    </a:p>
                  </a:txBody>
                  <a:tcPr marL="0" marR="0" marT="0" marB="0" anchor="ctr"/>
                </a:tc>
                <a:tc>
                  <a:txBody>
                    <a:bodyPr/>
                    <a:lstStyle/>
                    <a:p>
                      <a:pPr marL="64135" marR="0" fontAlgn="base">
                        <a:lnSpc>
                          <a:spcPts val="980"/>
                        </a:lnSpc>
                        <a:spcBef>
                          <a:spcPts val="0"/>
                        </a:spcBef>
                        <a:spcAft>
                          <a:spcPts val="0"/>
                        </a:spcAft>
                      </a:pPr>
                      <a:r>
                        <a:rPr lang="en-US" sz="1000" spc="5" dirty="0">
                          <a:effectLst/>
                        </a:rPr>
                        <a:t>Nocioception</a:t>
                      </a:r>
                      <a:endParaRPr lang="en-US" sz="1000" dirty="0">
                        <a:effectLst/>
                        <a:latin typeface="Times New Roman"/>
                        <a:ea typeface="PMingLiU"/>
                      </a:endParaRPr>
                    </a:p>
                  </a:txBody>
                  <a:tcPr marL="0" marR="0" marT="0" marB="0" anchor="ctr"/>
                </a:tc>
                <a:tc>
                  <a:txBody>
                    <a:bodyPr/>
                    <a:lstStyle/>
                    <a:p>
                      <a:pPr marL="31115" marR="0" fontAlgn="base">
                        <a:lnSpc>
                          <a:spcPts val="980"/>
                        </a:lnSpc>
                        <a:spcBef>
                          <a:spcPts val="0"/>
                        </a:spcBef>
                        <a:spcAft>
                          <a:spcPts val="0"/>
                        </a:spcAft>
                      </a:pPr>
                      <a:r>
                        <a:rPr lang="en-US" sz="1000" dirty="0">
                          <a:effectLst/>
                        </a:rPr>
                        <a:t>Recognizing many types of noxious stimuli that are sensed by the skin.</a:t>
                      </a:r>
                      <a:endParaRPr lang="en-US" sz="1000" dirty="0">
                        <a:effectLst/>
                        <a:latin typeface="Times New Roman"/>
                        <a:ea typeface="PMingLiU"/>
                      </a:endParaRPr>
                    </a:p>
                  </a:txBody>
                  <a:tcPr marL="0" marR="0" marT="0" marB="0" anchor="ctr"/>
                </a:tc>
                <a:extLst>
                  <a:ext uri="{0D108BD9-81ED-4DB2-BD59-A6C34878D82A}">
                    <a16:rowId xmlns:a16="http://schemas.microsoft.com/office/drawing/2014/main" val="1075074492"/>
                  </a:ext>
                </a:extLst>
              </a:tr>
              <a:tr h="341328">
                <a:tc>
                  <a:txBody>
                    <a:bodyPr/>
                    <a:lstStyle/>
                    <a:p>
                      <a:pPr marL="73025" marR="0" fontAlgn="base">
                        <a:lnSpc>
                          <a:spcPts val="1050"/>
                        </a:lnSpc>
                        <a:spcBef>
                          <a:spcPts val="0"/>
                        </a:spcBef>
                        <a:spcAft>
                          <a:spcPts val="910"/>
                        </a:spcAft>
                      </a:pPr>
                      <a:r>
                        <a:rPr lang="en-US" sz="1000" dirty="0">
                          <a:effectLst/>
                        </a:rPr>
                        <a:t>Balance</a:t>
                      </a:r>
                      <a:endParaRPr lang="en-US" sz="1000" dirty="0">
                        <a:effectLst/>
                        <a:latin typeface="Times New Roman"/>
                        <a:ea typeface="PMingLiU"/>
                      </a:endParaRPr>
                    </a:p>
                  </a:txBody>
                  <a:tcPr marL="0" marR="0" marT="0" marB="0"/>
                </a:tc>
                <a:tc>
                  <a:txBody>
                    <a:bodyPr/>
                    <a:lstStyle/>
                    <a:p>
                      <a:pPr marL="68580" marR="0" fontAlgn="base">
                        <a:lnSpc>
                          <a:spcPts val="990"/>
                        </a:lnSpc>
                        <a:spcBef>
                          <a:spcPts val="0"/>
                        </a:spcBef>
                        <a:spcAft>
                          <a:spcPts val="0"/>
                        </a:spcAft>
                      </a:pPr>
                      <a:r>
                        <a:rPr lang="en-US" sz="1000" dirty="0">
                          <a:effectLst/>
                        </a:rPr>
                        <a:t>Kinesthetic Geotropic</a:t>
                      </a:r>
                      <a:endParaRPr lang="en-US" sz="1000" dirty="0">
                        <a:effectLst/>
                        <a:latin typeface="Times New Roman"/>
                        <a:ea typeface="PMingLiU"/>
                      </a:endParaRPr>
                    </a:p>
                  </a:txBody>
                  <a:tcPr marL="0" marR="0" marT="0" marB="0"/>
                </a:tc>
                <a:tc>
                  <a:txBody>
                    <a:bodyPr/>
                    <a:lstStyle/>
                    <a:p>
                      <a:pPr marL="68580" marR="411480" fontAlgn="base">
                        <a:lnSpc>
                          <a:spcPts val="990"/>
                        </a:lnSpc>
                        <a:spcBef>
                          <a:spcPts val="0"/>
                        </a:spcBef>
                        <a:spcAft>
                          <a:spcPts val="0"/>
                        </a:spcAft>
                      </a:pPr>
                      <a:r>
                        <a:rPr lang="en-US" sz="1000" dirty="0">
                          <a:effectLst/>
                        </a:rPr>
                        <a:t>Maintaining balance when walking, running and balance by adapting to gravity.</a:t>
                      </a:r>
                      <a:endParaRPr lang="en-US" sz="1000" dirty="0">
                        <a:effectLst/>
                        <a:latin typeface="Times New Roman"/>
                        <a:ea typeface="PMingLiU"/>
                      </a:endParaRPr>
                    </a:p>
                  </a:txBody>
                  <a:tcPr marL="0" marR="0" marT="0" marB="0"/>
                </a:tc>
                <a:extLst>
                  <a:ext uri="{0D108BD9-81ED-4DB2-BD59-A6C34878D82A}">
                    <a16:rowId xmlns:a16="http://schemas.microsoft.com/office/drawing/2014/main" val="1729838057"/>
                  </a:ext>
                </a:extLst>
              </a:tr>
              <a:tr h="258709">
                <a:tc>
                  <a:txBody>
                    <a:bodyPr/>
                    <a:lstStyle/>
                    <a:p>
                      <a:pPr marL="73025" marR="0" fontAlgn="base">
                        <a:lnSpc>
                          <a:spcPts val="1050"/>
                        </a:lnSpc>
                        <a:spcBef>
                          <a:spcPts val="0"/>
                        </a:spcBef>
                        <a:spcAft>
                          <a:spcPts val="960"/>
                        </a:spcAft>
                      </a:pPr>
                      <a:r>
                        <a:rPr lang="en-US" sz="1000" dirty="0">
                          <a:effectLst/>
                        </a:rPr>
                        <a:t>Vestibular</a:t>
                      </a:r>
                      <a:endParaRPr lang="en-US" sz="1000" dirty="0">
                        <a:effectLst/>
                        <a:latin typeface="Times New Roman"/>
                        <a:ea typeface="PMingLiU"/>
                      </a:endParaRPr>
                    </a:p>
                  </a:txBody>
                  <a:tcPr marL="0" marR="0" marT="0" marB="0"/>
                </a:tc>
                <a:tc>
                  <a:txBody>
                    <a:bodyPr/>
                    <a:lstStyle/>
                    <a:p>
                      <a:pPr marL="45720" marR="0" fontAlgn="base">
                        <a:lnSpc>
                          <a:spcPts val="1015"/>
                        </a:lnSpc>
                        <a:spcBef>
                          <a:spcPts val="0"/>
                        </a:spcBef>
                        <a:spcAft>
                          <a:spcPts val="0"/>
                        </a:spcAft>
                      </a:pPr>
                      <a:r>
                        <a:rPr lang="en-US" sz="1000" dirty="0">
                          <a:effectLst/>
                        </a:rPr>
                        <a:t>Repetitious Movement</a:t>
                      </a:r>
                      <a:endParaRPr lang="en-US" sz="1000" dirty="0">
                        <a:effectLst/>
                        <a:latin typeface="Times New Roman"/>
                        <a:ea typeface="PMingLiU"/>
                      </a:endParaRPr>
                    </a:p>
                  </a:txBody>
                  <a:tcPr marL="0" marR="0" marT="0" marB="0"/>
                </a:tc>
                <a:tc>
                  <a:txBody>
                    <a:bodyPr/>
                    <a:lstStyle/>
                    <a:p>
                      <a:pPr marL="31115" marR="0" fontAlgn="base">
                        <a:lnSpc>
                          <a:spcPts val="1030"/>
                        </a:lnSpc>
                        <a:spcBef>
                          <a:spcPts val="0"/>
                        </a:spcBef>
                        <a:spcAft>
                          <a:spcPts val="990"/>
                        </a:spcAft>
                      </a:pPr>
                      <a:r>
                        <a:rPr lang="en-US" sz="1000" dirty="0">
                          <a:effectLst/>
                        </a:rPr>
                        <a:t>This sense helps us remain upright when objects or we move.</a:t>
                      </a:r>
                      <a:endParaRPr lang="en-US" sz="1000" dirty="0">
                        <a:effectLst/>
                        <a:latin typeface="Times New Roman"/>
                        <a:ea typeface="PMingLiU"/>
                      </a:endParaRPr>
                    </a:p>
                  </a:txBody>
                  <a:tcPr marL="0" marR="0" marT="0" marB="0"/>
                </a:tc>
                <a:extLst>
                  <a:ext uri="{0D108BD9-81ED-4DB2-BD59-A6C34878D82A}">
                    <a16:rowId xmlns:a16="http://schemas.microsoft.com/office/drawing/2014/main" val="4273308924"/>
                  </a:ext>
                </a:extLst>
              </a:tr>
              <a:tr h="372546">
                <a:tc>
                  <a:txBody>
                    <a:bodyPr/>
                    <a:lstStyle/>
                    <a:p>
                      <a:pPr marL="73025" marR="0" fontAlgn="base">
                        <a:lnSpc>
                          <a:spcPts val="1050"/>
                        </a:lnSpc>
                        <a:spcBef>
                          <a:spcPts val="0"/>
                        </a:spcBef>
                        <a:spcAft>
                          <a:spcPts val="1010"/>
                        </a:spcAft>
                      </a:pPr>
                      <a:r>
                        <a:rPr lang="en-US" sz="1000" dirty="0">
                          <a:effectLst/>
                        </a:rPr>
                        <a:t>Barometric</a:t>
                      </a:r>
                      <a:endParaRPr lang="en-US" sz="1000" dirty="0">
                        <a:effectLst/>
                        <a:latin typeface="Times New Roman"/>
                        <a:ea typeface="PMingLiU"/>
                      </a:endParaRPr>
                    </a:p>
                  </a:txBody>
                  <a:tcPr marL="0" marR="0" marT="0" marB="0"/>
                </a:tc>
                <a:tc>
                  <a:txBody>
                    <a:bodyPr/>
                    <a:lstStyle/>
                    <a:p>
                      <a:pPr marL="45720" marR="0" fontAlgn="base">
                        <a:lnSpc>
                          <a:spcPts val="1050"/>
                        </a:lnSpc>
                        <a:spcBef>
                          <a:spcPts val="0"/>
                        </a:spcBef>
                        <a:spcAft>
                          <a:spcPts val="0"/>
                        </a:spcAft>
                      </a:pPr>
                      <a:r>
                        <a:rPr lang="en-US" sz="1000" dirty="0">
                          <a:effectLst/>
                        </a:rPr>
                        <a:t>Atmospheric Pressure</a:t>
                      </a:r>
                      <a:endParaRPr lang="en-US" sz="1000" dirty="0">
                        <a:effectLst/>
                        <a:latin typeface="Times New Roman"/>
                        <a:ea typeface="PMingLiU"/>
                      </a:endParaRPr>
                    </a:p>
                  </a:txBody>
                  <a:tcPr marL="0" marR="0" marT="0" marB="0"/>
                </a:tc>
                <a:tc>
                  <a:txBody>
                    <a:bodyPr/>
                    <a:lstStyle/>
                    <a:p>
                      <a:pPr marL="68580" marR="91440" algn="just" fontAlgn="base">
                        <a:lnSpc>
                          <a:spcPts val="1050"/>
                        </a:lnSpc>
                        <a:spcBef>
                          <a:spcPts val="0"/>
                        </a:spcBef>
                        <a:spcAft>
                          <a:spcPts val="0"/>
                        </a:spcAft>
                      </a:pPr>
                      <a:r>
                        <a:rPr lang="en-US" sz="1000" dirty="0">
                          <a:effectLst/>
                        </a:rPr>
                        <a:t>Forecasting the weather. When the air pressure changes, we sense this through the skin, ears, and joints.</a:t>
                      </a:r>
                      <a:endParaRPr lang="en-US" sz="1000" dirty="0">
                        <a:effectLst/>
                        <a:latin typeface="Times New Roman"/>
                        <a:ea typeface="PMingLiU"/>
                      </a:endParaRPr>
                    </a:p>
                  </a:txBody>
                  <a:tcPr marL="0" marR="0" marT="0" marB="0"/>
                </a:tc>
                <a:extLst>
                  <a:ext uri="{0D108BD9-81ED-4DB2-BD59-A6C34878D82A}">
                    <a16:rowId xmlns:a16="http://schemas.microsoft.com/office/drawing/2014/main" val="2702562266"/>
                  </a:ext>
                </a:extLst>
              </a:tr>
              <a:tr h="341328">
                <a:tc>
                  <a:txBody>
                    <a:bodyPr/>
                    <a:lstStyle/>
                    <a:p>
                      <a:pPr marL="73025" marR="0" fontAlgn="base">
                        <a:lnSpc>
                          <a:spcPts val="1050"/>
                        </a:lnSpc>
                        <a:spcBef>
                          <a:spcPts val="0"/>
                        </a:spcBef>
                        <a:spcAft>
                          <a:spcPts val="960"/>
                        </a:spcAft>
                      </a:pPr>
                      <a:r>
                        <a:rPr lang="en-US" sz="1000" dirty="0">
                          <a:effectLst/>
                        </a:rPr>
                        <a:t>Geogravimetric</a:t>
                      </a:r>
                      <a:endParaRPr lang="en-US" sz="1000" dirty="0">
                        <a:effectLst/>
                        <a:latin typeface="Times New Roman"/>
                        <a:ea typeface="PMingLiU"/>
                      </a:endParaRPr>
                    </a:p>
                  </a:txBody>
                  <a:tcPr marL="0" marR="0" marT="0" marB="0"/>
                </a:tc>
                <a:tc>
                  <a:txBody>
                    <a:bodyPr/>
                    <a:lstStyle/>
                    <a:p>
                      <a:pPr marL="68580" marR="0" fontAlgn="base">
                        <a:lnSpc>
                          <a:spcPts val="1015"/>
                        </a:lnSpc>
                        <a:spcBef>
                          <a:spcPts val="0"/>
                        </a:spcBef>
                        <a:spcAft>
                          <a:spcPts val="0"/>
                        </a:spcAft>
                      </a:pPr>
                      <a:r>
                        <a:rPr lang="en-US" sz="1000" dirty="0">
                          <a:effectLst/>
                        </a:rPr>
                        <a:t>Sensing mass Differences</a:t>
                      </a:r>
                      <a:endParaRPr lang="en-US" sz="1000" dirty="0">
                        <a:effectLst/>
                        <a:latin typeface="Times New Roman"/>
                        <a:ea typeface="PMingLiU"/>
                      </a:endParaRPr>
                    </a:p>
                  </a:txBody>
                  <a:tcPr marL="0" marR="0" marT="0" marB="0"/>
                </a:tc>
                <a:tc>
                  <a:txBody>
                    <a:bodyPr/>
                    <a:lstStyle/>
                    <a:p>
                      <a:pPr marL="31115" marR="0" fontAlgn="base">
                        <a:lnSpc>
                          <a:spcPts val="1030"/>
                        </a:lnSpc>
                        <a:spcBef>
                          <a:spcPts val="0"/>
                        </a:spcBef>
                        <a:spcAft>
                          <a:spcPts val="990"/>
                        </a:spcAft>
                      </a:pPr>
                      <a:r>
                        <a:rPr lang="en-US" sz="1000" dirty="0">
                          <a:effectLst/>
                        </a:rPr>
                        <a:t>Distinguishing between the size, mass and density of objects by touch.</a:t>
                      </a:r>
                      <a:endParaRPr lang="en-US" sz="1000" dirty="0">
                        <a:effectLst/>
                        <a:latin typeface="Times New Roman"/>
                        <a:ea typeface="PMingLiU"/>
                      </a:endParaRPr>
                    </a:p>
                  </a:txBody>
                  <a:tcPr marL="0" marR="0" marT="0" marB="0"/>
                </a:tc>
                <a:extLst>
                  <a:ext uri="{0D108BD9-81ED-4DB2-BD59-A6C34878D82A}">
                    <a16:rowId xmlns:a16="http://schemas.microsoft.com/office/drawing/2014/main" val="217467533"/>
                  </a:ext>
                </a:extLst>
              </a:tr>
              <a:tr h="341328">
                <a:tc>
                  <a:txBody>
                    <a:bodyPr/>
                    <a:lstStyle/>
                    <a:p>
                      <a:pPr marL="73025" marR="0" fontAlgn="base">
                        <a:lnSpc>
                          <a:spcPts val="1050"/>
                        </a:lnSpc>
                        <a:spcBef>
                          <a:spcPts val="0"/>
                        </a:spcBef>
                        <a:spcAft>
                          <a:spcPts val="940"/>
                        </a:spcAft>
                      </a:pPr>
                      <a:r>
                        <a:rPr lang="en-US" sz="1000" dirty="0">
                          <a:effectLst/>
                        </a:rPr>
                        <a:t>Temperature</a:t>
                      </a:r>
                      <a:endParaRPr lang="en-US" sz="1000" dirty="0">
                        <a:effectLst/>
                        <a:latin typeface="Times New Roman"/>
                        <a:ea typeface="PMingLiU"/>
                      </a:endParaRPr>
                    </a:p>
                  </a:txBody>
                  <a:tcPr marL="0" marR="0" marT="0" marB="0"/>
                </a:tc>
                <a:tc>
                  <a:txBody>
                    <a:bodyPr/>
                    <a:lstStyle/>
                    <a:p>
                      <a:pPr marL="45720" marR="342900" fontAlgn="base">
                        <a:lnSpc>
                          <a:spcPts val="1005"/>
                        </a:lnSpc>
                        <a:spcBef>
                          <a:spcPts val="0"/>
                        </a:spcBef>
                        <a:spcAft>
                          <a:spcPts val="0"/>
                        </a:spcAft>
                      </a:pPr>
                      <a:r>
                        <a:rPr lang="en-US" sz="1000" dirty="0">
                          <a:effectLst/>
                        </a:rPr>
                        <a:t>Molecules in Motion</a:t>
                      </a:r>
                      <a:endParaRPr lang="en-US" sz="1000" dirty="0">
                        <a:effectLst/>
                        <a:latin typeface="Times New Roman"/>
                        <a:ea typeface="PMingLiU"/>
                      </a:endParaRPr>
                    </a:p>
                  </a:txBody>
                  <a:tcPr marL="0" marR="0" marT="0" marB="0"/>
                </a:tc>
                <a:tc>
                  <a:txBody>
                    <a:bodyPr/>
                    <a:lstStyle/>
                    <a:p>
                      <a:pPr marL="68580" marR="91440" algn="just" fontAlgn="base">
                        <a:lnSpc>
                          <a:spcPts val="1005"/>
                        </a:lnSpc>
                        <a:spcBef>
                          <a:spcPts val="0"/>
                        </a:spcBef>
                        <a:spcAft>
                          <a:spcPts val="0"/>
                        </a:spcAft>
                      </a:pPr>
                      <a:r>
                        <a:rPr lang="en-US" sz="1000" dirty="0">
                          <a:effectLst/>
                        </a:rPr>
                        <a:t>When molecules move fast we sense this as heat and slower moving molecules are experienced as cooler.</a:t>
                      </a:r>
                      <a:endParaRPr lang="en-US" sz="1000" dirty="0">
                        <a:effectLst/>
                        <a:latin typeface="Times New Roman"/>
                        <a:ea typeface="PMingLiU"/>
                      </a:endParaRPr>
                    </a:p>
                  </a:txBody>
                  <a:tcPr marL="0" marR="0" marT="0" marB="0"/>
                </a:tc>
                <a:extLst>
                  <a:ext uri="{0D108BD9-81ED-4DB2-BD59-A6C34878D82A}">
                    <a16:rowId xmlns:a16="http://schemas.microsoft.com/office/drawing/2014/main" val="120510496"/>
                  </a:ext>
                </a:extLst>
              </a:tr>
              <a:tr h="341328">
                <a:tc>
                  <a:txBody>
                    <a:bodyPr/>
                    <a:lstStyle/>
                    <a:p>
                      <a:pPr marL="68580" marR="434340" fontAlgn="base">
                        <a:lnSpc>
                          <a:spcPts val="1035"/>
                        </a:lnSpc>
                        <a:spcBef>
                          <a:spcPts val="0"/>
                        </a:spcBef>
                        <a:spcAft>
                          <a:spcPts val="0"/>
                        </a:spcAft>
                      </a:pPr>
                      <a:r>
                        <a:rPr lang="en-US" sz="1000" spc="-10" dirty="0">
                          <a:effectLst/>
                        </a:rPr>
                        <a:t>Eidetic Imagery</a:t>
                      </a:r>
                      <a:endParaRPr lang="en-US" sz="1000" dirty="0">
                        <a:effectLst/>
                        <a:latin typeface="Times New Roman"/>
                        <a:ea typeface="PMingLiU"/>
                      </a:endParaRPr>
                    </a:p>
                  </a:txBody>
                  <a:tcPr marL="0" marR="0" marT="0" marB="0"/>
                </a:tc>
                <a:tc>
                  <a:txBody>
                    <a:bodyPr/>
                    <a:lstStyle/>
                    <a:p>
                      <a:pPr marL="45720" marR="0" fontAlgn="base">
                        <a:lnSpc>
                          <a:spcPts val="1020"/>
                        </a:lnSpc>
                        <a:spcBef>
                          <a:spcPts val="0"/>
                        </a:spcBef>
                        <a:spcAft>
                          <a:spcPts val="0"/>
                        </a:spcAft>
                      </a:pPr>
                      <a:r>
                        <a:rPr lang="en-US" sz="1000" dirty="0">
                          <a:effectLst/>
                        </a:rPr>
                        <a:t>Neuro-electrical  Image Retention</a:t>
                      </a:r>
                      <a:endParaRPr lang="en-US" sz="1000" dirty="0">
                        <a:effectLst/>
                        <a:latin typeface="Times New Roman"/>
                        <a:ea typeface="PMingLiU"/>
                      </a:endParaRPr>
                    </a:p>
                  </a:txBody>
                  <a:tcPr marL="0" marR="0" marT="0" marB="0"/>
                </a:tc>
                <a:tc>
                  <a:txBody>
                    <a:bodyPr/>
                    <a:lstStyle/>
                    <a:p>
                      <a:pPr marL="31115" marR="0" fontAlgn="base">
                        <a:lnSpc>
                          <a:spcPts val="1030"/>
                        </a:lnSpc>
                        <a:spcBef>
                          <a:spcPts val="0"/>
                        </a:spcBef>
                        <a:spcAft>
                          <a:spcPts val="1015"/>
                        </a:spcAft>
                      </a:pPr>
                      <a:r>
                        <a:rPr lang="en-US" sz="1000" dirty="0">
                          <a:effectLst/>
                        </a:rPr>
                        <a:t>Images conjured up in our minds. “ In my mind’s eye, I see. . .”</a:t>
                      </a:r>
                      <a:endParaRPr lang="en-US" sz="1000" dirty="0">
                        <a:effectLst/>
                        <a:latin typeface="Times New Roman"/>
                        <a:ea typeface="PMingLiU"/>
                      </a:endParaRPr>
                    </a:p>
                  </a:txBody>
                  <a:tcPr marL="0" marR="0" marT="0" marB="0"/>
                </a:tc>
                <a:extLst>
                  <a:ext uri="{0D108BD9-81ED-4DB2-BD59-A6C34878D82A}">
                    <a16:rowId xmlns:a16="http://schemas.microsoft.com/office/drawing/2014/main" val="2645380746"/>
                  </a:ext>
                </a:extLst>
              </a:tr>
              <a:tr h="341328">
                <a:tc>
                  <a:txBody>
                    <a:bodyPr/>
                    <a:lstStyle/>
                    <a:p>
                      <a:pPr marL="68580" marR="388620" fontAlgn="base">
                        <a:lnSpc>
                          <a:spcPts val="1025"/>
                        </a:lnSpc>
                        <a:spcBef>
                          <a:spcPts val="0"/>
                        </a:spcBef>
                        <a:spcAft>
                          <a:spcPts val="0"/>
                        </a:spcAft>
                      </a:pPr>
                      <a:r>
                        <a:rPr lang="en-US" sz="1000" spc="-10" dirty="0">
                          <a:effectLst/>
                        </a:rPr>
                        <a:t>Magnetic Waves</a:t>
                      </a:r>
                      <a:endParaRPr lang="en-US" sz="1000" dirty="0">
                        <a:effectLst/>
                        <a:latin typeface="Times New Roman"/>
                        <a:ea typeface="PMingLiU"/>
                      </a:endParaRPr>
                    </a:p>
                  </a:txBody>
                  <a:tcPr marL="0" marR="0" marT="0" marB="0"/>
                </a:tc>
                <a:tc>
                  <a:txBody>
                    <a:bodyPr/>
                    <a:lstStyle/>
                    <a:p>
                      <a:pPr marL="68580" marR="0" fontAlgn="base">
                        <a:lnSpc>
                          <a:spcPts val="1005"/>
                        </a:lnSpc>
                        <a:spcBef>
                          <a:spcPts val="0"/>
                        </a:spcBef>
                        <a:spcAft>
                          <a:spcPts val="0"/>
                        </a:spcAft>
                      </a:pPr>
                      <a:r>
                        <a:rPr lang="en-US" sz="1000" dirty="0">
                          <a:effectLst/>
                        </a:rPr>
                        <a:t>Ferromagnetic Orientation</a:t>
                      </a:r>
                      <a:endParaRPr lang="en-US" sz="1000" dirty="0">
                        <a:effectLst/>
                        <a:latin typeface="Times New Roman"/>
                        <a:ea typeface="PMingLiU"/>
                      </a:endParaRPr>
                    </a:p>
                  </a:txBody>
                  <a:tcPr marL="0" marR="0" marT="0" marB="0"/>
                </a:tc>
                <a:tc>
                  <a:txBody>
                    <a:bodyPr/>
                    <a:lstStyle/>
                    <a:p>
                      <a:pPr marL="68580" marR="114300" algn="just" fontAlgn="base">
                        <a:lnSpc>
                          <a:spcPts val="1005"/>
                        </a:lnSpc>
                        <a:spcBef>
                          <a:spcPts val="0"/>
                        </a:spcBef>
                        <a:spcAft>
                          <a:spcPts val="0"/>
                        </a:spcAft>
                      </a:pPr>
                      <a:r>
                        <a:rPr lang="en-US" sz="1000" dirty="0">
                          <a:effectLst/>
                        </a:rPr>
                        <a:t>Sensing the pull of a magnetic field such as in a Magnetic Resonance Imaging (MRI) device.</a:t>
                      </a:r>
                      <a:endParaRPr lang="en-US" sz="1000" dirty="0">
                        <a:effectLst/>
                        <a:latin typeface="Times New Roman"/>
                        <a:ea typeface="PMingLiU"/>
                      </a:endParaRPr>
                    </a:p>
                  </a:txBody>
                  <a:tcPr marL="0" marR="0" marT="0" marB="0"/>
                </a:tc>
                <a:extLst>
                  <a:ext uri="{0D108BD9-81ED-4DB2-BD59-A6C34878D82A}">
                    <a16:rowId xmlns:a16="http://schemas.microsoft.com/office/drawing/2014/main" val="1352102196"/>
                  </a:ext>
                </a:extLst>
              </a:tr>
              <a:tr h="385609">
                <a:tc>
                  <a:txBody>
                    <a:bodyPr/>
                    <a:lstStyle/>
                    <a:p>
                      <a:pPr marL="73025" marR="0" fontAlgn="base">
                        <a:lnSpc>
                          <a:spcPts val="1050"/>
                        </a:lnSpc>
                        <a:spcBef>
                          <a:spcPts val="0"/>
                        </a:spcBef>
                        <a:spcAft>
                          <a:spcPts val="1995"/>
                        </a:spcAft>
                      </a:pPr>
                      <a:r>
                        <a:rPr lang="en-US" sz="1000" dirty="0">
                          <a:effectLst/>
                        </a:rPr>
                        <a:t>Infrared Rays</a:t>
                      </a:r>
                      <a:endParaRPr lang="en-US" sz="1000" dirty="0">
                        <a:effectLst/>
                        <a:latin typeface="Times New Roman"/>
                        <a:ea typeface="PMingLiU"/>
                      </a:endParaRPr>
                    </a:p>
                  </a:txBody>
                  <a:tcPr marL="0" marR="0" marT="0" marB="0"/>
                </a:tc>
                <a:tc>
                  <a:txBody>
                    <a:bodyPr/>
                    <a:lstStyle/>
                    <a:p>
                      <a:pPr marL="45720" marR="0" fontAlgn="base">
                        <a:lnSpc>
                          <a:spcPts val="1025"/>
                        </a:lnSpc>
                        <a:spcBef>
                          <a:spcPts val="0"/>
                        </a:spcBef>
                        <a:spcAft>
                          <a:spcPts val="0"/>
                        </a:spcAft>
                      </a:pPr>
                      <a:r>
                        <a:rPr lang="en-US" sz="1000" spc="5" dirty="0">
                          <a:effectLst/>
                        </a:rPr>
                        <a:t>Long</a:t>
                      </a:r>
                      <a:endParaRPr lang="en-US" sz="1000" dirty="0">
                        <a:effectLst/>
                      </a:endParaRPr>
                    </a:p>
                    <a:p>
                      <a:pPr marL="45720" marR="0" fontAlgn="base">
                        <a:lnSpc>
                          <a:spcPts val="1015"/>
                        </a:lnSpc>
                        <a:spcBef>
                          <a:spcPts val="0"/>
                        </a:spcBef>
                        <a:spcAft>
                          <a:spcPts val="0"/>
                        </a:spcAft>
                      </a:pPr>
                      <a:r>
                        <a:rPr lang="en-US" sz="1000" dirty="0">
                          <a:effectLst/>
                        </a:rPr>
                        <a:t>Electromagnetic Waves</a:t>
                      </a:r>
                      <a:endParaRPr lang="en-US" sz="1000" dirty="0">
                        <a:effectLst/>
                        <a:latin typeface="Times New Roman"/>
                        <a:ea typeface="PMingLiU"/>
                      </a:endParaRPr>
                    </a:p>
                  </a:txBody>
                  <a:tcPr marL="0" marR="0" marT="0" marB="0"/>
                </a:tc>
                <a:tc>
                  <a:txBody>
                    <a:bodyPr/>
                    <a:lstStyle/>
                    <a:p>
                      <a:pPr marL="31115" marR="0" fontAlgn="base">
                        <a:lnSpc>
                          <a:spcPts val="1030"/>
                        </a:lnSpc>
                        <a:spcBef>
                          <a:spcPts val="0"/>
                        </a:spcBef>
                        <a:spcAft>
                          <a:spcPts val="2025"/>
                        </a:spcAft>
                      </a:pPr>
                      <a:r>
                        <a:rPr lang="en-US" sz="1000" dirty="0">
                          <a:effectLst/>
                        </a:rPr>
                        <a:t>Part of the white light spectrum that are sensed on the skin</a:t>
                      </a:r>
                      <a:endParaRPr lang="en-US" sz="1000" dirty="0">
                        <a:effectLst/>
                        <a:latin typeface="Times New Roman"/>
                        <a:ea typeface="PMingLiU"/>
                      </a:endParaRPr>
                    </a:p>
                  </a:txBody>
                  <a:tcPr marL="0" marR="0" marT="0" marB="0"/>
                </a:tc>
                <a:extLst>
                  <a:ext uri="{0D108BD9-81ED-4DB2-BD59-A6C34878D82A}">
                    <a16:rowId xmlns:a16="http://schemas.microsoft.com/office/drawing/2014/main" val="3851342221"/>
                  </a:ext>
                </a:extLst>
              </a:tr>
              <a:tr h="519708">
                <a:tc>
                  <a:txBody>
                    <a:bodyPr/>
                    <a:lstStyle/>
                    <a:p>
                      <a:pPr marL="73025" marR="0" fontAlgn="base">
                        <a:lnSpc>
                          <a:spcPts val="1050"/>
                        </a:lnSpc>
                        <a:spcBef>
                          <a:spcPts val="0"/>
                        </a:spcBef>
                        <a:spcAft>
                          <a:spcPts val="2090"/>
                        </a:spcAft>
                      </a:pPr>
                      <a:r>
                        <a:rPr lang="en-US" sz="1000" dirty="0">
                          <a:effectLst/>
                        </a:rPr>
                        <a:t>Ionic Rays</a:t>
                      </a:r>
                      <a:endParaRPr lang="en-US" sz="1000" dirty="0">
                        <a:effectLst/>
                        <a:latin typeface="Times New Roman"/>
                        <a:ea typeface="PMingLiU"/>
                      </a:endParaRPr>
                    </a:p>
                  </a:txBody>
                  <a:tcPr marL="0" marR="0" marT="0" marB="0"/>
                </a:tc>
                <a:tc>
                  <a:txBody>
                    <a:bodyPr/>
                    <a:lstStyle/>
                    <a:p>
                      <a:pPr marL="64135" marR="0" fontAlgn="base">
                        <a:lnSpc>
                          <a:spcPts val="1030"/>
                        </a:lnSpc>
                        <a:spcBef>
                          <a:spcPts val="0"/>
                        </a:spcBef>
                        <a:spcAft>
                          <a:spcPts val="2120"/>
                        </a:spcAft>
                      </a:pPr>
                      <a:r>
                        <a:rPr lang="en-US" sz="1000" dirty="0">
                          <a:effectLst/>
                        </a:rPr>
                        <a:t>Ionic Charges</a:t>
                      </a:r>
                      <a:endParaRPr lang="en-US" sz="1000" dirty="0">
                        <a:effectLst/>
                        <a:latin typeface="Times New Roman"/>
                        <a:ea typeface="PMingLiU"/>
                      </a:endParaRPr>
                    </a:p>
                  </a:txBody>
                  <a:tcPr marL="0" marR="0" marT="0" marB="0"/>
                </a:tc>
                <a:tc>
                  <a:txBody>
                    <a:bodyPr/>
                    <a:lstStyle/>
                    <a:p>
                      <a:pPr marL="68580" marR="137160" algn="just" fontAlgn="base">
                        <a:lnSpc>
                          <a:spcPts val="1030"/>
                        </a:lnSpc>
                        <a:spcBef>
                          <a:spcPts val="0"/>
                        </a:spcBef>
                        <a:spcAft>
                          <a:spcPts val="30"/>
                        </a:spcAft>
                      </a:pPr>
                      <a:r>
                        <a:rPr lang="en-US" sz="1000" dirty="0">
                          <a:effectLst/>
                        </a:rPr>
                        <a:t>When the air contains many negative ions, we feel refreshed (like after a rain) and when there are an abundance of positive ions, the air feels heavy. (Before a rain)</a:t>
                      </a:r>
                      <a:endParaRPr lang="en-US" sz="1000" dirty="0">
                        <a:effectLst/>
                        <a:latin typeface="Times New Roman"/>
                        <a:ea typeface="PMingLiU"/>
                      </a:endParaRPr>
                    </a:p>
                  </a:txBody>
                  <a:tcPr marL="0" marR="0" marT="0" marB="0"/>
                </a:tc>
                <a:extLst>
                  <a:ext uri="{0D108BD9-81ED-4DB2-BD59-A6C34878D82A}">
                    <a16:rowId xmlns:a16="http://schemas.microsoft.com/office/drawing/2014/main" val="887193350"/>
                  </a:ext>
                </a:extLst>
              </a:tr>
            </a:tbl>
          </a:graphicData>
        </a:graphic>
      </p:graphicFrame>
    </p:spTree>
    <p:extLst>
      <p:ext uri="{BB962C8B-B14F-4D97-AF65-F5344CB8AC3E}">
        <p14:creationId xmlns:p14="http://schemas.microsoft.com/office/powerpoint/2010/main" val="1979771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appropriate leadership is. . .</a:t>
            </a:r>
          </a:p>
        </p:txBody>
      </p:sp>
      <p:pic>
        <p:nvPicPr>
          <p:cNvPr id="8194" name="Picture 2" descr="C:\Users\Regina\AppData\Local\Microsoft\Windows\Temporary Internet Files\Content.IE5\MIX0IDCB\MC9003565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79607">
            <a:off x="6432616" y="1847778"/>
            <a:ext cx="2083667" cy="26133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5800" y="1295399"/>
            <a:ext cx="5715000" cy="3923525"/>
          </a:xfrm>
        </p:spPr>
        <p:txBody>
          <a:bodyPr>
            <a:noAutofit/>
          </a:bodyPr>
          <a:lstStyle/>
          <a:p>
            <a:pPr>
              <a:lnSpc>
                <a:spcPct val="80000"/>
              </a:lnSpc>
              <a:buFont typeface="Wingdings" pitchFamily="2" charset="2"/>
              <a:buChar char="ü"/>
            </a:pPr>
            <a:r>
              <a:rPr lang="en-US" sz="2400" dirty="0"/>
              <a:t>Flexible, sometimes unpredictable</a:t>
            </a:r>
          </a:p>
          <a:p>
            <a:pPr>
              <a:lnSpc>
                <a:spcPct val="80000"/>
              </a:lnSpc>
              <a:buFont typeface="Wingdings" pitchFamily="2" charset="2"/>
              <a:buChar char="ü"/>
            </a:pPr>
            <a:r>
              <a:rPr lang="en-US" sz="2400" dirty="0"/>
              <a:t>Dynamic</a:t>
            </a:r>
          </a:p>
          <a:p>
            <a:pPr>
              <a:lnSpc>
                <a:spcPct val="80000"/>
              </a:lnSpc>
              <a:buFont typeface="Wingdings" pitchFamily="2" charset="2"/>
              <a:buChar char="ü"/>
            </a:pPr>
            <a:r>
              <a:rPr lang="en-US" sz="2400" dirty="0"/>
              <a:t>Often self-correcting, moderately instructive </a:t>
            </a:r>
          </a:p>
          <a:p>
            <a:pPr>
              <a:lnSpc>
                <a:spcPct val="80000"/>
              </a:lnSpc>
              <a:buFont typeface="Wingdings" pitchFamily="2" charset="2"/>
              <a:buChar char="ü"/>
            </a:pPr>
            <a:r>
              <a:rPr lang="en-US" sz="2400" dirty="0"/>
              <a:t>Noisy </a:t>
            </a:r>
          </a:p>
          <a:p>
            <a:pPr>
              <a:lnSpc>
                <a:spcPct val="80000"/>
              </a:lnSpc>
              <a:buFont typeface="Wingdings" pitchFamily="2" charset="2"/>
              <a:buChar char="ü"/>
            </a:pPr>
            <a:r>
              <a:rPr lang="en-US" sz="2400" dirty="0"/>
              <a:t>Challenging </a:t>
            </a:r>
          </a:p>
          <a:p>
            <a:pPr>
              <a:lnSpc>
                <a:spcPct val="80000"/>
              </a:lnSpc>
              <a:buFont typeface="Wingdings" pitchFamily="2" charset="2"/>
              <a:buChar char="ü"/>
            </a:pPr>
            <a:r>
              <a:rPr lang="en-US" sz="2400" dirty="0"/>
              <a:t>Element of </a:t>
            </a:r>
            <a:r>
              <a:rPr lang="en-US" sz="2400" i="1" dirty="0">
                <a:solidFill>
                  <a:srgbClr val="FF0000"/>
                </a:solidFill>
              </a:rPr>
              <a:t>risk but not unsafe</a:t>
            </a:r>
          </a:p>
          <a:p>
            <a:pPr>
              <a:lnSpc>
                <a:spcPct val="80000"/>
              </a:lnSpc>
              <a:buFont typeface="Wingdings" pitchFamily="2" charset="2"/>
              <a:buChar char="ü"/>
            </a:pPr>
            <a:r>
              <a:rPr lang="en-US" sz="2400" dirty="0"/>
              <a:t>Cyclical (Busy </a:t>
            </a:r>
            <a:r>
              <a:rPr lang="en-US" sz="2400" dirty="0" err="1"/>
              <a:t>vs</a:t>
            </a:r>
            <a:r>
              <a:rPr lang="en-US" sz="2400" dirty="0"/>
              <a:t> Brain Timeout Time)</a:t>
            </a:r>
          </a:p>
          <a:p>
            <a:pPr>
              <a:lnSpc>
                <a:spcPct val="80000"/>
              </a:lnSpc>
              <a:buFont typeface="Wingdings" pitchFamily="2" charset="2"/>
              <a:buChar char="ü"/>
            </a:pPr>
            <a:r>
              <a:rPr lang="en-US" sz="2400" dirty="0"/>
              <a:t>Social</a:t>
            </a:r>
          </a:p>
          <a:p>
            <a:pPr>
              <a:lnSpc>
                <a:spcPct val="80000"/>
              </a:lnSpc>
              <a:buFont typeface="Wingdings" pitchFamily="2" charset="2"/>
              <a:buChar char="ü"/>
            </a:pPr>
            <a:r>
              <a:rPr lang="en-US" sz="2400" dirty="0"/>
              <a:t>Low Threat</a:t>
            </a:r>
          </a:p>
          <a:p>
            <a:pPr>
              <a:lnSpc>
                <a:spcPct val="80000"/>
              </a:lnSpc>
              <a:buFont typeface="Wingdings" pitchFamily="2" charset="2"/>
              <a:buChar char="ü"/>
            </a:pPr>
            <a:r>
              <a:rPr lang="en-US" sz="2400" dirty="0"/>
              <a:t>Allows Patternmaking for Meaning</a:t>
            </a:r>
          </a:p>
          <a:p>
            <a:endParaRPr lang="en-US" sz="24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32</a:t>
            </a:fld>
            <a:endParaRPr lang="en-US" dirty="0"/>
          </a:p>
        </p:txBody>
      </p:sp>
    </p:spTree>
    <p:extLst>
      <p:ext uri="{BB962C8B-B14F-4D97-AF65-F5344CB8AC3E}">
        <p14:creationId xmlns:p14="http://schemas.microsoft.com/office/powerpoint/2010/main" val="777655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33</a:t>
            </a:fld>
            <a:endParaRPr lang="en-US"/>
          </a:p>
        </p:txBody>
      </p:sp>
      <p:sp>
        <p:nvSpPr>
          <p:cNvPr id="4" name="Rectangle 2"/>
          <p:cNvSpPr>
            <a:spLocks noChangeArrowheads="1"/>
          </p:cNvSpPr>
          <p:nvPr/>
        </p:nvSpPr>
        <p:spPr bwMode="auto">
          <a:xfrm>
            <a:off x="1143000" y="1694950"/>
            <a:ext cx="70866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pitchFamily="34" charset="0"/>
                <a:cs typeface="Arial" pitchFamily="34" charset="0"/>
              </a:rPr>
              <a:t>The sixth most important words: "I admit I made a mistake."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pitchFamily="34" charset="0"/>
                <a:cs typeface="Arial" pitchFamily="34" charset="0"/>
              </a:rPr>
              <a:t>The fifth most important words: "You did a good job."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pitchFamily="34" charset="0"/>
                <a:cs typeface="Arial" pitchFamily="34" charset="0"/>
              </a:rPr>
              <a:t>The fourth most important words: "What is your opinion."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pitchFamily="34" charset="0"/>
                <a:cs typeface="Arial" pitchFamily="34" charset="0"/>
              </a:rPr>
              <a:t>The third most important words: "If you please."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pitchFamily="34" charset="0"/>
                <a:cs typeface="Arial" pitchFamily="34" charset="0"/>
              </a:rPr>
              <a:t>The second most important words: "Thank you,"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pitchFamily="34" charset="0"/>
                <a:cs typeface="Arial" pitchFamily="34" charset="0"/>
              </a:rPr>
              <a:t>The first most important word: "We"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pitchFamily="34" charset="0"/>
                <a:cs typeface="Arial" pitchFamily="34" charset="0"/>
              </a:rPr>
              <a:t>The least important word: "I </a:t>
            </a:r>
          </a:p>
        </p:txBody>
      </p:sp>
      <p:sp>
        <p:nvSpPr>
          <p:cNvPr id="3" name="TextBox 2"/>
          <p:cNvSpPr txBox="1"/>
          <p:nvPr/>
        </p:nvSpPr>
        <p:spPr>
          <a:xfrm>
            <a:off x="1943100" y="976502"/>
            <a:ext cx="5486400" cy="707886"/>
          </a:xfrm>
          <a:prstGeom prst="rect">
            <a:avLst/>
          </a:prstGeom>
          <a:noFill/>
        </p:spPr>
        <p:txBody>
          <a:bodyPr wrap="square" rtlCol="0">
            <a:spAutoFit/>
          </a:bodyPr>
          <a:lstStyle/>
          <a:p>
            <a:r>
              <a:rPr lang="en-US" sz="4000" dirty="0"/>
              <a:t>WORDS TO LEAD BY</a:t>
            </a:r>
          </a:p>
        </p:txBody>
      </p:sp>
    </p:spTree>
    <p:extLst>
      <p:ext uri="{BB962C8B-B14F-4D97-AF65-F5344CB8AC3E}">
        <p14:creationId xmlns:p14="http://schemas.microsoft.com/office/powerpoint/2010/main" val="147892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egina\AppData\Local\Microsoft\Windows\Temporary Internet Files\Content.IE5\IPVYCQFT\MC9003182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58658">
            <a:off x="6276649" y="221106"/>
            <a:ext cx="1143000" cy="1646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381000"/>
            <a:ext cx="7520940" cy="548640"/>
          </a:xfrm>
        </p:spPr>
        <p:txBody>
          <a:bodyPr/>
          <a:lstStyle/>
          <a:p>
            <a:r>
              <a:rPr lang="en-US" dirty="0"/>
              <a:t>Brain gender and Leadership</a:t>
            </a:r>
          </a:p>
        </p:txBody>
      </p:sp>
      <p:sp>
        <p:nvSpPr>
          <p:cNvPr id="3" name="Text Placeholder 2"/>
          <p:cNvSpPr>
            <a:spLocks noGrp="1"/>
          </p:cNvSpPr>
          <p:nvPr>
            <p:ph type="body" idx="1"/>
          </p:nvPr>
        </p:nvSpPr>
        <p:spPr>
          <a:xfrm rot="16200000">
            <a:off x="-840532" y="2590800"/>
            <a:ext cx="2514600" cy="381000"/>
          </a:xfrm>
          <a:solidFill>
            <a:schemeClr val="accent2"/>
          </a:solidFill>
        </p:spPr>
        <p:txBody>
          <a:bodyPr/>
          <a:lstStyle/>
          <a:p>
            <a:r>
              <a:rPr lang="en-US" b="1" dirty="0"/>
              <a:t>MALES Generally </a:t>
            </a:r>
          </a:p>
        </p:txBody>
      </p:sp>
      <p:sp>
        <p:nvSpPr>
          <p:cNvPr id="4" name="Content Placeholder 3"/>
          <p:cNvSpPr>
            <a:spLocks noGrp="1"/>
          </p:cNvSpPr>
          <p:nvPr>
            <p:ph sz="half" idx="2"/>
          </p:nvPr>
        </p:nvSpPr>
        <p:spPr>
          <a:xfrm>
            <a:off x="533400" y="990600"/>
            <a:ext cx="3810000" cy="3210608"/>
          </a:xfrm>
        </p:spPr>
        <p:txBody>
          <a:bodyPr>
            <a:noAutofit/>
          </a:bodyPr>
          <a:lstStyle/>
          <a:p>
            <a:pPr marL="0" indent="0"/>
            <a:r>
              <a:rPr lang="en-US" sz="1400" dirty="0"/>
              <a:t>Act impulsively and alert to photos of fearful faces </a:t>
            </a:r>
          </a:p>
          <a:p>
            <a:r>
              <a:rPr lang="en-US" sz="1400" dirty="0"/>
              <a:t>Smaller corpus callosum, fewer connections</a:t>
            </a:r>
          </a:p>
          <a:p>
            <a:pPr marL="0" indent="0"/>
            <a:r>
              <a:rPr lang="en-US" sz="1400" dirty="0"/>
              <a:t>Larger and faster growing hippocampus</a:t>
            </a:r>
          </a:p>
          <a:p>
            <a:pPr marL="0" indent="0"/>
            <a:r>
              <a:rPr lang="en-US" sz="1400" dirty="0"/>
              <a:t>Hypothalamus  larger, about twice as large females (regulates mating behavior)</a:t>
            </a:r>
          </a:p>
          <a:p>
            <a:pPr marL="0" indent="0"/>
            <a:r>
              <a:rPr lang="en-US" sz="1400" dirty="0"/>
              <a:t>Males optical and visual fields need rely on movement</a:t>
            </a:r>
          </a:p>
          <a:p>
            <a:pPr marL="0" indent="0"/>
            <a:r>
              <a:rPr lang="en-US" sz="1400" dirty="0"/>
              <a:t>More areas dedicated to spatial-visual operations</a:t>
            </a:r>
          </a:p>
          <a:p>
            <a:pPr marL="0" indent="0"/>
            <a:r>
              <a:rPr lang="en-US" sz="1400" dirty="0"/>
              <a:t>Brain may shut down with long explanations or meetings </a:t>
            </a:r>
          </a:p>
          <a:p>
            <a:pPr marL="0" indent="0"/>
            <a:r>
              <a:rPr lang="en-US" sz="1400" dirty="0"/>
              <a:t>Testosterone rise may precipitate aggression and competitive behavior</a:t>
            </a:r>
          </a:p>
        </p:txBody>
      </p:sp>
      <p:sp>
        <p:nvSpPr>
          <p:cNvPr id="5" name="Text Placeholder 4"/>
          <p:cNvSpPr>
            <a:spLocks noGrp="1"/>
          </p:cNvSpPr>
          <p:nvPr>
            <p:ph type="body" sz="quarter" idx="3"/>
          </p:nvPr>
        </p:nvSpPr>
        <p:spPr>
          <a:xfrm rot="16200000">
            <a:off x="7477294" y="2658503"/>
            <a:ext cx="2667000" cy="400387"/>
          </a:xfrm>
          <a:solidFill>
            <a:schemeClr val="accent2"/>
          </a:solidFill>
        </p:spPr>
        <p:txBody>
          <a:bodyPr>
            <a:normAutofit fontScale="92500"/>
          </a:bodyPr>
          <a:lstStyle/>
          <a:p>
            <a:r>
              <a:rPr lang="en-US" b="1" dirty="0"/>
              <a:t>Females Generally</a:t>
            </a:r>
          </a:p>
        </p:txBody>
      </p:sp>
      <p:sp>
        <p:nvSpPr>
          <p:cNvPr id="6" name="Content Placeholder 5"/>
          <p:cNvSpPr>
            <a:spLocks noGrp="1"/>
          </p:cNvSpPr>
          <p:nvPr>
            <p:ph sz="quarter" idx="4"/>
          </p:nvPr>
        </p:nvSpPr>
        <p:spPr>
          <a:xfrm>
            <a:off x="4576665" y="1524000"/>
            <a:ext cx="4267200" cy="3429000"/>
          </a:xfrm>
        </p:spPr>
        <p:txBody>
          <a:bodyPr>
            <a:normAutofit/>
          </a:bodyPr>
          <a:lstStyle/>
          <a:p>
            <a:r>
              <a:rPr lang="en-US" sz="1500" dirty="0"/>
              <a:t>Less impulsive</a:t>
            </a:r>
          </a:p>
          <a:p>
            <a:pPr marL="0" indent="0"/>
            <a:r>
              <a:rPr lang="en-US" sz="1500" dirty="0"/>
              <a:t>More interested in figuring out meaning of faces</a:t>
            </a:r>
          </a:p>
          <a:p>
            <a:pPr marL="0" indent="0"/>
            <a:r>
              <a:rPr lang="en-US" sz="1500" dirty="0"/>
              <a:t>Larger thicker  corpus callosum with more connections</a:t>
            </a:r>
          </a:p>
          <a:p>
            <a:pPr marL="0" indent="0"/>
            <a:r>
              <a:rPr lang="en-US" sz="1500" dirty="0"/>
              <a:t>Smaller and slower growing  hippocampus</a:t>
            </a:r>
          </a:p>
          <a:p>
            <a:pPr marL="0" indent="0"/>
            <a:r>
              <a:rPr lang="en-US" sz="1500" dirty="0"/>
              <a:t>Hypothalamus  about half the size of males (regulates mating behavior)</a:t>
            </a:r>
          </a:p>
          <a:p>
            <a:pPr marL="0" indent="0"/>
            <a:r>
              <a:rPr lang="en-US" sz="1500" dirty="0"/>
              <a:t>Verbal and attentions areas are larger in females</a:t>
            </a:r>
          </a:p>
          <a:p>
            <a:pPr marL="0" indent="0"/>
            <a:r>
              <a:rPr lang="en-US" sz="1500" dirty="0"/>
              <a:t>Boredom leads to distractions and  socializing to increase connecting in long meetings</a:t>
            </a:r>
          </a:p>
          <a:p>
            <a:pPr marL="0" indent="0"/>
            <a:r>
              <a:rPr lang="en-US" sz="1500" dirty="0"/>
              <a:t>Oxytocin and serotonin may cause withdrawal</a:t>
            </a:r>
          </a:p>
          <a:p>
            <a:pPr marL="0" indent="0"/>
            <a:endParaRPr lang="en-US" sz="1600"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4</a:t>
            </a:fld>
            <a:endParaRPr lang="en-US" dirty="0"/>
          </a:p>
        </p:txBody>
      </p:sp>
      <p:sp>
        <p:nvSpPr>
          <p:cNvPr id="8" name="TextBox 7"/>
          <p:cNvSpPr txBox="1"/>
          <p:nvPr/>
        </p:nvSpPr>
        <p:spPr>
          <a:xfrm>
            <a:off x="533400" y="5105400"/>
            <a:ext cx="7924800" cy="1200329"/>
          </a:xfrm>
          <a:prstGeom prst="rect">
            <a:avLst/>
          </a:prstGeom>
          <a:noFill/>
        </p:spPr>
        <p:txBody>
          <a:bodyPr wrap="square" rtlCol="0">
            <a:spAutoFit/>
          </a:bodyPr>
          <a:lstStyle/>
          <a:p>
            <a:r>
              <a:rPr lang="en-US" dirty="0"/>
              <a:t>Neither brain is better than the other. Male and female brains evolved differently specializing in tasks and behaviors that aided the survival of our species. Many of these are coded in our genes and determine how certain portions of the brain will operate.</a:t>
            </a:r>
          </a:p>
        </p:txBody>
      </p:sp>
      <p:sp>
        <p:nvSpPr>
          <p:cNvPr id="9" name="Rectangle 8"/>
          <p:cNvSpPr/>
          <p:nvPr/>
        </p:nvSpPr>
        <p:spPr>
          <a:xfrm>
            <a:off x="9367838" y="2127578"/>
            <a:ext cx="2286000" cy="523220"/>
          </a:xfrm>
          <a:prstGeom prst="rect">
            <a:avLst/>
          </a:prstGeom>
        </p:spPr>
        <p:txBody>
          <a:bodyPr lIns="91440" tIns="45720" rIns="91440" bIns="45720" anchor="t">
            <a:spAutoFit/>
          </a:bodyPr>
          <a:lstStyle/>
          <a:p>
            <a:pPr lvl="0">
              <a:spcBef>
                <a:spcPts val="800"/>
              </a:spcBef>
            </a:pPr>
            <a:r>
              <a:rPr lang="en-US" sz="1400" b="1" cap="all" spc="400" dirty="0" err="1">
                <a:solidFill>
                  <a:srgbClr val="000000"/>
                </a:solidFill>
                <a:ea typeface="+mj-ea"/>
                <a:cs typeface="Tunga"/>
              </a:rPr>
              <a:t>emles</a:t>
            </a:r>
            <a:r>
              <a:rPr lang="en-US" sz="1400" b="1" cap="all" spc="400" dirty="0">
                <a:solidFill>
                  <a:srgbClr val="000000"/>
                </a:solidFill>
                <a:ea typeface="+mj-ea"/>
                <a:cs typeface="Tunga"/>
              </a:rPr>
              <a:t> Generally</a:t>
            </a:r>
          </a:p>
        </p:txBody>
      </p:sp>
    </p:spTree>
    <p:extLst>
      <p:ext uri="{BB962C8B-B14F-4D97-AF65-F5344CB8AC3E}">
        <p14:creationId xmlns:p14="http://schemas.microsoft.com/office/powerpoint/2010/main" val="187858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BIOLOGICAL GENDER  MAY Affect Leadership</a:t>
            </a:r>
          </a:p>
        </p:txBody>
      </p:sp>
      <p:sp>
        <p:nvSpPr>
          <p:cNvPr id="3" name="Content Placeholder 2"/>
          <p:cNvSpPr>
            <a:spLocks noGrp="1"/>
          </p:cNvSpPr>
          <p:nvPr>
            <p:ph idx="1"/>
          </p:nvPr>
        </p:nvSpPr>
        <p:spPr>
          <a:xfrm>
            <a:off x="640702" y="1295400"/>
            <a:ext cx="3702698" cy="3886200"/>
          </a:xfrm>
        </p:spPr>
        <p:txBody>
          <a:bodyPr>
            <a:normAutofit/>
          </a:bodyPr>
          <a:lstStyle/>
          <a:p>
            <a:pPr marL="0" indent="0"/>
            <a:r>
              <a:rPr lang="en-US" dirty="0">
                <a:latin typeface="Arial" panose="020B0604020202020204" pitchFamily="34" charset="0"/>
                <a:cs typeface="Arial" panose="020B0604020202020204" pitchFamily="34" charset="0"/>
              </a:rPr>
              <a:t>May perceive females as weak and nonassertive</a:t>
            </a:r>
          </a:p>
          <a:p>
            <a:pPr marL="0" indent="0"/>
            <a:r>
              <a:rPr lang="en-US" dirty="0">
                <a:latin typeface="Arial" panose="020B0604020202020204" pitchFamily="34" charset="0"/>
                <a:cs typeface="Arial" panose="020B0604020202020204" pitchFamily="34" charset="0"/>
              </a:rPr>
              <a:t>More likely to  want to dominate (win) and conquer (someone loses)</a:t>
            </a:r>
          </a:p>
          <a:p>
            <a:pPr marL="0" indent="0"/>
            <a:r>
              <a:rPr lang="en-US" dirty="0">
                <a:latin typeface="Arial" panose="020B0604020202020204" pitchFamily="34" charset="0"/>
                <a:cs typeface="Arial" panose="020B0604020202020204" pitchFamily="34" charset="0"/>
              </a:rPr>
              <a:t>May not think adequately about the consequences of actions before acting</a:t>
            </a:r>
          </a:p>
          <a:p>
            <a:pPr marL="0" indent="0"/>
            <a:r>
              <a:rPr lang="en-US" dirty="0">
                <a:latin typeface="Arial" panose="020B0604020202020204" pitchFamily="34" charset="0"/>
                <a:cs typeface="Arial" panose="020B0604020202020204" pitchFamily="34" charset="0"/>
              </a:rPr>
              <a:t>More likely to respond aggressively to any perceived threat to territory or threats to potential mates</a:t>
            </a:r>
          </a:p>
        </p:txBody>
      </p:sp>
      <p:sp>
        <p:nvSpPr>
          <p:cNvPr id="4" name="Slide Number Placeholder 3"/>
          <p:cNvSpPr>
            <a:spLocks noGrp="1"/>
          </p:cNvSpPr>
          <p:nvPr>
            <p:ph type="sldNum" sz="quarter" idx="12"/>
          </p:nvPr>
        </p:nvSpPr>
        <p:spPr/>
        <p:txBody>
          <a:bodyPr/>
          <a:lstStyle/>
          <a:p>
            <a:fld id="{2754ED01-E2A0-4C1E-8E21-014B99041579}" type="slidenum">
              <a:rPr lang="en-US" smtClean="0"/>
              <a:pPr/>
              <a:t>5</a:t>
            </a:fld>
            <a:endParaRPr lang="en-US" dirty="0"/>
          </a:p>
        </p:txBody>
      </p:sp>
      <p:sp>
        <p:nvSpPr>
          <p:cNvPr id="5" name="TextBox 4"/>
          <p:cNvSpPr txBox="1"/>
          <p:nvPr/>
        </p:nvSpPr>
        <p:spPr>
          <a:xfrm>
            <a:off x="4540898" y="1332723"/>
            <a:ext cx="3962400" cy="3077766"/>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May perceive overt actions as threatening and aggressive</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Are  more likely to mediate conflict to build consensus</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Use more words</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Less focused on threats, more connections for caring, empathy, and sympathy</a:t>
            </a:r>
          </a:p>
          <a:p>
            <a:endParaRPr lang="en-US" b="1" dirty="0"/>
          </a:p>
        </p:txBody>
      </p:sp>
    </p:spTree>
    <p:extLst>
      <p:ext uri="{BB962C8B-B14F-4D97-AF65-F5344CB8AC3E}">
        <p14:creationId xmlns:p14="http://schemas.microsoft.com/office/powerpoint/2010/main" val="229437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6</a:t>
            </a:fld>
            <a:endParaRPr lang="en-US"/>
          </a:p>
        </p:txBody>
      </p:sp>
      <p:sp>
        <p:nvSpPr>
          <p:cNvPr id="3" name="Rectangle 2"/>
          <p:cNvSpPr/>
          <p:nvPr/>
        </p:nvSpPr>
        <p:spPr>
          <a:xfrm>
            <a:off x="1066800" y="533400"/>
            <a:ext cx="6400800" cy="4370427"/>
          </a:xfrm>
          <a:prstGeom prst="rect">
            <a:avLst/>
          </a:prstGeom>
        </p:spPr>
        <p:txBody>
          <a:bodyPr wrap="square">
            <a:spAutoFit/>
          </a:bodyPr>
          <a:lstStyle/>
          <a:p>
            <a:r>
              <a:rPr lang="en-US" b="1" u="sng" dirty="0">
                <a:solidFill>
                  <a:srgbClr val="FF0000"/>
                </a:solidFill>
              </a:rPr>
              <a:t>Leadership Implications for the Uniqueness Principle:</a:t>
            </a:r>
          </a:p>
          <a:p>
            <a:endParaRPr lang="en-US" b="1" u="sng" dirty="0">
              <a:solidFill>
                <a:srgbClr val="FF0000"/>
              </a:solidFill>
            </a:endParaRPr>
          </a:p>
          <a:p>
            <a:pPr marL="344488" indent="-344488"/>
            <a:r>
              <a:rPr lang="en-US" sz="1600" b="1" dirty="0">
                <a:latin typeface="Arial" panose="020B0604020202020204" pitchFamily="34" charset="0"/>
                <a:cs typeface="Arial" panose="020B0604020202020204" pitchFamily="34" charset="0"/>
              </a:rPr>
              <a:t>1.  Using standardized or rigid, strategies and policies that do not allow for the differences in brain organization may make it difficult for workers to perform or improve their performance. It also means that some expectations may be developmentally inappropriate for that person’s brain.</a:t>
            </a:r>
          </a:p>
          <a:p>
            <a:pPr marL="457200" indent="-457200">
              <a:buAutoNum type="arabicPeriod"/>
            </a:pPr>
            <a:endParaRPr lang="en-US" sz="1600" b="1" dirty="0">
              <a:latin typeface="Arial" panose="020B0604020202020204" pitchFamily="34" charset="0"/>
              <a:cs typeface="Arial" panose="020B0604020202020204" pitchFamily="34" charset="0"/>
            </a:endParaRPr>
          </a:p>
          <a:p>
            <a:pPr marL="344488" indent="-344488"/>
            <a:r>
              <a:rPr lang="en-US" sz="1600" b="1" dirty="0">
                <a:latin typeface="Arial" panose="020B0604020202020204" pitchFamily="34" charset="0"/>
                <a:cs typeface="Arial" panose="020B0604020202020204" pitchFamily="34" charset="0"/>
              </a:rPr>
              <a:t>2.  Culture, language, and differences in experience mean that  there will be more than one speed or way to solve a problem to get things done</a:t>
            </a:r>
          </a:p>
          <a:p>
            <a:endParaRPr lang="en-US" sz="1600" b="1" dirty="0">
              <a:latin typeface="Arial" panose="020B0604020202020204" pitchFamily="34" charset="0"/>
              <a:cs typeface="Arial" panose="020B0604020202020204" pitchFamily="34" charset="0"/>
            </a:endParaRPr>
          </a:p>
          <a:p>
            <a:pPr marL="342900" indent="-342900">
              <a:buAutoNum type="arabicPeriod" startAt="3"/>
            </a:pPr>
            <a:r>
              <a:rPr lang="en-US" sz="1600" b="1" dirty="0">
                <a:latin typeface="Arial" panose="020B0604020202020204" pitchFamily="34" charset="0"/>
                <a:cs typeface="Arial" panose="020B0604020202020204" pitchFamily="34" charset="0"/>
              </a:rPr>
              <a:t>Difference does not mean deficit</a:t>
            </a:r>
          </a:p>
          <a:p>
            <a:pPr marL="342900" indent="-342900">
              <a:buAutoNum type="arabicPeriod" startAt="3"/>
            </a:pPr>
            <a:endParaRPr lang="en-US" sz="1600" b="1" dirty="0">
              <a:latin typeface="Arial" panose="020B0604020202020204" pitchFamily="34" charset="0"/>
              <a:cs typeface="Arial" panose="020B0604020202020204" pitchFamily="34" charset="0"/>
            </a:endParaRPr>
          </a:p>
          <a:p>
            <a:pPr marL="55563" indent="-55563"/>
            <a:r>
              <a:rPr lang="en-US" sz="1600" b="1" dirty="0">
                <a:latin typeface="Arial" panose="020B0604020202020204" pitchFamily="34" charset="0"/>
                <a:cs typeface="Arial" panose="020B0604020202020204" pitchFamily="34" charset="0"/>
              </a:rPr>
              <a:t>4.  Choose a diverse team of people with different strengths</a:t>
            </a:r>
          </a:p>
          <a:p>
            <a:pPr marL="55563" indent="-55563"/>
            <a:endParaRPr lang="en-US" sz="1600" b="1" dirty="0">
              <a:latin typeface="Arial" panose="020B0604020202020204" pitchFamily="34" charset="0"/>
              <a:cs typeface="Arial" panose="020B0604020202020204" pitchFamily="34" charset="0"/>
            </a:endParaRPr>
          </a:p>
          <a:p>
            <a:pPr marL="342900" indent="-342900">
              <a:buAutoNum type="arabicPeriod" startAt="3"/>
            </a:pPr>
            <a:endParaRPr lang="en-US" b="1" dirty="0"/>
          </a:p>
        </p:txBody>
      </p:sp>
    </p:spTree>
    <p:extLst>
      <p:ext uri="{BB962C8B-B14F-4D97-AF65-F5344CB8AC3E}">
        <p14:creationId xmlns:p14="http://schemas.microsoft.com/office/powerpoint/2010/main" val="43371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63840" cy="1539240"/>
          </a:xfrm>
        </p:spPr>
        <p:txBody>
          <a:bodyPr/>
          <a:lstStyle/>
          <a:p>
            <a:r>
              <a:rPr lang="en-US" b="1" dirty="0"/>
              <a:t>               </a:t>
            </a:r>
            <a:br>
              <a:rPr lang="en-US" b="1" dirty="0"/>
            </a:br>
            <a:r>
              <a:rPr lang="en-US" sz="2400" b="1" dirty="0"/>
              <a:t>:</a:t>
            </a:r>
            <a:endParaRPr lang="en-US" sz="240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7</a:t>
            </a:fld>
            <a:endParaRPr lang="en-US"/>
          </a:p>
        </p:txBody>
      </p:sp>
      <p:sp>
        <p:nvSpPr>
          <p:cNvPr id="5" name="TextBox 4"/>
          <p:cNvSpPr txBox="1"/>
          <p:nvPr/>
        </p:nvSpPr>
        <p:spPr>
          <a:xfrm>
            <a:off x="990600" y="1099908"/>
            <a:ext cx="6629402" cy="2893100"/>
          </a:xfrm>
          <a:prstGeom prst="rect">
            <a:avLst/>
          </a:prstGeom>
          <a:noFill/>
        </p:spPr>
        <p:txBody>
          <a:bodyPr wrap="square" rtlCol="0">
            <a:spAutoFit/>
          </a:bodyPr>
          <a:lstStyle/>
          <a:p>
            <a:pPr marL="344488" indent="-344488"/>
            <a:r>
              <a:rPr lang="en-US" b="1" dirty="0"/>
              <a:t>5.  </a:t>
            </a:r>
            <a:r>
              <a:rPr lang="en-US" sz="1600" b="1" dirty="0">
                <a:latin typeface="Arial" panose="020B0604020202020204" pitchFamily="34" charset="0"/>
                <a:cs typeface="Arial" panose="020B0604020202020204" pitchFamily="34" charset="0"/>
              </a:rPr>
              <a:t>As long as core principles are respected, be flexible in how individuals carry out their work</a:t>
            </a:r>
          </a:p>
          <a:p>
            <a:pPr marL="112713" indent="-112713"/>
            <a:endParaRPr lang="en-US" sz="1600" b="1" dirty="0">
              <a:latin typeface="Arial" panose="020B0604020202020204" pitchFamily="34" charset="0"/>
              <a:cs typeface="Arial" panose="020B0604020202020204" pitchFamily="34" charset="0"/>
            </a:endParaRPr>
          </a:p>
          <a:p>
            <a:pPr marL="112713" indent="-112713"/>
            <a:r>
              <a:rPr lang="en-US" sz="1600" b="1" dirty="0">
                <a:latin typeface="Arial" panose="020B0604020202020204" pitchFamily="34" charset="0"/>
                <a:cs typeface="Arial" panose="020B0604020202020204" pitchFamily="34" charset="0"/>
              </a:rPr>
              <a:t>6. Practice doing different things to prime the brain for    flexibility</a:t>
            </a:r>
          </a:p>
          <a:p>
            <a:pPr marL="112713" indent="-112713"/>
            <a:endParaRPr lang="en-US" sz="1600" b="1" dirty="0">
              <a:latin typeface="Arial" panose="020B0604020202020204" pitchFamily="34" charset="0"/>
              <a:cs typeface="Arial" panose="020B0604020202020204" pitchFamily="34" charset="0"/>
            </a:endParaRPr>
          </a:p>
          <a:p>
            <a:pPr marL="112713" indent="-112713"/>
            <a:r>
              <a:rPr lang="en-US" sz="1600" b="1" dirty="0">
                <a:latin typeface="Arial" panose="020B0604020202020204" pitchFamily="34" charset="0"/>
                <a:cs typeface="Arial" panose="020B0604020202020204" pitchFamily="34" charset="0"/>
              </a:rPr>
              <a:t>7. Hire people who have innate strengths and traits for the job you need to be done.</a:t>
            </a:r>
          </a:p>
          <a:p>
            <a:pPr marL="112713" indent="-112713"/>
            <a:endParaRPr lang="en-US" sz="1600" b="1" dirty="0">
              <a:latin typeface="Arial" panose="020B0604020202020204" pitchFamily="34" charset="0"/>
              <a:cs typeface="Arial" panose="020B0604020202020204" pitchFamily="34" charset="0"/>
            </a:endParaRPr>
          </a:p>
          <a:p>
            <a:pPr marL="112713" indent="-112713"/>
            <a:r>
              <a:rPr lang="en-US" sz="1600" b="1" dirty="0">
                <a:latin typeface="Arial" panose="020B0604020202020204" pitchFamily="34" charset="0"/>
                <a:cs typeface="Arial" panose="020B0604020202020204" pitchFamily="34" charset="0"/>
              </a:rPr>
              <a:t>8. Skills can be learned but it is more problematic to change personality and ways of being. </a:t>
            </a:r>
          </a:p>
          <a:p>
            <a:endParaRPr lang="en-US" sz="2000" dirty="0"/>
          </a:p>
        </p:txBody>
      </p:sp>
      <p:pic>
        <p:nvPicPr>
          <p:cNvPr id="6" name="Picture 12" descr="j01252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055181" y="2758440"/>
            <a:ext cx="2924577" cy="3200400"/>
          </a:xfrm>
          <a:prstGeom prst="rect">
            <a:avLst/>
          </a:prstGeom>
        </p:spPr>
      </p:pic>
    </p:spTree>
    <p:extLst>
      <p:ext uri="{BB962C8B-B14F-4D97-AF65-F5344CB8AC3E}">
        <p14:creationId xmlns:p14="http://schemas.microsoft.com/office/powerpoint/2010/main" val="2422454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#2</a:t>
            </a:r>
            <a:r>
              <a:rPr lang="en-US" u="sng" dirty="0"/>
              <a:t>: STRESS AND THREATS INHIBIT LEARNING</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8</a:t>
            </a:fld>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29" t="10030" r="6181" b="56817"/>
          <a:stretch/>
        </p:blipFill>
        <p:spPr bwMode="auto">
          <a:xfrm>
            <a:off x="762000" y="1181100"/>
            <a:ext cx="3809999" cy="247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l="7872" t="51129" r="4752" b="14264"/>
          <a:stretch>
            <a:fillRect/>
          </a:stretch>
        </p:blipFill>
        <p:spPr bwMode="auto">
          <a:xfrm>
            <a:off x="4619430" y="1143000"/>
            <a:ext cx="4000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Box 13"/>
          <p:cNvSpPr txBox="1">
            <a:spLocks noChangeArrowheads="1"/>
          </p:cNvSpPr>
          <p:nvPr/>
        </p:nvSpPr>
        <p:spPr bwMode="auto">
          <a:xfrm>
            <a:off x="809430" y="3893976"/>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Normal State- </a:t>
            </a:r>
          </a:p>
          <a:p>
            <a:pPr eaLnBrk="1" hangingPunct="1"/>
            <a:r>
              <a:rPr lang="en-US" dirty="0"/>
              <a:t>High Challenge, Low Threat</a:t>
            </a:r>
          </a:p>
        </p:txBody>
      </p:sp>
      <p:sp>
        <p:nvSpPr>
          <p:cNvPr id="9" name="TextBox 14"/>
          <p:cNvSpPr txBox="1">
            <a:spLocks noChangeArrowheads="1"/>
          </p:cNvSpPr>
          <p:nvPr/>
        </p:nvSpPr>
        <p:spPr bwMode="auto">
          <a:xfrm>
            <a:off x="4724400" y="3796408"/>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Abnormal State-</a:t>
            </a:r>
          </a:p>
          <a:p>
            <a:pPr eaLnBrk="1" hangingPunct="1"/>
            <a:r>
              <a:rPr lang="en-US" dirty="0"/>
              <a:t>High Stress, High Threat, </a:t>
            </a:r>
          </a:p>
        </p:txBody>
      </p:sp>
      <p:sp>
        <p:nvSpPr>
          <p:cNvPr id="10" name="TextBox 9"/>
          <p:cNvSpPr txBox="1"/>
          <p:nvPr/>
        </p:nvSpPr>
        <p:spPr>
          <a:xfrm>
            <a:off x="7769678" y="3745468"/>
            <a:ext cx="637592" cy="369332"/>
          </a:xfrm>
          <a:prstGeom prst="rect">
            <a:avLst/>
          </a:prstGeom>
          <a:noFill/>
        </p:spPr>
        <p:txBody>
          <a:bodyPr wrap="square" rtlCol="0">
            <a:spAutoFit/>
          </a:bodyPr>
          <a:lstStyle/>
          <a:p>
            <a:r>
              <a:rPr lang="en-US" dirty="0"/>
              <a:t>RAS</a:t>
            </a:r>
          </a:p>
        </p:txBody>
      </p:sp>
      <p:cxnSp>
        <p:nvCxnSpPr>
          <p:cNvPr id="12" name="Straight Arrow Connector 11"/>
          <p:cNvCxnSpPr/>
          <p:nvPr/>
        </p:nvCxnSpPr>
        <p:spPr>
          <a:xfrm>
            <a:off x="6705600" y="3276600"/>
            <a:ext cx="1152720" cy="609600"/>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2000" y="3516868"/>
            <a:ext cx="637592" cy="369332"/>
          </a:xfrm>
          <a:prstGeom prst="rect">
            <a:avLst/>
          </a:prstGeom>
          <a:noFill/>
        </p:spPr>
        <p:txBody>
          <a:bodyPr wrap="square" rtlCol="0">
            <a:spAutoFit/>
          </a:bodyPr>
          <a:lstStyle/>
          <a:p>
            <a:r>
              <a:rPr lang="en-US" dirty="0"/>
              <a:t>PFC</a:t>
            </a:r>
          </a:p>
        </p:txBody>
      </p:sp>
      <p:cxnSp>
        <p:nvCxnSpPr>
          <p:cNvPr id="19" name="Straight Arrow Connector 18"/>
          <p:cNvCxnSpPr/>
          <p:nvPr/>
        </p:nvCxnSpPr>
        <p:spPr>
          <a:xfrm flipV="1">
            <a:off x="1219200" y="2819400"/>
            <a:ext cx="180392"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38400" y="5104647"/>
            <a:ext cx="7620000" cy="1446550"/>
          </a:xfrm>
          <a:prstGeom prst="rect">
            <a:avLst/>
          </a:prstGeom>
          <a:noFill/>
        </p:spPr>
        <p:txBody>
          <a:bodyPr wrap="square" rtlCol="0">
            <a:spAutoFit/>
          </a:bodyPr>
          <a:lstStyle/>
          <a:p>
            <a:r>
              <a:rPr lang="en-US" sz="1400" u="sng" dirty="0">
                <a:latin typeface="Arial" panose="020B0604020202020204" pitchFamily="34" charset="0"/>
                <a:cs typeface="Arial" panose="020B0604020202020204" pitchFamily="34" charset="0"/>
              </a:rPr>
              <a:t>Prolonged Stress</a:t>
            </a:r>
            <a:r>
              <a:rPr lang="en-US" sz="1400" dirty="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rPr>
              <a:t>Decreases ability to store learning</a:t>
            </a:r>
          </a:p>
          <a:p>
            <a:r>
              <a:rPr lang="en-US" sz="1400" dirty="0">
                <a:latin typeface="Arial" panose="020B0604020202020204" pitchFamily="34" charset="0"/>
                <a:cs typeface="Arial" panose="020B0604020202020204" pitchFamily="34" charset="0"/>
              </a:rPr>
              <a:t>Decreases the ability of the immune system to fight off disease</a:t>
            </a:r>
          </a:p>
          <a:p>
            <a:r>
              <a:rPr lang="en-US" sz="1400" dirty="0">
                <a:latin typeface="Arial" panose="020B0604020202020204" pitchFamily="34" charset="0"/>
                <a:cs typeface="Arial" panose="020B0604020202020204" pitchFamily="34" charset="0"/>
              </a:rPr>
              <a:t>Decreases the pre-frontal cortex functioning (thinking and decision-making)</a:t>
            </a:r>
          </a:p>
          <a:p>
            <a:r>
              <a:rPr lang="en-US" sz="1400" dirty="0">
                <a:latin typeface="Arial" panose="020B0604020202020204" pitchFamily="34" charset="0"/>
                <a:cs typeface="Arial" panose="020B0604020202020204" pitchFamily="34" charset="0"/>
              </a:rPr>
              <a:t>Affects the brain and heart rhythms children and small animals in your care</a:t>
            </a:r>
          </a:p>
          <a:p>
            <a:endParaRPr lang="en-US" dirty="0"/>
          </a:p>
        </p:txBody>
      </p:sp>
    </p:spTree>
    <p:extLst>
      <p:ext uri="{BB962C8B-B14F-4D97-AF65-F5344CB8AC3E}">
        <p14:creationId xmlns:p14="http://schemas.microsoft.com/office/powerpoint/2010/main" val="365804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9</a:t>
            </a:fld>
            <a:endParaRPr lang="en-US" dirty="0"/>
          </a:p>
        </p:txBody>
      </p:sp>
      <p:pic>
        <p:nvPicPr>
          <p:cNvPr id="3" name="Picture 4" descr="mso94B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5070" y="1524000"/>
            <a:ext cx="3463530" cy="3244155"/>
          </a:xfrm>
          <a:prstGeom prst="rect">
            <a:avLst/>
          </a:prstGeom>
          <a:ln w="38100">
            <a:solidFill>
              <a:srgbClr val="000000"/>
            </a:solidFill>
            <a:miter lim="800000"/>
            <a:headEnd/>
            <a:tailEnd/>
          </a:ln>
        </p:spPr>
      </p:pic>
      <p:sp>
        <p:nvSpPr>
          <p:cNvPr id="4" name="TextBox 3"/>
          <p:cNvSpPr txBox="1"/>
          <p:nvPr/>
        </p:nvSpPr>
        <p:spPr>
          <a:xfrm>
            <a:off x="838200" y="381000"/>
            <a:ext cx="6934200" cy="954107"/>
          </a:xfrm>
          <a:prstGeom prst="rect">
            <a:avLst/>
          </a:prstGeom>
          <a:noFill/>
        </p:spPr>
        <p:txBody>
          <a:bodyPr wrap="square" rtlCol="0">
            <a:spAutoFit/>
          </a:bodyPr>
          <a:lstStyle/>
          <a:p>
            <a:r>
              <a:rPr lang="en-US" sz="2800" b="1" dirty="0"/>
              <a:t>KEY STRESS BRAIN AREAS INVOLVED IN LEADERSHIP</a:t>
            </a:r>
          </a:p>
        </p:txBody>
      </p:sp>
      <p:sp>
        <p:nvSpPr>
          <p:cNvPr id="5" name="TextBox 4"/>
          <p:cNvSpPr txBox="1"/>
          <p:nvPr/>
        </p:nvSpPr>
        <p:spPr>
          <a:xfrm>
            <a:off x="4419600" y="1228725"/>
            <a:ext cx="4495800" cy="3539430"/>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Prefrontal Cortex- </a:t>
            </a:r>
            <a:r>
              <a:rPr lang="en-US" sz="1400" dirty="0">
                <a:latin typeface="Arial" panose="020B0604020202020204" pitchFamily="34" charset="0"/>
                <a:cs typeface="Arial" panose="020B0604020202020204" pitchFamily="34" charset="0"/>
              </a:rPr>
              <a:t>Executive Control Center</a:t>
            </a:r>
          </a:p>
          <a:p>
            <a:r>
              <a:rPr lang="en-US" sz="1400" dirty="0">
                <a:latin typeface="Arial" panose="020B0604020202020204" pitchFamily="34" charset="0"/>
                <a:cs typeface="Arial" panose="020B0604020202020204" pitchFamily="34" charset="0"/>
              </a:rPr>
              <a:t> </a:t>
            </a:r>
          </a:p>
          <a:p>
            <a:r>
              <a:rPr lang="en-US" sz="1400" b="1" u="sng" dirty="0">
                <a:latin typeface="Arial" panose="020B0604020202020204" pitchFamily="34" charset="0"/>
                <a:cs typeface="Arial" panose="020B0604020202020204" pitchFamily="34" charset="0"/>
              </a:rPr>
              <a:t>Reticular Activation System- </a:t>
            </a:r>
            <a:r>
              <a:rPr lang="en-US" sz="1400" b="1" dirty="0">
                <a:latin typeface="Arial" panose="020B0604020202020204" pitchFamily="34" charset="0"/>
                <a:cs typeface="Arial" panose="020B0604020202020204" pitchFamily="34" charset="0"/>
              </a:rPr>
              <a:t>Gate Keeper-Alerts </a:t>
            </a:r>
            <a:r>
              <a:rPr lang="en-US" sz="1400" dirty="0">
                <a:latin typeface="Arial" panose="020B0604020202020204" pitchFamily="34" charset="0"/>
                <a:cs typeface="Arial" panose="020B0604020202020204" pitchFamily="34" charset="0"/>
              </a:rPr>
              <a:t>brain to changes in environment</a:t>
            </a:r>
          </a:p>
          <a:p>
            <a:endParaRPr lang="en-US" sz="1400" b="1" u="sng" dirty="0">
              <a:latin typeface="Arial" panose="020B0604020202020204" pitchFamily="34" charset="0"/>
              <a:cs typeface="Arial" panose="020B0604020202020204" pitchFamily="34" charset="0"/>
            </a:endParaRPr>
          </a:p>
          <a:p>
            <a:r>
              <a:rPr lang="en-US" sz="1400" b="1" u="sng" dirty="0" err="1">
                <a:latin typeface="Arial" panose="020B0604020202020204" pitchFamily="34" charset="0"/>
                <a:cs typeface="Arial" panose="020B0604020202020204" pitchFamily="34" charset="0"/>
              </a:rPr>
              <a:t>Thalmus</a:t>
            </a:r>
            <a:r>
              <a:rPr lang="en-US" sz="1400" b="1" u="sng"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  Routes information to appropriate brain area for processing</a:t>
            </a:r>
          </a:p>
          <a:p>
            <a:endParaRPr lang="en-US" sz="1400"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Amygdala-</a:t>
            </a:r>
            <a:r>
              <a:rPr lang="en-US" sz="1400" b="1" dirty="0">
                <a:latin typeface="Arial" panose="020B0604020202020204" pitchFamily="34" charset="0"/>
                <a:cs typeface="Arial" panose="020B0604020202020204" pitchFamily="34" charset="0"/>
              </a:rPr>
              <a:t> E</a:t>
            </a:r>
            <a:r>
              <a:rPr lang="en-US" sz="1400" dirty="0">
                <a:latin typeface="Arial" panose="020B0604020202020204" pitchFamily="34" charset="0"/>
                <a:cs typeface="Arial" panose="020B0604020202020204" pitchFamily="34" charset="0"/>
              </a:rPr>
              <a:t>motional Alarm Center</a:t>
            </a:r>
          </a:p>
          <a:p>
            <a:endParaRPr lang="en-US" sz="1400" dirty="0">
              <a:latin typeface="Arial" panose="020B0604020202020204" pitchFamily="34" charset="0"/>
              <a:cs typeface="Arial" panose="020B0604020202020204" pitchFamily="34" charset="0"/>
            </a:endParaRPr>
          </a:p>
          <a:p>
            <a:r>
              <a:rPr lang="en-US" sz="1400" b="1" u="sng" dirty="0" err="1">
                <a:latin typeface="Arial" panose="020B0604020202020204" pitchFamily="34" charset="0"/>
                <a:cs typeface="Arial" panose="020B0604020202020204" pitchFamily="34" charset="0"/>
              </a:rPr>
              <a:t>Hypothalmus</a:t>
            </a:r>
            <a:r>
              <a:rPr lang="en-US" sz="1400" b="1" u="sng"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Internal information regulation, relay for memories</a:t>
            </a:r>
          </a:p>
          <a:p>
            <a:endParaRPr lang="en-US" sz="1400" u="sng"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Pons and Medulla-Basic </a:t>
            </a:r>
            <a:r>
              <a:rPr lang="en-US" sz="1400" dirty="0">
                <a:latin typeface="Arial" panose="020B0604020202020204" pitchFamily="34" charset="0"/>
                <a:cs typeface="Arial" panose="020B0604020202020204" pitchFamily="34" charset="0"/>
              </a:rPr>
              <a:t>life sustaining functions</a:t>
            </a:r>
          </a:p>
          <a:p>
            <a:endParaRPr lang="en-US" sz="1400" b="1"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Cerebellum</a:t>
            </a:r>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Balance, motor memory, new learning</a:t>
            </a:r>
          </a:p>
        </p:txBody>
      </p:sp>
      <p:cxnSp>
        <p:nvCxnSpPr>
          <p:cNvPr id="7" name="Straight Arrow Connector 6"/>
          <p:cNvCxnSpPr/>
          <p:nvPr/>
        </p:nvCxnSpPr>
        <p:spPr>
          <a:xfrm flipH="1" flipV="1">
            <a:off x="2590800" y="2590800"/>
            <a:ext cx="990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19600" y="4768155"/>
            <a:ext cx="4114800" cy="738664"/>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Corpus </a:t>
            </a:r>
            <a:r>
              <a:rPr lang="en-US" sz="1400" b="1" dirty="0">
                <a:latin typeface="Arial" panose="020B0604020202020204" pitchFamily="34" charset="0"/>
                <a:cs typeface="Arial" panose="020B0604020202020204" pitchFamily="34" charset="0"/>
              </a:rPr>
              <a:t>Callosum-  </a:t>
            </a:r>
            <a:r>
              <a:rPr lang="en-US" sz="1400" dirty="0">
                <a:latin typeface="Arial" panose="020B0604020202020204" pitchFamily="34" charset="0"/>
                <a:cs typeface="Arial" panose="020B0604020202020204" pitchFamily="34" charset="0"/>
              </a:rPr>
              <a:t>Connects right brain to  left</a:t>
            </a:r>
          </a:p>
          <a:p>
            <a:r>
              <a:rPr lang="en-US" sz="1400" b="1" u="sng" dirty="0">
                <a:latin typeface="Arial" panose="020B0604020202020204" pitchFamily="34" charset="0"/>
                <a:cs typeface="Arial" panose="020B0604020202020204" pitchFamily="34" charset="0"/>
              </a:rPr>
              <a:t>Basal  Ganglia- </a:t>
            </a:r>
            <a:r>
              <a:rPr lang="en-US" sz="1400" dirty="0">
                <a:latin typeface="Arial" panose="020B0604020202020204" pitchFamily="34" charset="0"/>
                <a:cs typeface="Arial" panose="020B0604020202020204" pitchFamily="34" charset="0"/>
              </a:rPr>
              <a:t>Regulate and terminate movement</a:t>
            </a:r>
          </a:p>
        </p:txBody>
      </p:sp>
      <p:sp>
        <p:nvSpPr>
          <p:cNvPr id="16" name="TextBox 15"/>
          <p:cNvSpPr txBox="1"/>
          <p:nvPr/>
        </p:nvSpPr>
        <p:spPr>
          <a:xfrm>
            <a:off x="3552825" y="4191000"/>
            <a:ext cx="565829" cy="338554"/>
          </a:xfrm>
          <a:prstGeom prst="rect">
            <a:avLst/>
          </a:prstGeom>
          <a:noFill/>
        </p:spPr>
        <p:txBody>
          <a:bodyPr wrap="square" rtlCol="0">
            <a:spAutoFit/>
          </a:bodyPr>
          <a:lstStyle/>
          <a:p>
            <a:r>
              <a:rPr lang="en-US" sz="800" b="1" dirty="0"/>
              <a:t>Basal Ganglia</a:t>
            </a:r>
          </a:p>
        </p:txBody>
      </p:sp>
      <p:cxnSp>
        <p:nvCxnSpPr>
          <p:cNvPr id="18" name="Straight Arrow Connector 17"/>
          <p:cNvCxnSpPr/>
          <p:nvPr/>
        </p:nvCxnSpPr>
        <p:spPr>
          <a:xfrm flipV="1">
            <a:off x="2133600" y="3657600"/>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00200" y="4129444"/>
            <a:ext cx="914400" cy="461665"/>
          </a:xfrm>
          <a:prstGeom prst="rect">
            <a:avLst/>
          </a:prstGeom>
          <a:noFill/>
        </p:spPr>
        <p:txBody>
          <a:bodyPr wrap="square" rtlCol="0">
            <a:spAutoFit/>
          </a:bodyPr>
          <a:lstStyle/>
          <a:p>
            <a:r>
              <a:rPr lang="en-US" sz="800" b="1" dirty="0"/>
              <a:t>Reticular Activation System</a:t>
            </a:r>
          </a:p>
        </p:txBody>
      </p:sp>
    </p:spTree>
    <p:extLst>
      <p:ext uri="{BB962C8B-B14F-4D97-AF65-F5344CB8AC3E}">
        <p14:creationId xmlns:p14="http://schemas.microsoft.com/office/powerpoint/2010/main" val="35028538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e497d6e-9e34-431e-a86f-97b04cdc0cdf">
      <UserInfo>
        <DisplayName>Lamourelle, Chantal</DisplayName>
        <AccountId>15</AccountId>
        <AccountType/>
      </UserInfo>
      <UserInfo>
        <DisplayName>Champion, Kisha</DisplayName>
        <AccountId>16</AccountId>
        <AccountType/>
      </UserInfo>
      <UserInfo>
        <DisplayName>Shawesh, Sarah</DisplayName>
        <AccountId>17</AccountId>
        <AccountType/>
      </UserInfo>
      <UserInfo>
        <DisplayName>Laney, Marianne</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114A7EE0BE2848BD184FBF609F8A1B" ma:contentTypeVersion="6" ma:contentTypeDescription="Create a new document." ma:contentTypeScope="" ma:versionID="e57077bab8ffa2a8b0819a113bc2f7f3">
  <xsd:schema xmlns:xsd="http://www.w3.org/2001/XMLSchema" xmlns:xs="http://www.w3.org/2001/XMLSchema" xmlns:p="http://schemas.microsoft.com/office/2006/metadata/properties" xmlns:ns2="14843adf-3a4b-4c3a-93c3-66413ca72450" xmlns:ns3="ee497d6e-9e34-431e-a86f-97b04cdc0cdf" targetNamespace="http://schemas.microsoft.com/office/2006/metadata/properties" ma:root="true" ma:fieldsID="16b90dc290cd2cbedfa6306a23d43360" ns2:_="" ns3:_="">
    <xsd:import namespace="14843adf-3a4b-4c3a-93c3-66413ca72450"/>
    <xsd:import namespace="ee497d6e-9e34-431e-a86f-97b04cdc0c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43adf-3a4b-4c3a-93c3-66413ca72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497d6e-9e34-431e-a86f-97b04cdc0c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74448A-D247-457E-ABCA-0EEE1CB60055}">
  <ds:schemaRefs>
    <ds:schemaRef ds:uri="http://schemas.microsoft.com/sharepoint/v3/contenttype/forms"/>
  </ds:schemaRefs>
</ds:datastoreItem>
</file>

<file path=customXml/itemProps2.xml><?xml version="1.0" encoding="utf-8"?>
<ds:datastoreItem xmlns:ds="http://schemas.openxmlformats.org/officeDocument/2006/customXml" ds:itemID="{C3570362-E880-40DF-9E08-3F8EEDA89F52}">
  <ds:schemaRefs>
    <ds:schemaRef ds:uri="http://schemas.microsoft.com/office/2006/documentManagement/types"/>
    <ds:schemaRef ds:uri="http://purl.org/dc/dcmitype/"/>
    <ds:schemaRef ds:uri="http://purl.org/dc/terms/"/>
    <ds:schemaRef ds:uri="http://schemas.microsoft.com/office/2006/metadata/properties"/>
    <ds:schemaRef ds:uri="http://purl.org/dc/elements/1.1/"/>
    <ds:schemaRef ds:uri="14843adf-3a4b-4c3a-93c3-66413ca72450"/>
    <ds:schemaRef ds:uri="http://schemas.microsoft.com/office/infopath/2007/PartnerControls"/>
    <ds:schemaRef ds:uri="http://schemas.openxmlformats.org/package/2006/metadata/core-properties"/>
    <ds:schemaRef ds:uri="ee497d6e-9e34-431e-a86f-97b04cdc0cdf"/>
    <ds:schemaRef ds:uri="http://www.w3.org/XML/1998/namespace"/>
  </ds:schemaRefs>
</ds:datastoreItem>
</file>

<file path=customXml/itemProps3.xml><?xml version="1.0" encoding="utf-8"?>
<ds:datastoreItem xmlns:ds="http://schemas.openxmlformats.org/officeDocument/2006/customXml" ds:itemID="{BACD4993-C665-41AA-B412-7CC1C8B68E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43adf-3a4b-4c3a-93c3-66413ca72450"/>
    <ds:schemaRef ds:uri="ee497d6e-9e34-431e-a86f-97b04cdc0c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8040095-716d-4e49-b783-b5f746eea8b3}" enabled="0" method="" siteId="{a8040095-716d-4e49-b783-b5f746eea8b3}" removed="1"/>
</clbl:labelList>
</file>

<file path=docProps/app.xml><?xml version="1.0" encoding="utf-8"?>
<Properties xmlns="http://schemas.openxmlformats.org/officeDocument/2006/extended-properties" xmlns:vt="http://schemas.openxmlformats.org/officeDocument/2006/docPropsVTypes">
  <Template>Angles</Template>
  <TotalTime>9919</TotalTime>
  <Words>5047</Words>
  <Application>Microsoft Office PowerPoint</Application>
  <PresentationFormat>On-screen Show (4:3)</PresentationFormat>
  <Paragraphs>497</Paragraphs>
  <Slides>33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Franklin Gothic Book</vt:lpstr>
      <vt:lpstr>Franklin Gothic Medium</vt:lpstr>
      <vt:lpstr>Söhne</vt:lpstr>
      <vt:lpstr>Times New Roman</vt:lpstr>
      <vt:lpstr>Wingdings</vt:lpstr>
      <vt:lpstr>Angles</vt:lpstr>
      <vt:lpstr>Leadership and the brain</vt:lpstr>
      <vt:lpstr>RULE#1-Each brain is unique  </vt:lpstr>
      <vt:lpstr>PowerPoint Presentation</vt:lpstr>
      <vt:lpstr>Brain gender and Leadership</vt:lpstr>
      <vt:lpstr>WAYS BIOLOGICAL GENDER  MAY Affect Leadership</vt:lpstr>
      <vt:lpstr>PowerPoint Presentation</vt:lpstr>
      <vt:lpstr>                :</vt:lpstr>
      <vt:lpstr>RULE #2: STRESS AND THREATS INHIBIT LEARNING</vt:lpstr>
      <vt:lpstr>PowerPoint Presentation</vt:lpstr>
      <vt:lpstr>Prolonged Stress. . . </vt:lpstr>
      <vt:lpstr>Implications for leaders</vt:lpstr>
      <vt:lpstr> UNUSUAL EVENT rehearsal-ROLE PLAY</vt:lpstr>
      <vt:lpstr>Learned Behaviors </vt:lpstr>
      <vt:lpstr>EmOTIONS RUN THE BRAIN</vt:lpstr>
      <vt:lpstr>PowerPoint Presentation</vt:lpstr>
      <vt:lpstr>“I Think, So I AM”</vt:lpstr>
      <vt:lpstr>What Species of A.N.T Do You Use Most?</vt:lpstr>
      <vt:lpstr>PowerPoint Presentation</vt:lpstr>
      <vt:lpstr>Identifying the A.N.T. Species</vt:lpstr>
      <vt:lpstr>Antidotes for A.N.T.S</vt:lpstr>
      <vt:lpstr>Other A.N.T. Killers. . .</vt:lpstr>
      <vt:lpstr>Your thoughts become actionS</vt:lpstr>
      <vt:lpstr> LEADERSHIP IMPLICATIONS for USING EMOTIONS </vt:lpstr>
      <vt:lpstr>Rule#4 - Brains need meaning to function</vt:lpstr>
      <vt:lpstr>PowerPoint Presentation</vt:lpstr>
      <vt:lpstr>  RULE #5 - Brains Operate in Cycles and                        rhythms</vt:lpstr>
      <vt:lpstr>Rule # 6 - Social Interactions are innate</vt:lpstr>
      <vt:lpstr>MIRROR NEURONS</vt:lpstr>
      <vt:lpstr>Rule#6-Brain is a mUlti-Level processor</vt:lpstr>
      <vt:lpstr>PowerPoint Presentation</vt:lpstr>
      <vt:lpstr>PowerPoint Presentation</vt:lpstr>
      <vt:lpstr>Brain appropriate leadership is.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the brain</dc:title>
  <dc:creator>Regina</dc:creator>
  <cp:lastModifiedBy>Lamourelle, Regina</cp:lastModifiedBy>
  <cp:revision>59</cp:revision>
  <dcterms:created xsi:type="dcterms:W3CDTF">2011-03-19T22:22:12Z</dcterms:created>
  <dcterms:modified xsi:type="dcterms:W3CDTF">2024-04-30T18:14:04Z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0x010100EC114A7EE0BE2848BD184FBF609F8A1B</vt:lpwstr>
  </property>
</Properties>
</file>